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sldx" ContentType="application/vnd.openxmlformats-officedocument.presentationml.slide"/>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notesSlides/notesSlide37.xml" ContentType="application/vnd.openxmlformats-officedocument.presentationml.notesSlide+xml"/>
  <Override PartName="/ppt/ink/ink22.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88"/>
  </p:notesMasterIdLst>
  <p:handoutMasterIdLst>
    <p:handoutMasterId r:id="rId89"/>
  </p:handoutMasterIdLst>
  <p:sldIdLst>
    <p:sldId id="268" r:id="rId2"/>
    <p:sldId id="272" r:id="rId3"/>
    <p:sldId id="375" r:id="rId4"/>
    <p:sldId id="372" r:id="rId5"/>
    <p:sldId id="274" r:id="rId6"/>
    <p:sldId id="275" r:id="rId7"/>
    <p:sldId id="279" r:id="rId8"/>
    <p:sldId id="280" r:id="rId9"/>
    <p:sldId id="281" r:id="rId10"/>
    <p:sldId id="282" r:id="rId11"/>
    <p:sldId id="283" r:id="rId12"/>
    <p:sldId id="284" r:id="rId13"/>
    <p:sldId id="365" r:id="rId14"/>
    <p:sldId id="285" r:id="rId15"/>
    <p:sldId id="366" r:id="rId16"/>
    <p:sldId id="287" r:id="rId17"/>
    <p:sldId id="288" r:id="rId18"/>
    <p:sldId id="289" r:id="rId19"/>
    <p:sldId id="290" r:id="rId20"/>
    <p:sldId id="291" r:id="rId21"/>
    <p:sldId id="292" r:id="rId22"/>
    <p:sldId id="293" r:id="rId23"/>
    <p:sldId id="294" r:id="rId24"/>
    <p:sldId id="295" r:id="rId25"/>
    <p:sldId id="296" r:id="rId26"/>
    <p:sldId id="297" r:id="rId27"/>
    <p:sldId id="298" r:id="rId28"/>
    <p:sldId id="299" r:id="rId29"/>
    <p:sldId id="300" r:id="rId30"/>
    <p:sldId id="339" r:id="rId31"/>
    <p:sldId id="301" r:id="rId32"/>
    <p:sldId id="358" r:id="rId33"/>
    <p:sldId id="410" r:id="rId34"/>
    <p:sldId id="411" r:id="rId35"/>
    <p:sldId id="412" r:id="rId36"/>
    <p:sldId id="413" r:id="rId37"/>
    <p:sldId id="309" r:id="rId38"/>
    <p:sldId id="313" r:id="rId39"/>
    <p:sldId id="360" r:id="rId40"/>
    <p:sldId id="359" r:id="rId41"/>
    <p:sldId id="315" r:id="rId42"/>
    <p:sldId id="319" r:id="rId43"/>
    <p:sldId id="405" r:id="rId44"/>
    <p:sldId id="420" r:id="rId45"/>
    <p:sldId id="325" r:id="rId46"/>
    <p:sldId id="326" r:id="rId47"/>
    <p:sldId id="327" r:id="rId48"/>
    <p:sldId id="344" r:id="rId49"/>
    <p:sldId id="345" r:id="rId50"/>
    <p:sldId id="347" r:id="rId51"/>
    <p:sldId id="348" r:id="rId52"/>
    <p:sldId id="349" r:id="rId53"/>
    <p:sldId id="350" r:id="rId54"/>
    <p:sldId id="351" r:id="rId55"/>
    <p:sldId id="367" r:id="rId56"/>
    <p:sldId id="353" r:id="rId57"/>
    <p:sldId id="354" r:id="rId58"/>
    <p:sldId id="368" r:id="rId59"/>
    <p:sldId id="355" r:id="rId60"/>
    <p:sldId id="407" r:id="rId61"/>
    <p:sldId id="408" r:id="rId62"/>
    <p:sldId id="409" r:id="rId63"/>
    <p:sldId id="356" r:id="rId64"/>
    <p:sldId id="330" r:id="rId65"/>
    <p:sldId id="331" r:id="rId66"/>
    <p:sldId id="332" r:id="rId67"/>
    <p:sldId id="333" r:id="rId68"/>
    <p:sldId id="341" r:id="rId69"/>
    <p:sldId id="384" r:id="rId70"/>
    <p:sldId id="392" r:id="rId71"/>
    <p:sldId id="386" r:id="rId72"/>
    <p:sldId id="393" r:id="rId73"/>
    <p:sldId id="414" r:id="rId74"/>
    <p:sldId id="394" r:id="rId75"/>
    <p:sldId id="415" r:id="rId76"/>
    <p:sldId id="396" r:id="rId77"/>
    <p:sldId id="416" r:id="rId78"/>
    <p:sldId id="395" r:id="rId79"/>
    <p:sldId id="417" r:id="rId80"/>
    <p:sldId id="342" r:id="rId81"/>
    <p:sldId id="419" r:id="rId82"/>
    <p:sldId id="378" r:id="rId83"/>
    <p:sldId id="336" r:id="rId84"/>
    <p:sldId id="364" r:id="rId85"/>
    <p:sldId id="406" r:id="rId86"/>
    <p:sldId id="338" r:id="rId87"/>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118" d="100"/>
          <a:sy n="118" d="100"/>
        </p:scale>
        <p:origin x="2909" y="96"/>
      </p:cViewPr>
      <p:guideLst>
        <p:guide orient="horz" pos="2160"/>
        <p:guide pos="2880"/>
      </p:guideLst>
    </p:cSldViewPr>
  </p:slideViewPr>
  <p:notesTextViewPr>
    <p:cViewPr>
      <p:scale>
        <a:sx n="1" d="1"/>
        <a:sy n="1" d="1"/>
      </p:scale>
      <p:origin x="0" y="0"/>
    </p:cViewPr>
  </p:notesTextViewPr>
  <p:sorterViewPr>
    <p:cViewPr>
      <p:scale>
        <a:sx n="75" d="100"/>
        <a:sy n="75" d="100"/>
      </p:scale>
      <p:origin x="0" y="0"/>
    </p:cViewPr>
  </p:sorterViewPr>
  <p:notesViewPr>
    <p:cSldViewPr>
      <p:cViewPr varScale="1">
        <p:scale>
          <a:sx n="80" d="100"/>
          <a:sy n="80" d="100"/>
        </p:scale>
        <p:origin x="-1974" y="-252"/>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r>
              <a:rPr lang="en-AU" dirty="0"/>
              <a:t>Return to Work scheme</a:t>
            </a:r>
          </a:p>
          <a:p>
            <a:r>
              <a:rPr lang="en-AU" dirty="0"/>
              <a:t>Whole Person Psychiatric Assessment 	</a:t>
            </a:r>
          </a:p>
        </p:txBody>
      </p:sp>
      <p:sp>
        <p:nvSpPr>
          <p:cNvPr id="3" name="Date Placeholder 2"/>
          <p:cNvSpPr>
            <a:spLocks noGrp="1"/>
          </p:cNvSpPr>
          <p:nvPr>
            <p:ph type="dt" sz="quarter" idx="1"/>
          </p:nvPr>
        </p:nvSpPr>
        <p:spPr>
          <a:xfrm>
            <a:off x="3777608" y="0"/>
            <a:ext cx="2889938" cy="496332"/>
          </a:xfrm>
          <a:prstGeom prst="rect">
            <a:avLst/>
          </a:prstGeom>
        </p:spPr>
        <p:txBody>
          <a:bodyPr vert="horz" lIns="91440" tIns="45720" rIns="91440" bIns="45720" rtlCol="0"/>
          <a:lstStyle>
            <a:lvl1pPr algn="r">
              <a:defRPr sz="1200"/>
            </a:lvl1pPr>
          </a:lstStyle>
          <a:p>
            <a:r>
              <a:rPr lang="en-AU" dirty="0"/>
              <a:t>21 June 2015</a:t>
            </a:r>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777608" y="9428583"/>
            <a:ext cx="2889938" cy="496332"/>
          </a:xfrm>
          <a:prstGeom prst="rect">
            <a:avLst/>
          </a:prstGeom>
        </p:spPr>
        <p:txBody>
          <a:bodyPr vert="horz" lIns="91440" tIns="45720" rIns="91440" bIns="45720" rtlCol="0" anchor="b"/>
          <a:lstStyle>
            <a:lvl1pPr algn="r">
              <a:defRPr sz="1200"/>
            </a:lvl1pPr>
          </a:lstStyle>
          <a:p>
            <a:fld id="{E7DDCDE8-2BDF-4A4C-8280-7D2CEB8B53C7}" type="slidenum">
              <a:rPr lang="en-AU" smtClean="0"/>
              <a:t>‹#›</a:t>
            </a:fld>
            <a:endParaRPr lang="en-AU" dirty="0"/>
          </a:p>
        </p:txBody>
      </p:sp>
    </p:spTree>
    <p:extLst>
      <p:ext uri="{BB962C8B-B14F-4D97-AF65-F5344CB8AC3E}">
        <p14:creationId xmlns:p14="http://schemas.microsoft.com/office/powerpoint/2010/main" val="2385398461"/>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ax="1920" units="cm"/>
          <inkml:channel name="Y" type="integer" max="1200" units="cm"/>
        </inkml:traceFormat>
        <inkml:channelProperties>
          <inkml:channelProperty channel="X" name="resolution" value="28.36041" units="1/cm"/>
          <inkml:channelProperty channel="Y" name="resolution" value="28.36879" units="1/cm"/>
        </inkml:channelProperties>
      </inkml:inkSource>
      <inkml:timestamp xml:id="ts0" timeString="2015-04-06T00:52:13.529"/>
    </inkml:context>
    <inkml:brush xml:id="br0">
      <inkml:brushProperty name="width" value="0.05292" units="cm"/>
      <inkml:brushProperty name="height" value="0.05292" units="cm"/>
      <inkml:brushProperty name="color" value="#FF0000"/>
    </inkml:brush>
  </inkml:definitions>
  <inkml:trace contextRef="#ctx0" brushRef="#br0">6239 4604,'0'0,"16"0,16 0,-16-16,15 16,-15-16,0 0,-16 16,16 0,0 0,16-32,-1 32,1 0,-16-15,16-17,-1 32,-15 0,0-16,0 16,0 0,-16-16,16 16,16-16,-32 16,15 0,1-16,0 16,0 0,0-16,-16 16,16 0,0 0,0 0,-1 0,1 0,0 0,0 0,0 0,-16 0,16 0,0 0,0 0,31 0,-15 0,16 0,-1 0,-15 0,-16 16,0-16,0 0,-1 0,1 0,0 0,16 16,-16-16,0 0,0 0,-1 0,17 0,-16 0,0 0,16 0,-16 16,-1-16,1 16,0-16,0 0,-16 0,16 0,-16 0,16 0,0 0,-16 0,16 16,-1-16,1 0,-16 0,16 0,32 16,-32-16,15 16,1-1,-16-15,0 0,0 16,0-16,15 16,1-16,-16 16,16 0,-16-16,0 16,-16-16,15 0,1 16,16-16,-32 16,16-16,-16 15,16-15,0 16,0-16,-16 16,15-16,-15 0,16 16,0 0,-16-16,0 16,16-16,-16 32,16-32,0 15,-16-15,16 16,-16 0,0-16,16 16,-1-16,-15 32,0-32,16 16,-16-16,0 16,0-1,16 1,-16 0,0 0,16 0,-16 0,0-16,0 16,0 0,0-1,0-15,0 16,0 0,0 0,0-16,0 16,0-16,0 16,0-16,0 16,0 0,0 15,0-31,0 16,0-16,0 16,0-16,0 16,-16 0,16-16,0 16,-16-16,16 31,-16-31,1 16,15-16,-16 16,16-16,-32 16,32-16,-16 0,16 16,-16-16,16 0,-16 0,0 0,16 16,-15-16,15 0,-16 16,0-16,16 0,-16 0,16 0,-16 16,16-16,-32 0,32 0,-16 0,16 0,-15 0,-1 15,0-15,16 0,-16 0,0 0,16 16,-16-16,16 0,-16 0,0 0,1 0,-1 0,0 0,16 0,-16 0,16 0,-16 0,0 16,16-16,-16 0,-15 0,15 0,0 0,-16 0,32 0,-16 0,0 0,0 0,1 0,-1 0,-16 0,16 0,0 0,0 0,0 0,1 0,-17 0,32 0,-16 0,-16 0,16 0,-15 0,-1 0,16 0,0 0,0 0,0 0,0 0,1 0,-1 0,-16 0,16 0,-32 0,33 0,-17 0,16 0,0 0,-16 0,32 0,-16 0,-15 0,31 0,-16 0,0 0,16 0,-16-16,16 16,-16 0,0 0,16 0,-16 0,16 0,-31 0,31 0,-16 0,16 0,-16 0,0 0,0 0,-16-16,32 16,-15 0,-1 0,16 0,-16 0,16 0,-32-15,16 15,16 0,-16 0,0 0,1 0,15-16,-16 16,0 0,16 0,-16 0,16-16,-32 0,32 16,0 0,-16-16,16 16,-16 0,1 0,15-16,-16 16,16-16,-16 0,16 16,-16 0,0-15,16 15,-16 0,16-16,-16 0,0 16,16-16,-15 16,15-16,-16 16,16-16,-32 0,32 16,-16-16,16 16,-16-15,0-1,16 16,-16-16,16 16,-15-16,15 16,-16-16,16 0,0 16,-16-16,16 0,-16 1,16 15,-16-16,16 16,0-16,0 0,0 0,0 16,0-32,0 32,0-31,0 15,0 16,0-16,0 0,0 16,0-16,0 16,0-16,0 16,0-16,16 0,-16 1,0 15,0-16,16 0,-16 0,0 16,16-16,-16 0,0 16,16-16,-1 16,1-16,0 16,-16-15,16 15,-16 0,16 0,-16-16,16 16,0 0</inkml:trace>
</inkml:ink>
</file>

<file path=ppt/ink/ink10.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32:59.784"/>
    </inkml:context>
    <inkml:brush xml:id="br0">
      <inkml:brushProperty name="width" value="0.05292" units="cm"/>
      <inkml:brushProperty name="height" value="0.05292" units="cm"/>
      <inkml:brushProperty name="color" value="#FF0000"/>
    </inkml:brush>
  </inkml:definitions>
  <inkml:trace contextRef="#ctx0" brushRef="#br0">9697 11642 0,'13'-14'110,"0"14"-64,-13-13-14,13 0-32,1 0 15,-1 0 1,0-1 0,14 1-16,-14-13 31,0-1-31,14 14 0,-1-14 31,-26 14 0,13 0-31,14 0 16,-27 0 31,13-1-47,0 14 15,0 0 1,-13-13 0,14 0-1,-1 13 1,13-13 15,-12 13-15,-1 0 15,0-14-15,0 14 15,0 0-15,27 0-1,-27 0 1,1 0-1,38 0 1,-25 0-16,-14-13 16,0 13 31,1 0-32,-1 0-15,13 0 16,-12 0-1,-1 0 1,0 0-16,0 0 16,14 0-1,-14 0 17,0 13-1,14-13-16,-14 0 1,0 0 0,0 14 31,27-14-32,-40 13-15,26 0 31,-12-13-15,-1 13 47,13 14-48,1-14 1,-1 13-1,-12 1 1,-1-27 0,0 13-1,-13 0-15,26 1 16,-12-1 0,-14 0-1,26 14 32,-26-14-31,13 0-1,-13 13 17,14 1-17,-1-27-15,0 13 16,-13 0-1,13 1 1,-13-1 0,13 13-1,1-13 17,-14 1-17,13 12-15,-13 1 31,0-14-15,13 0-16,-13 0 16,0 1 15,13-1-15,-13 0-16,0 0 31,0 0 0,0 14-31,14-14 31,-14 0-15,0 1 0,0-1-1,0 0 1,0 0 15,0 1-15,0-1-1,0 0 17,0 0-1,0 0 0,0 1-15,-14-1-16,14 0 31,0 0-15,-13-13-1,0 14 16,0-1-15,13 0 0,-14-13 15,1 13 0,13 1 0,-13-14-31,0 0 32,0 13-32,-1 0 47,1 0-32,0-13 32,0 13-47,-1 1 16,1-14 15,0 0-15,0 13 15,0-13-16,-1 0 17,14 13-17,-13-13 17,0 0-17,13 13 16,-13-13 1,-1 0-1,1 0-31,0 0 31,0 0-31,-1 0 31,-12 0-15,13 14 0,-27-14-1,27 0 1,-14 0 0,1 0 15,13 0 0,-1 0-15,1 0-1,0 0 1,0 0 0,-14 0-16,14 0 15,0 0 16,-14 0 1,14 0-1,0 0 0,0 0-15,-1 0-1,1 0 17,0 0-1,-13 0 16,-1 0-16,1 0-31,-27-27 47,40 27-16,-1-13-31,1 13 16,0 0 15,0-13-15,-1 13-16,1 0 31,13-14-31,-13 14 16,-14-13-1,14 13 1,-26 0-16,39-13 15,-27 13 1,14-13 0,0 13 15,-1 0-15,1-13 15,0-1 0,13 1 32,-13 13-48,13-13 1,0 0-1,-14 13 17,14-14-17,-13 1 17,13 0-1,0 0 0,-13-1 0,13 1-15,-13 0 31,13-13-16,-13 12-15,13 1 31,0 0-16,-14 13 0,14-27 0,0 14-31,0 0 47,0 0-31,0-1-1,-13 14 1,13-13 15,0 0 32,0 0-16,0 0 0,0-1-16,0 1 0,0 0-31,0 0 78,0-1 125,0 1-156,0 0 16,0 0-32,0-1 16,0 1 0,13 13 31,-13-13-47,14 0 47,-14 0 0,13-1 47,-13 1-109,13 13 62,-13-13-62,0 0-1,0-1 32,13 14 47,-13-13-16,13 0 110</inkml:trace>
</inkml:ink>
</file>

<file path=ppt/ink/ink11.xml><?xml version="1.0" encoding="utf-8"?>
<inkml:ink xmlns:inkml="http://www.w3.org/2003/InkML">
  <inkml:definitions>
    <inkml:context xml:id="ctx0">
      <inkml:inkSource xml:id="inkSrc0">
        <inkml:traceFormat>
          <inkml:channel name="X" type="integer" max="1920" units="cm"/>
          <inkml:channel name="Y" type="integer" max="1200" units="cm"/>
        </inkml:traceFormat>
        <inkml:channelProperties>
          <inkml:channelProperty channel="X" name="resolution" value="28.36041" units="1/cm"/>
          <inkml:channelProperty channel="Y" name="resolution" value="28.36879" units="1/cm"/>
        </inkml:channelProperties>
      </inkml:inkSource>
      <inkml:timestamp xml:id="ts0" timeString="2015-04-06T00:52:13.529"/>
    </inkml:context>
    <inkml:brush xml:id="br0">
      <inkml:brushProperty name="width" value="0.05292" units="cm"/>
      <inkml:brushProperty name="height" value="0.05292" units="cm"/>
      <inkml:brushProperty name="color" value="#FF0000"/>
    </inkml:brush>
  </inkml:definitions>
  <inkml:trace contextRef="#ctx0" brushRef="#br0">6239 4604,'0'0,"16"0,16 0,-16-16,15 16,-15-16,0 0,-16 16,16 0,0 0,16-32,-1 32,1 0,-16-15,16-17,-1 32,-15 0,0-16,0 16,0 0,-16-16,16 16,16-16,-32 16,15 0,1-16,0 16,0 0,0-16,-16 16,16 0,0 0,0 0,-1 0,1 0,0 0,0 0,0 0,-16 0,16 0,0 0,0 0,31 0,-15 0,16 0,-1 0,-15 0,-16 16,0-16,0 0,-1 0,1 0,0 0,16 16,-16-16,0 0,0 0,-1 0,17 0,-16 0,0 0,16 0,-16 16,-1-16,1 16,0-16,0 0,-16 0,16 0,-16 0,16 0,0 0,-16 0,16 16,-1-16,1 0,-16 0,16 0,32 16,-32-16,15 16,1-1,-16-15,0 0,0 16,0-16,15 16,1-16,-16 16,16 0,-16-16,0 16,-16-16,15 0,1 16,16-16,-32 16,16-16,-16 15,16-15,0 16,0-16,-16 16,15-16,-15 0,16 16,0 0,-16-16,0 16,16-16,-16 32,16-32,0 15,-16-15,16 16,-16 0,0-16,16 16,-1-16,-15 32,0-32,16 16,-16-16,0 16,0-1,16 1,-16 0,0 0,16 0,-16 0,0-16,0 16,0 0,0-1,0-15,0 16,0 0,0 0,0-16,0 16,0-16,0 16,0-16,0 16,0 0,0 15,0-31,0 16,0-16,0 16,0-16,0 16,-16 0,16-16,0 16,-16-16,16 31,-16-31,1 16,15-16,-16 16,16-16,-32 16,32-16,-16 0,16 16,-16-16,16 0,-16 0,0 0,16 16,-15-16,15 0,-16 16,0-16,16 0,-16 0,16 0,-16 16,16-16,-32 0,32 0,-16 0,16 0,-15 0,-1 15,0-15,16 0,-16 0,0 0,16 16,-16-16,16 0,-16 0,0 0,1 0,-1 0,0 0,16 0,-16 0,16 0,-16 0,0 16,16-16,-16 0,-15 0,15 0,0 0,-16 0,32 0,-16 0,0 0,0 0,1 0,-1 0,-16 0,16 0,0 0,0 0,0 0,1 0,-17 0,32 0,-16 0,-16 0,16 0,-15 0,-1 0,16 0,0 0,0 0,0 0,0 0,1 0,-1 0,-16 0,16 0,-32 0,33 0,-17 0,16 0,0 0,-16 0,32 0,-16 0,-15 0,31 0,-16 0,0 0,16 0,-16-16,16 16,-16 0,0 0,16 0,-16 0,16 0,-31 0,31 0,-16 0,16 0,-16 0,0 0,0 0,-16-16,32 16,-15 0,-1 0,16 0,-16 0,16 0,-32-15,16 15,16 0,-16 0,0 0,1 0,15-16,-16 16,0 0,16 0,-16 0,16-16,-32 0,32 16,0 0,-16-16,16 16,-16 0,1 0,15-16,-16 16,16-16,-16 0,16 16,-16 0,0-15,16 15,-16 0,16-16,-16 0,0 16,16-16,-15 16,15-16,-16 16,16-16,-32 0,32 16,-16-16,16 16,-16-15,0-1,16 16,-16-16,16 16,-15-16,15 16,-16-16,16 0,0 16,-16-16,16 0,-16 1,16 15,-16-16,16 16,0-16,0 0,0 0,0 16,0-32,0 32,0-31,0 15,0 16,0-16,0 0,0 16,0-16,0 16,0-16,0 16,0-16,16 0,-16 1,0 15,0-16,16 0,-16 0,0 16,16-16,-16 0,0 16,16-16,-1 16,1-16,0 16,-16-15,16 15,-16 0,16 0,-16-16,16 16,0 0</inkml:trace>
</inkml:ink>
</file>

<file path=ppt/ink/ink12.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29:18.371"/>
    </inkml:context>
    <inkml:brush xml:id="br0">
      <inkml:brushProperty name="width" value="0.05292" units="cm"/>
      <inkml:brushProperty name="height" value="0.05292" units="cm"/>
      <inkml:brushProperty name="color" value="#FF0000"/>
    </inkml:brush>
  </inkml:definitions>
  <inkml:trace contextRef="#ctx0" brushRef="#br0">9803 6972 0,'0'-13'16,"0"-1"46,13 1-30,-13 0 15,13 13-16,0-13-16,-13-1 1,14 14 0,-1 0-1,0-13 1,-13 0 0,13 0 15,0 13 16,1-14 0,-1 1-16,0 13-16,0 0 48,1-13-47,12 0-1,-13 13 1,1-13-1,-1 13 48,0 0-63,13-14 16,-12 14 15,-1-13-31,0 0 15,0 13-15,1 0 32,-1 0 15,0 0-47,0 0 15,14 0-15,-1-13 16,1-1-1,-1 14-15,-13 0 94,14 0-78,-14 0-16,13 0 31,-12 0 32,-1 0 46,0 0-47,0 0-15,1 0-31,12 0 0,1 0-16,-14 0 62,0 0-15,0 0 47,0 14-94,1-14 31,-14 13 0,13-13 16,0 0-47,14 26 16,-14-26-1,0 14 1,0-1-16,1-13 16,-1 13 15,-13 0-16,13-13 1,0 0 0,-13 13-16,13-13 15,1 14 1,-1-1 0,0 0 15,0 0-16,1 14 1,12-14 15,-13 0 16,0 1 31,-13-1-46,14-13-1,-14 13-16,13 0-15,0-13 16,-13 13 0,0 1-1,0-1-15,13-13 32,1 13-1,-14 0-16,0 1 1,13-1 15,-13 0 1,13-13-32,-13 13 15,13 1 1,-13 12-1,0-13 17,14-13-32,-14 27 31,0-14-15,13-13 15,-13 13-16,0 0 17,0 1-17,0-1 1,0 0 0,0 0-1,0 0 16,0 1 1,0-1-17,0 0 1,0 0 0,0 1 15,0-1 0,0 0 0,-13 0-15,13 1 0,0-1-16,-14 0 31,14 13 16,-13-26 0,0 0-32,13 14-15,0-1 47,-13 0-16,-1 0 63,14 1-47,-13-1 62,0 0-46,13 0 46,-13-13-46,-1 0-48,1 14 32,0-1 16,0-13-1,0 0 1,-1 13-32,1-13-15,0 13 30,0-13-30,-1 13 31,1-13-47,0 0 16,0 0 15,0 0 0,-1 0-15,1 0-16,0 0 15,0 0 1,-1 0 0,1 0-1,0 0 63,0 14-62,13-1 0,-14-13-1,1 0 1,0 0-1,-13 0 17,12 0-1,1 0-15,0 0-1,0 0 1,-14 0-16,14 0 31,0 0-15,-1 0 15,1 0-15,0 0-1,0 0 1,-14 0-16,14 0 15,0 0-15,-27 0 16,27 0 0,0 0-1,-1 0 32,1 0-31,0 0 15,0 0 16,0 0-31,-14 0 15,14-13-31,0 13 31,-14 0-15,27-14-1,-13 14 1,0-13 15,0 13-31,-14 0 31,14-13-15,0 13 31,-1 0-31,14-13-1,-26 13 1,-1-13-1,14-1 32,0 14-31,0-13 0,0 0-1,-1 13 1,14-13 31,-26-14-32,13 14 17,13 0-17,-27-14 1,14 27 15,0-26-15,13 13 31,-14-1 46,14 1-61,0 0 14,0 0-46,0-1 32,-13 14-1,13-13-15,0 0 15,0 0 94,0-1-110,0 1 32,0 0 16,0 0-16,0 0 62,0-1-62,0 1-16,0 0 16,0 0-31,0-1 62,0 1-47,0 0 16,0 0 47,0 0-79,13-1 79,-13 1-47,0 0-16,14 0 0,-14-1 94,13 14 0,0 0-46,-13-13-64,13 0 48,1 0 15,-14-1-16,13 1 16,0 13 32,-13-13 46,0 0-78,0 0-47,13-1-15,-13 1 0,0 0 46,0 0 48</inkml:trace>
</inkml:ink>
</file>

<file path=ppt/ink/ink13.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31:06.660"/>
    </inkml:context>
    <inkml:brush xml:id="br0">
      <inkml:brushProperty name="width" value="0.05292" units="cm"/>
      <inkml:brushProperty name="height" value="0.05292" units="cm"/>
      <inkml:brushProperty name="color" value="#FF0000"/>
    </inkml:brush>
  </inkml:definitions>
  <inkml:trace contextRef="#ctx0" brushRef="#br0">9763 9260 0,'0'-13'31,"0"0"63,0 0-63,0-1-31,13 1 16,27-13 0,-27 13-1,14-14 1,-14 14 0,0 13 30,0-13-30,0-1 15,1 1 1,-1 13-32,0 0 15,0-13 48,1 13-48,-1 0 48,13-13-16,-12 13-16,-1 0 16,0 0 0,0-13-32,0 13 17,1 0 30,12 0-46,1 0-1,-14 0 1,0 0 0,0 0 15,0 0-16,1 0 32,-1 0 0,0 0-16,0 0 1,1 0-32,-1 0 93,0 0-46,0 0-15,1 0-1,-1 0-16,0 13 64,0-13-64,0 0 16,1 0-15,-1 13 0,13 0 46,-12-13-62,-1 0 31,13 13-15,-12 1 0,-1-14-1,0 0 1,0 13-16,0-13 16,1 13 15,-1-13-31,0 0 31,0 13 16,14 1-47,-14-1 16,0-13 15,1 13 16,-1-13-32,0 0 1,0 13 0,0 0-1,1-13 16,-1 14 32,0-1-47,0 0 15,1 0-16,-14 1 1,13-14 0,0 13-1,0 0 1,-13 0 15,13 1-15,1-1 15,-14 0-15,13 0-1,0-13 1,-13 13-16,13 1 16,-13-1 15,14 0-31,-1 0 15,-13 1 32,13 12-31,-13-13 15,0 14-15,0-14 15,13 0-15,-13 0-1,0 1 17,0-1-1,0 0 31,0 0-46,0 1 15,0-1 32,0 0-32,0 0 0,0 1-15,0-1-1,-13-13-15,0 26 16,13-13 15,-13 1-15,13-1 15,0 0-15,-14 0 31,1 1-16,0-1 0,13 13-15,-13-26-1,-1 13 64,14 1-48,-13-14 16,0 13 0,0 0 31,0 0 0,-1-13 62,1 0-61,0 14-48,0-14 63,-1 0-63,1 0-16,0 0 48,0 0-16,0 0 0,-1 0-16,1 0-15,0 0 30,0 0-30,-14 0 0,14 0-1,-14 0-15,14 0 32,0 0-1,-13 0 0,12 0-31,-12 0 16,13 0-1,-1 0 1,1 0 0,-13 0 15,12 0 0,1 0-15,0 0-1,0 0 17,-14 0-17,1 0 16,13 0-15,-1 0-16,1 0 31,0 0-15,0 0 15,-1-14-31,1 14 16,0 0 15,0 0-15,13-13-16,-13 13 47,-1 0-47,1 0 15,13-13 1,-26 13 15,12 0-15,1 0 15,0 0-15,0 0-1,-14-13 1,1-1 46,13 14-46,-1 0 15,1-13-15,0 0 15,0 13-15,-1-13-1,1 0 63,0-1-62,0 1 0,0 13 15,-1 0 0,14-13-15,0 0 15,-13 13-31,0-14 16,0 1 15,-1 13-15,14-13-1,-13 13 1,0-13 15,0 0-15,-1 13-1,1-14 48,0 1-1,13 0 16,0 0 32,0-1-95,-13 14 1,13-13 15,0 0 32,-13 0-16,13-1-32,0 1 32,-14 0-31,14 0-1,0 0 1,0-1 172,0 1-173,0 0 16,0 0 48,0-1-33,0 1 142,14 0-157,-14 0 0,13 13-15,-13-14 15,0 1 32,0 0 93,13 0-109,-13 0-16,13 13 0,-13-14 1,0 1 77,0 0-31,13 0-62,-13-1 31,14 1 156,-1 0-78,0 0 15</inkml:trace>
</inkml:ink>
</file>

<file path=ppt/ink/ink14.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32:59.784"/>
    </inkml:context>
    <inkml:brush xml:id="br0">
      <inkml:brushProperty name="width" value="0.05292" units="cm"/>
      <inkml:brushProperty name="height" value="0.05292" units="cm"/>
      <inkml:brushProperty name="color" value="#FF0000"/>
    </inkml:brush>
  </inkml:definitions>
  <inkml:trace contextRef="#ctx0" brushRef="#br0">9697 11642 0,'13'-14'110,"0"14"-64,-13-13-14,13 0-32,1 0 15,-1 0 1,0-1 0,14 1-16,-14-13 31,0-1-31,14 14 0,-1-14 31,-26 14 0,13 0-31,14 0 16,-27 0 31,13-1-47,0 14 15,0 0 1,-13-13 0,14 0-1,-1 13 1,13-13 15,-12 13-15,-1 0 15,0-14-15,0 14 15,0 0-15,27 0-1,-27 0 1,1 0-1,38 0 1,-25 0-16,-14-13 16,0 13 31,1 0-32,-1 0-15,13 0 16,-12 0-1,-1 0 1,0 0-16,0 0 16,14 0-1,-14 0 17,0 13-1,14-13-16,-14 0 1,0 0 0,0 14 31,27-14-32,-40 13-15,26 0 31,-12-13-15,-1 13 47,13 14-48,1-14 1,-1 13-1,-12 1 1,-1-27 0,0 13-1,-13 0-15,26 1 16,-12-1 0,-14 0-1,26 14 32,-26-14-31,13 0-1,-13 13 17,14 1-17,-1-27-15,0 13 16,-13 0-1,13 1 1,-13-1 0,13 13-1,1-13 17,-14 1-17,13 12-15,-13 1 31,0-14-15,13 0-16,-13 0 16,0 1 15,13-1-15,-13 0-16,0 0 31,0 0 0,0 14-31,14-14 31,-14 0-15,0 1 0,0-1-1,0 0 1,0 0 15,0 1-15,0-1-1,0 0 17,0 0-1,0 0 0,0 1-15,-14-1-16,14 0 31,0 0-15,-13-13-1,0 14 16,0-1-15,13 0 0,-14-13 15,1 13 0,13 1 0,-13-14-31,0 0 32,0 13-32,-1 0 47,1 0-32,0-13 32,0 13-47,-1 1 16,1-14 15,0 0-15,0 13 15,0-13-16,-1 0 17,14 13-17,-13-13 17,0 0-17,13 13 16,-13-13 1,-1 0-1,1 0-31,0 0 31,0 0-31,-1 0 31,-12 0-15,13 14 0,-27-14-1,27 0 1,-14 0 0,1 0 15,13 0 0,-1 0-15,1 0-1,0 0 1,0 0 0,-14 0-16,14 0 15,0 0 16,-14 0 1,14 0-1,0 0 0,0 0-15,-1 0-1,1 0 17,0 0-1,-13 0 16,-1 0-16,1 0-31,-27-27 47,40 27-16,-1-13-31,1 13 16,0 0 15,0-13-15,-1 13-16,1 0 31,13-14-31,-13 14 16,-14-13-1,14 13 1,-26 0-16,39-13 15,-27 13 1,14-13 0,0 13 15,-1 0-15,1-13 15,0-1 0,13 1 32,-13 13-48,13-13 1,0 0-1,-14 13 17,14-14-17,-13 1 17,13 0-1,0 0 0,-13-1 0,13 1-15,-13 0 31,13-13-16,-13 12-15,13 1 31,0 0-16,-14 13 0,14-27 0,0 14-31,0 0 47,0 0-31,0-1-1,-13 14 1,13-13 15,0 0 32,0 0-16,0 0 0,0-1-16,0 1 0,0 0-31,0 0 78,0-1 125,0 1-156,0 0 16,0 0-32,0-1 16,0 1 0,13 13 31,-13-13-47,14 0 47,-14 0 0,13-1 47,-13 1-109,13 13 62,-13-13-62,0 0-1,0-1 32,13 14 47,-13-13-16,13 0 110</inkml:trace>
</inkml:ink>
</file>

<file path=ppt/ink/ink15.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34:44.400"/>
    </inkml:context>
    <inkml:brush xml:id="br0">
      <inkml:brushProperty name="width" value="0.05292" units="cm"/>
      <inkml:brushProperty name="height" value="0.05292" units="cm"/>
      <inkml:brushProperty name="color" value="#FF0000"/>
    </inkml:brush>
  </inkml:definitions>
  <inkml:trace contextRef="#ctx0" brushRef="#br0">12422 13798 0,'0'0'0,"13"-13"47,0 13-16,-13-13 1,14-1-1,-1 14 31,0-13-30,0 0-1,1 13-31,-1-13 47,13-1-32,-12 1 95,-1 13-95,0 0 32,0-13-31,0 13-1,1-13 32,-1 13-31,0 0-16,0 0 16,1-14 15,-1 14 16,13-13-32,-13 0 17,1 13-17,12-13 16,-13 13-31,1-13 16,-1 13 0,0 0-1,0 0 1,1-14 0,25 14-1,-26 0 1,1-13-1,25 13 17,-25-13-32,-1 13 15,0 0 17,14 0-17,-14 0 1,26-13-1,-12 13-15,79-14 16,-93 14 15,13 0-31,-12 0 63,-1 0-48,13 0 1,-12 0 0,-1 0-16,13 0 0,14-13 15,-27 13 17,14 0-1,-1 0-16,-13 0-15,-13 13 16,27-13 0,-14 14 31,0-14-16,0 0 0,1 13 16,12 0-16,-13 0 0,1-13-15,12 27 0,-13-14-1,1-13 1,-14 13 0,13 0 15,0-13 0,-13 14-15,13-14 15,-13 13-15,13-13-16,1 0 46,-14 13-14,13 0-1,0 1-15,-13-1 15,13 0-16,1-13 17,-1 27-1,-13-1-15,13-26 15,-13 13-31,13 0 31,1 1 0,-14-1-31,0 0 16,13 0 0,0 1 15,-13-1 0,13-13-15,-13 13 15,0 0-31,0 14 16,0-14 15,0 0-31,0 0 15,0 1 1,0-1 0,0 0 15,0 0-15,13-13-1,-13 14 1,0-1-1,0 0 17,0 0 46,0 1-47,0 12-15,0 0 15,-13-12-15,13-1-1,0 0 1,0 0-1,-13 1 17,13-1-17,-13 13 32,0 1-16,13-14 32,0 0-63,-14-13 31,1 13-15,13 1 31,0-1-16,-13-13-15,0 13-1,-1 0 16,1 1 32,0-1-16,0 0 0,-1-13-16,-12 13 16,0 0 0,-14 1-16,13-1-15,14 0-1,0-13 1,0 0-16,-1 0 15,1 13 1,0-13 0,0 14-16,0-1 62,-1-13-62,1 0 16,0 0-16,-14 0 15,14 13 17,0-13-17,0 0 1,-1 0 0,1 0-1,0 0 32,-13 13-31,12-13-1,-12 14 1,-1-14-16,1 0 16,13 0-16,0 0 15,-1 0 1,1 0 78,0 0-79,0 0 32,-1 0-31,-39 0-16,27 0 31,-27 0-15,27 0-1,12 0 1,1-14 15,13 1 0,-13 13-15,0 0-16,-1 0 31,-12 0-31,26-13 16,-13 13-16,-14-13 15,14 13 1,0-14 15,-14 1-15,14 13 0,0 0-16,-14-26 15,14 26 1,-13 0-1,13-14 1,-1 1 31,1 13-31,13-13 30,-13 13-30,0 0 15,-1-13-15,14 0 0,-13 13-1,0 0-15,0-14 16,0 1 15,-1 13-15,14-13-16,-26 13 31,13 0-15,13-13-1,-14-1 1,1 14 15,0-13-15,0 0 31,-1 0-32,1-1 16,0 1 1,13 0-17,-13 13 1,13-13 15,0 0 0,-13 13 1,-1-14-1,14 1-15,0 0 15,0 0 0,-13-1-15,13 1 15,-13 0-15,13 0-1,0 0 1,0-1-1,-13-12 1,13 13 0,0-14-1,0 14 1,0 0 31,0-1-16,0 1 125,0 0-93,0 0 109,0 0-110,0-1-31,0 1 79,26-13-79,-26 12 0,0 1 16,13 0-31,1 13-1,-14-13 1,13-1-16,0 1 250,-13 0-203</inkml:trace>
</inkml:ink>
</file>

<file path=ppt/ink/ink16.xml><?xml version="1.0" encoding="utf-8"?>
<inkml:ink xmlns:inkml="http://www.w3.org/2003/InkML">
  <inkml:definitions>
    <inkml:context xml:id="ctx0">
      <inkml:inkSource xml:id="inkSrc0">
        <inkml:traceFormat>
          <inkml:channel name="X" type="integer" max="1920" units="cm"/>
          <inkml:channel name="Y" type="integer" max="1200" units="cm"/>
        </inkml:traceFormat>
        <inkml:channelProperties>
          <inkml:channelProperty channel="X" name="resolution" value="28.36041" units="1/cm"/>
          <inkml:channelProperty channel="Y" name="resolution" value="28.36879" units="1/cm"/>
        </inkml:channelProperties>
      </inkml:inkSource>
      <inkml:timestamp xml:id="ts0" timeString="2015-04-06T00:52:13.529"/>
    </inkml:context>
    <inkml:brush xml:id="br0">
      <inkml:brushProperty name="width" value="0.05292" units="cm"/>
      <inkml:brushProperty name="height" value="0.05292" units="cm"/>
      <inkml:brushProperty name="color" value="#FF0000"/>
    </inkml:brush>
  </inkml:definitions>
  <inkml:trace contextRef="#ctx0" brushRef="#br0">6239 4604,'0'0,"16"0,16 0,-16-16,15 16,-15-16,0 0,-16 16,16 0,0 0,16-32,-1 32,1 0,-16-15,16-17,-1 32,-15 0,0-16,0 16,0 0,-16-16,16 16,16-16,-32 16,15 0,1-16,0 16,0 0,0-16,-16 16,16 0,0 0,0 0,-1 0,1 0,0 0,0 0,0 0,-16 0,16 0,0 0,0 0,31 0,-15 0,16 0,-1 0,-15 0,-16 16,0-16,0 0,-1 0,1 0,0 0,16 16,-16-16,0 0,0 0,-1 0,17 0,-16 0,0 0,16 0,-16 16,-1-16,1 16,0-16,0 0,-16 0,16 0,-16 0,16 0,0 0,-16 0,16 16,-1-16,1 0,-16 0,16 0,32 16,-32-16,15 16,1-1,-16-15,0 0,0 16,0-16,15 16,1-16,-16 16,16 0,-16-16,0 16,-16-16,15 0,1 16,16-16,-32 16,16-16,-16 15,16-15,0 16,0-16,-16 16,15-16,-15 0,16 16,0 0,-16-16,0 16,16-16,-16 32,16-32,0 15,-16-15,16 16,-16 0,0-16,16 16,-1-16,-15 32,0-32,16 16,-16-16,0 16,0-1,16 1,-16 0,0 0,16 0,-16 0,0-16,0 16,0 0,0-1,0-15,0 16,0 0,0 0,0-16,0 16,0-16,0 16,0-16,0 16,0 0,0 15,0-31,0 16,0-16,0 16,0-16,0 16,-16 0,16-16,0 16,-16-16,16 31,-16-31,1 16,15-16,-16 16,16-16,-32 16,32-16,-16 0,16 16,-16-16,16 0,-16 0,0 0,16 16,-15-16,15 0,-16 16,0-16,16 0,-16 0,16 0,-16 16,16-16,-32 0,32 0,-16 0,16 0,-15 0,-1 15,0-15,16 0,-16 0,0 0,16 16,-16-16,16 0,-16 0,0 0,1 0,-1 0,0 0,16 0,-16 0,16 0,-16 0,0 16,16-16,-16 0,-15 0,15 0,0 0,-16 0,32 0,-16 0,0 0,0 0,1 0,-1 0,-16 0,16 0,0 0,0 0,0 0,1 0,-17 0,32 0,-16 0,-16 0,16 0,-15 0,-1 0,16 0,0 0,0 0,0 0,0 0,1 0,-1 0,-16 0,16 0,-32 0,33 0,-17 0,16 0,0 0,-16 0,32 0,-16 0,-15 0,31 0,-16 0,0 0,16 0,-16-16,16 16,-16 0,0 0,16 0,-16 0,16 0,-31 0,31 0,-16 0,16 0,-16 0,0 0,0 0,-16-16,32 16,-15 0,-1 0,16 0,-16 0,16 0,-32-15,16 15,16 0,-16 0,0 0,1 0,15-16,-16 16,0 0,16 0,-16 0,16-16,-32 0,32 16,0 0,-16-16,16 16,-16 0,1 0,15-16,-16 16,16-16,-16 0,16 16,-16 0,0-15,16 15,-16 0,16-16,-16 0,0 16,16-16,-15 16,15-16,-16 16,16-16,-32 0,32 16,-16-16,16 16,-16-15,0-1,16 16,-16-16,16 16,-15-16,15 16,-16-16,16 0,0 16,-16-16,16 0,-16 1,16 15,-16-16,16 16,0-16,0 0,0 0,0 16,0-32,0 32,0-31,0 15,0 16,0-16,0 0,0 16,0-16,0 16,0-16,0 16,0-16,16 0,-16 1,0 15,0-16,16 0,-16 0,0 16,16-16,-16 0,0 16,16-16,-1 16,1-16,0 16,-16-15,16 15,-16 0,16 0,-16-16,16 16,0 0</inkml:trace>
</inkml:ink>
</file>

<file path=ppt/ink/ink17.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29:18.371"/>
    </inkml:context>
    <inkml:brush xml:id="br0">
      <inkml:brushProperty name="width" value="0.05292" units="cm"/>
      <inkml:brushProperty name="height" value="0.05292" units="cm"/>
      <inkml:brushProperty name="color" value="#FF0000"/>
    </inkml:brush>
  </inkml:definitions>
  <inkml:trace contextRef="#ctx0" brushRef="#br0">9803 6972 0,'0'-13'16,"0"-1"46,13 1-30,-13 0 15,13 13-16,0-13-16,-13-1 1,14 14 0,-1 0-1,0-13 1,-13 0 0,13 0 15,0 13 16,1-14 0,-1 1-16,0 13-16,0 0 48,1-13-47,12 0-1,-13 13 1,1-13-1,-1 13 48,0 0-63,13-14 16,-12 14 15,-1-13-31,0 0 15,0 13-15,1 0 32,-1 0 15,0 0-47,0 0 15,14 0-15,-1-13 16,1-1-1,-1 14-15,-13 0 94,14 0-78,-14 0-16,13 0 31,-12 0 32,-1 0 46,0 0-47,0 0-15,1 0-31,12 0 0,1 0-16,-14 0 62,0 0-15,0 0 47,0 14-94,1-14 31,-14 13 0,13-13 16,0 0-47,14 26 16,-14-26-1,0 14 1,0-1-16,1-13 16,-1 13 15,-13 0-16,13-13 1,0 0 0,-13 13-16,13-13 15,1 14 1,-1-1 0,0 0 15,0 0-16,1 14 1,12-14 15,-13 0 16,0 1 31,-13-1-46,14-13-1,-14 13-16,13 0-15,0-13 16,-13 13 0,0 1-1,0-1-15,13-13 32,1 13-1,-14 0-16,0 1 1,13-1 15,-13 0 1,13-13-32,-13 13 15,13 1 1,-13 12-1,0-13 17,14-13-32,-14 27 31,0-14-15,13-13 15,-13 13-16,0 0 17,0 1-17,0-1 1,0 0 0,0 0-1,0 0 16,0 1 1,0-1-17,0 0 1,0 0 0,0 1 15,0-1 0,0 0 0,-13 0-15,13 1 0,0-1-16,-14 0 31,14 13 16,-13-26 0,0 0-32,13 14-15,0-1 47,-13 0-16,-1 0 63,14 1-47,-13-1 62,0 0-46,13 0 46,-13-13-46,-1 0-48,1 14 32,0-1 16,0-13-1,0 0 1,-1 13-32,1-13-15,0 13 30,0-13-30,-1 13 31,1-13-47,0 0 16,0 0 15,0 0 0,-1 0-15,1 0-16,0 0 15,0 0 1,-1 0 0,1 0-1,0 0 63,0 14-62,13-1 0,-14-13-1,1 0 1,0 0-1,-13 0 17,12 0-1,1 0-15,0 0-1,0 0 1,-14 0-16,14 0 31,0 0-15,-1 0 15,1 0-15,0 0-1,0 0 1,-14 0-16,14 0 15,0 0-15,-27 0 16,27 0 0,0 0-1,-1 0 32,1 0-31,0 0 15,0 0 16,0 0-31,-14 0 15,14-13-31,0 13 31,-14 0-15,27-14-1,-13 14 1,0-13 15,0 13-31,-14 0 31,14-13-15,0 13 31,-1 0-31,14-13-1,-26 13 1,-1-13-1,14-1 32,0 14-31,0-13 0,0 0-1,-1 13 1,14-13 31,-26-14-32,13 14 17,13 0-17,-27-14 1,14 27 15,0-26-15,13 13 31,-14-1 46,14 1-61,0 0 14,0 0-46,0-1 32,-13 14-1,13-13-15,0 0 15,0 0 94,0-1-110,0 1 32,0 0 16,0 0-16,0 0 62,0-1-62,0 1-16,0 0 16,0 0-31,0-1 62,0 1-47,0 0 16,0 0 47,0 0-79,13-1 79,-13 1-47,0 0-16,14 0 0,-14-1 94,13 14 0,0 0-46,-13-13-64,13 0 48,1 0 15,-14-1-16,13 1 16,0 13 32,-13-13 46,0 0-78,0 0-47,13-1-15,-13 1 0,0 0 46,0 0 48</inkml:trace>
</inkml:ink>
</file>

<file path=ppt/ink/ink18.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31:06.660"/>
    </inkml:context>
    <inkml:brush xml:id="br0">
      <inkml:brushProperty name="width" value="0.05292" units="cm"/>
      <inkml:brushProperty name="height" value="0.05292" units="cm"/>
      <inkml:brushProperty name="color" value="#FF0000"/>
    </inkml:brush>
  </inkml:definitions>
  <inkml:trace contextRef="#ctx0" brushRef="#br0">9763 9260 0,'0'-13'31,"0"0"63,0 0-63,0-1-31,13 1 16,27-13 0,-27 13-1,14-14 1,-14 14 0,0 13 30,0-13-30,0-1 15,1 1 1,-1 13-32,0 0 15,0-13 48,1 13-48,-1 0 48,13-13-16,-12 13-16,-1 0 16,0 0 0,0-13-32,0 13 17,1 0 30,12 0-46,1 0-1,-14 0 1,0 0 0,0 0 15,0 0-16,1 0 32,-1 0 0,0 0-16,0 0 1,1 0-32,-1 0 93,0 0-46,0 0-15,1 0-1,-1 0-16,0 13 64,0-13-64,0 0 16,1 0-15,-1 13 0,13 0 46,-12-13-62,-1 0 31,13 13-15,-12 1 0,-1-14-1,0 0 1,0 13-16,0-13 16,1 13 15,-1-13-31,0 0 31,0 13 16,14 1-47,-14-1 16,0-13 15,1 13 16,-1-13-32,0 0 1,0 13 0,0 0-1,1-13 16,-1 14 32,0-1-47,0 0 15,1 0-16,-14 1 1,13-14 0,0 13-1,0 0 1,-13 0 15,13 1-15,1-1 15,-14 0-15,13 0-1,0-13 1,-13 13-16,13 1 16,-13-1 15,14 0-31,-1 0 15,-13 1 32,13 12-31,-13-13 15,0 14-15,0-14 15,13 0-15,-13 0-1,0 1 17,0-1-1,0 0 31,0 0-46,0 1 15,0-1 32,0 0-32,0 0 0,0 1-15,0-1-1,-13-13-15,0 26 16,13-13 15,-13 1-15,13-1 15,0 0-15,-14 0 31,1 1-16,0-1 0,13 13-15,-13-26-1,-1 13 64,14 1-48,-13-14 16,0 13 0,0 0 31,0 0 0,-1-13 62,1 0-61,0 14-48,0-14 63,-1 0-63,1 0-16,0 0 48,0 0-16,0 0 0,-1 0-16,1 0-15,0 0 30,0 0-30,-14 0 0,14 0-1,-14 0-15,14 0 32,0 0-1,-13 0 0,12 0-31,-12 0 16,13 0-1,-1 0 1,1 0 0,-13 0 15,12 0 0,1 0-15,0 0-1,0 0 17,-14 0-17,1 0 16,13 0-15,-1 0-16,1 0 31,0 0-15,0 0 15,-1-14-31,1 14 16,0 0 15,0 0-15,13-13-16,-13 13 47,-1 0-47,1 0 15,13-13 1,-26 13 15,12 0-15,1 0 15,0 0-15,0 0-1,-14-13 1,1-1 46,13 14-46,-1 0 15,1-13-15,0 0 15,0 13-15,-1-13-1,1 0 63,0-1-62,0 1 0,0 13 15,-1 0 0,14-13-15,0 0 15,-13 13-31,0-14 16,0 1 15,-1 13-15,14-13-1,-13 13 1,0-13 15,0 0-15,-1 13-1,1-14 48,0 1-1,13 0 16,0 0 32,0-1-95,-13 14 1,13-13 15,0 0 32,-13 0-16,13-1-32,0 1 32,-14 0-31,14 0-1,0 0 1,0-1 172,0 1-173,0 0 16,0 0 48,0-1-33,0 1 142,14 0-157,-14 0 0,13 13-15,-13-14 15,0 1 32,0 0 93,13 0-109,-13 0-16,13 13 0,-13-14 1,0 1 77,0 0-31,13 0-62,-13-1 31,14 1 156,-1 0-78,0 0 15</inkml:trace>
</inkml:ink>
</file>

<file path=ppt/ink/ink19.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32:59.784"/>
    </inkml:context>
    <inkml:brush xml:id="br0">
      <inkml:brushProperty name="width" value="0.05292" units="cm"/>
      <inkml:brushProperty name="height" value="0.05292" units="cm"/>
      <inkml:brushProperty name="color" value="#FF0000"/>
    </inkml:brush>
  </inkml:definitions>
  <inkml:trace contextRef="#ctx0" brushRef="#br0">9697 11642 0,'13'-14'110,"0"14"-64,-13-13-14,13 0-32,1 0 15,-1 0 1,0-1 0,14 1-16,-14-13 31,0-1-31,14 14 0,-1-14 31,-26 14 0,13 0-31,14 0 16,-27 0 31,13-1-47,0 14 15,0 0 1,-13-13 0,14 0-1,-1 13 1,13-13 15,-12 13-15,-1 0 15,0-14-15,0 14 15,0 0-15,27 0-1,-27 0 1,1 0-1,38 0 1,-25 0-16,-14-13 16,0 13 31,1 0-32,-1 0-15,13 0 16,-12 0-1,-1 0 1,0 0-16,0 0 16,14 0-1,-14 0 17,0 13-1,14-13-16,-14 0 1,0 0 0,0 14 31,27-14-32,-40 13-15,26 0 31,-12-13-15,-1 13 47,13 14-48,1-14 1,-1 13-1,-12 1 1,-1-27 0,0 13-1,-13 0-15,26 1 16,-12-1 0,-14 0-1,26 14 32,-26-14-31,13 0-1,-13 13 17,14 1-17,-1-27-15,0 13 16,-13 0-1,13 1 1,-13-1 0,13 13-1,1-13 17,-14 1-17,13 12-15,-13 1 31,0-14-15,13 0-16,-13 0 16,0 1 15,13-1-15,-13 0-16,0 0 31,0 0 0,0 14-31,14-14 31,-14 0-15,0 1 0,0-1-1,0 0 1,0 0 15,0 1-15,0-1-1,0 0 17,0 0-1,0 0 0,0 1-15,-14-1-16,14 0 31,0 0-15,-13-13-1,0 14 16,0-1-15,13 0 0,-14-13 15,1 13 0,13 1 0,-13-14-31,0 0 32,0 13-32,-1 0 47,1 0-32,0-13 32,0 13-47,-1 1 16,1-14 15,0 0-15,0 13 15,0-13-16,-1 0 17,14 13-17,-13-13 17,0 0-17,13 13 16,-13-13 1,-1 0-1,1 0-31,0 0 31,0 0-31,-1 0 31,-12 0-15,13 14 0,-27-14-1,27 0 1,-14 0 0,1 0 15,13 0 0,-1 0-15,1 0-1,0 0 1,0 0 0,-14 0-16,14 0 15,0 0 16,-14 0 1,14 0-1,0 0 0,0 0-15,-1 0-1,1 0 17,0 0-1,-13 0 16,-1 0-16,1 0-31,-27-27 47,40 27-16,-1-13-31,1 13 16,0 0 15,0-13-15,-1 13-16,1 0 31,13-14-31,-13 14 16,-14-13-1,14 13 1,-26 0-16,39-13 15,-27 13 1,14-13 0,0 13 15,-1 0-15,1-13 15,0-1 0,13 1 32,-13 13-48,13-13 1,0 0-1,-14 13 17,14-14-17,-13 1 17,13 0-1,0 0 0,-13-1 0,13 1-15,-13 0 31,13-13-16,-13 12-15,13 1 31,0 0-16,-14 13 0,14-27 0,0 14-31,0 0 47,0 0-31,0-1-1,-13 14 1,13-13 15,0 0 32,0 0-16,0 0 0,0-1-16,0 1 0,0 0-31,0 0 78,0-1 125,0 1-156,0 0 16,0 0-32,0-1 16,0 1 0,13 13 31,-13-13-47,14 0 47,-14 0 0,13-1 47,-13 1-109,13 13 62,-13-13-62,0 0-1,0-1 32,13 14 47,-13-13-16,13 0 110</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200" units="cm"/>
        </inkml:traceFormat>
        <inkml:channelProperties>
          <inkml:channelProperty channel="X" name="resolution" value="28.36041" units="1/cm"/>
          <inkml:channelProperty channel="Y" name="resolution" value="28.36879" units="1/cm"/>
        </inkml:channelProperties>
      </inkml:inkSource>
      <inkml:timestamp xml:id="ts0" timeString="2015-04-06T00:52:13.529"/>
    </inkml:context>
    <inkml:brush xml:id="br0">
      <inkml:brushProperty name="width" value="0.05292" units="cm"/>
      <inkml:brushProperty name="height" value="0.05292" units="cm"/>
      <inkml:brushProperty name="color" value="#FF0000"/>
    </inkml:brush>
  </inkml:definitions>
  <inkml:trace contextRef="#ctx0" brushRef="#br0">6239 4604,'0'0,"16"0,16 0,-16-16,15 16,-15-16,0 0,-16 16,16 0,0 0,16-32,-1 32,1 0,-16-15,16-17,-1 32,-15 0,0-16,0 16,0 0,-16-16,16 16,16-16,-32 16,15 0,1-16,0 16,0 0,0-16,-16 16,16 0,0 0,0 0,-1 0,1 0,0 0,0 0,0 0,-16 0,16 0,0 0,0 0,31 0,-15 0,16 0,-1 0,-15 0,-16 16,0-16,0 0,-1 0,1 0,0 0,16 16,-16-16,0 0,0 0,-1 0,17 0,-16 0,0 0,16 0,-16 16,-1-16,1 16,0-16,0 0,-16 0,16 0,-16 0,16 0,0 0,-16 0,16 16,-1-16,1 0,-16 0,16 0,32 16,-32-16,15 16,1-1,-16-15,0 0,0 16,0-16,15 16,1-16,-16 16,16 0,-16-16,0 16,-16-16,15 0,1 16,16-16,-32 16,16-16,-16 15,16-15,0 16,0-16,-16 16,15-16,-15 0,16 16,0 0,-16-16,0 16,16-16,-16 32,16-32,0 15,-16-15,16 16,-16 0,0-16,16 16,-1-16,-15 32,0-32,16 16,-16-16,0 16,0-1,16 1,-16 0,0 0,16 0,-16 0,0-16,0 16,0 0,0-1,0-15,0 16,0 0,0 0,0-16,0 16,0-16,0 16,0-16,0 16,0 0,0 15,0-31,0 16,0-16,0 16,0-16,0 16,-16 0,16-16,0 16,-16-16,16 31,-16-31,1 16,15-16,-16 16,16-16,-32 16,32-16,-16 0,16 16,-16-16,16 0,-16 0,0 0,16 16,-15-16,15 0,-16 16,0-16,16 0,-16 0,16 0,-16 16,16-16,-32 0,32 0,-16 0,16 0,-15 0,-1 15,0-15,16 0,-16 0,0 0,16 16,-16-16,16 0,-16 0,0 0,1 0,-1 0,0 0,16 0,-16 0,16 0,-16 0,0 16,16-16,-16 0,-15 0,15 0,0 0,-16 0,32 0,-16 0,0 0,0 0,1 0,-1 0,-16 0,16 0,0 0,0 0,0 0,1 0,-17 0,32 0,-16 0,-16 0,16 0,-15 0,-1 0,16 0,0 0,0 0,0 0,0 0,1 0,-1 0,-16 0,16 0,-32 0,33 0,-17 0,16 0,0 0,-16 0,32 0,-16 0,-15 0,31 0,-16 0,0 0,16 0,-16-16,16 16,-16 0,0 0,16 0,-16 0,16 0,-31 0,31 0,-16 0,16 0,-16 0,0 0,0 0,-16-16,32 16,-15 0,-1 0,16 0,-16 0,16 0,-32-15,16 15,16 0,-16 0,0 0,1 0,15-16,-16 16,0 0,16 0,-16 0,16-16,-32 0,32 16,0 0,-16-16,16 16,-16 0,1 0,15-16,-16 16,16-16,-16 0,16 16,-16 0,0-15,16 15,-16 0,16-16,-16 0,0 16,16-16,-15 16,15-16,-16 16,16-16,-32 0,32 16,-16-16,16 16,-16-15,0-1,16 16,-16-16,16 16,-15-16,15 16,-16-16,16 0,0 16,-16-16,16 0,-16 1,16 15,-16-16,16 16,0-16,0 0,0 0,0 16,0-32,0 32,0-31,0 15,0 16,0-16,0 0,0 16,0-16,0 16,0-16,0 16,0-16,16 0,-16 1,0 15,0-16,16 0,-16 0,0 16,16-16,-16 0,0 16,16-16,-1 16,1-16,0 16,-16-15,16 15,-16 0,16 0,-16-16,16 16,0 0</inkml:trace>
</inkml:ink>
</file>

<file path=ppt/ink/ink20.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34:44.400"/>
    </inkml:context>
    <inkml:brush xml:id="br0">
      <inkml:brushProperty name="width" value="0.05292" units="cm"/>
      <inkml:brushProperty name="height" value="0.05292" units="cm"/>
      <inkml:brushProperty name="color" value="#FF0000"/>
    </inkml:brush>
  </inkml:definitions>
  <inkml:trace contextRef="#ctx0" brushRef="#br0">12422 13798 0,'0'0'0,"13"-13"47,0 13-16,-13-13 1,14-1-1,-1 14 31,0-13-30,0 0-1,1 13-31,-1-13 47,13-1-32,-12 1 95,-1 13-95,0 0 32,0-13-31,0 13-1,1-13 32,-1 13-31,0 0-16,0 0 16,1-14 15,-1 14 16,13-13-32,-13 0 17,1 13-17,12-13 16,-13 13-31,1-13 16,-1 13 0,0 0-1,0 0 1,1-14 0,25 14-1,-26 0 1,1-13-1,25 13 17,-25-13-32,-1 13 15,0 0 17,14 0-17,-14 0 1,26-13-1,-12 13-15,79-14 16,-93 14 15,13 0-31,-12 0 63,-1 0-48,13 0 1,-12 0 0,-1 0-16,13 0 0,14-13 15,-27 13 17,14 0-1,-1 0-16,-13 0-15,-13 13 16,27-13 0,-14 14 31,0-14-16,0 0 0,1 13 16,12 0-16,-13 0 0,1-13-15,12 27 0,-13-14-1,1-13 1,-14 13 0,13 0 15,0-13 0,-13 14-15,13-14 15,-13 13-15,13-13-16,1 0 46,-14 13-14,13 0-1,0 1-15,-13-1 15,13 0-16,1-13 17,-1 27-1,-13-1-15,13-26 15,-13 13-31,13 0 31,1 1 0,-14-1-31,0 0 16,13 0 0,0 1 15,-13-1 0,13-13-15,-13 13 15,0 0-31,0 14 16,0-14 15,0 0-31,0 0 15,0 1 1,0-1 0,0 0 15,0 0-15,13-13-1,-13 14 1,0-1-1,0 0 17,0 0 46,0 1-47,0 12-15,0 0 15,-13-12-15,13-1-1,0 0 1,0 0-1,-13 1 17,13-1-17,-13 13 32,0 1-16,13-14 32,0 0-63,-14-13 31,1 13-15,13 1 31,0-1-16,-13-13-15,0 13-1,-1 0 16,1 1 32,0-1-16,0 0 0,-1-13-16,-12 13 16,0 0 0,-14 1-16,13-1-15,14 0-1,0-13 1,0 0-16,-1 0 15,1 13 1,0-13 0,0 14-16,0-1 62,-1-13-62,1 0 16,0 0-16,-14 0 15,14 13 17,0-13-17,0 0 1,-1 0 0,1 0-1,0 0 32,-13 13-31,12-13-1,-12 14 1,-1-14-16,1 0 16,13 0-16,0 0 15,-1 0 1,1 0 78,0 0-79,0 0 32,-1 0-31,-39 0-16,27 0 31,-27 0-15,27 0-1,12 0 1,1-14 15,13 1 0,-13 13-15,0 0-16,-1 0 31,-12 0-31,26-13 16,-13 13-16,-14-13 15,14 13 1,0-14 15,-14 1-15,14 13 0,0 0-16,-14-26 15,14 26 1,-13 0-1,13-14 1,-1 1 31,1 13-31,13-13 30,-13 13-30,0 0 15,-1-13-15,14 0 0,-13 13-1,0 0-15,0-14 16,0 1 15,-1 13-15,14-13-16,-26 13 31,13 0-15,13-13-1,-14-1 1,1 14 15,0-13-15,0 0 31,-1 0-32,1-1 16,0 1 1,13 0-17,-13 13 1,13-13 15,0 0 0,-13 13 1,-1-14-1,14 1-15,0 0 15,0 0 0,-13-1-15,13 1 15,-13 0-15,13 0-1,0 0 1,0-1-1,-13-12 1,13 13 0,0-14-1,0 14 1,0 0 31,0-1-16,0 1 125,0 0-93,0 0 109,0 0-110,0-1-31,0 1 79,26-13-79,-26 12 0,0 1 16,13 0-31,1 13-1,-14-13 1,13-1-16,0 1 250,-13 0-203</inkml:trace>
</inkml:ink>
</file>

<file path=ppt/ink/ink21.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36:20.573"/>
    </inkml:context>
    <inkml:brush xml:id="br0">
      <inkml:brushProperty name="width" value="0.05292" units="cm"/>
      <inkml:brushProperty name="height" value="0.05292" units="cm"/>
      <inkml:brushProperty name="color" value="#FF0000"/>
    </inkml:brush>
  </inkml:definitions>
  <inkml:trace contextRef="#ctx0" brushRef="#br0">9842 16021 0,'0'-14'47,"27"1"-1,-14 13-30,0 0-16,0-13 16,14 0-16,-14 13 15,0 0 1,1-14-16,-1 14 16,0 0-1,-13-13 1,40 13 15,13-13-15,0 13-1,-27-13 1,-13 13-16,0 0 47,1 0-32,-14-14 1,13 14 15,0 0-15,0 0 0,14 0-1,13 0-15,-27-13 16,13 13-1,27 0-15,-40 0 32,1 0-1,-1 0 0,0 0 0,0 0 32,1 13-32,-1-13-31,0 0 78,0 14-78,0-1 32,-13 0-17,14-13 16,-1 13 16,-13 1-31,13-1-16,0 0 16,1 0 15,-14 1 31,0 12-30,13-26-17,0 0 48,-13 13-48,0 0 1,13 1 31,1-1-16,-14 0-15,13 0 31,-13 1-16,0-1 0,0 0-31,0 0 31,13 0-15,-13 1 15,0-1 16,0 0-31,0 0 31,0 14-1,0-14-30,0 14 0,0-14 15,0 0-15,0 0-1,0 0 16,0 14 1,0 13-1,0-14 0,0-13 0,0 1-15,0-1 15,0 0-15,0 0 0,-13 0 15,13 1-16,-13-1 1,-1 0 0,14 0 15,0 1 47,0-1-31,-13-13-31,0 13-1,-14 0 16,14 1 1,0-14-1,0 0-15,-1 0-1,14 13-15,-13-13 31,-13 13-31,26 0 16,-13-13 0,-1 13-1,1-13 1,-13 14-16,12-14 78,1 13-15,0-13-48,0 0 16,-1 0 1,-12 0-1,13 0 0,0 0-15,-1 0-1,1 0 17,0 0 15,0 0-47,-1 0 31,1 0-16,0 0 32,0 0 0,-1 0-31,1 0-1,0 0 32,0 0-47,0-13 32,-1 13-17,1-14 16,-13 1-15,12 13 0,1-13-1,0 0 1,0 13 0,0-13-1,-1 13 16,1 0 16,13-14-47,-13 14 0,0-13 47,-14 13-47,14-13 16,0 13-1,-1-13 1,1-1 0,0 14-1,0-13 1,0 0 0,-1 0-1,14-1 16,-13 1 16,0 13-31,13-13 46,-13 0-46,-1 0 0,1-1-1,13 1 1,-13 0-16,0 0 62,13-1-15,0 1 0,-14 0-31,14 0 15,-13-1 47,13 1-15,-13 13-32,13-13 0,0 0-15,0 0-1,0-1 48,0 1-47,0 0 15,0 0-16,0-1 17,0 1-32,0 0 15,0 0 32,0-1-31,0 1 15,0 0-15,0 0 77,13 0-46,0 13-31,-13-14 109,0 1-78,14 13-16,-1-13 47,-13 0-31,13-1 0,0 1-16,-13 0-15,14 13 62,-14-13 47,13 13-16,0-13 16,0 13 16,1 0 0</inkml:trace>
</inkml:ink>
</file>

<file path=ppt/ink/ink22.xml><?xml version="1.0" encoding="utf-8"?>
<inkml:ink xmlns:inkml="http://www.w3.org/2003/InkML">
  <inkml:definitions>
    <inkml:context xml:id="ctx0">
      <inkml:inkSource xml:id="inkSrc0">
        <inkml:traceFormat>
          <inkml:channel name="X" type="integer" max="3840" units="cm"/>
          <inkml:channel name="Y" type="integer" max="1200" units="cm"/>
        </inkml:traceFormat>
        <inkml:channelProperties>
          <inkml:channelProperty channel="X" name="resolution" value="56.72083" units="1/cm"/>
          <inkml:channelProperty channel="Y" name="resolution" value="28.36879" units="1/cm"/>
        </inkml:channelProperties>
      </inkml:inkSource>
      <inkml:timestamp xml:id="ts0" timeString="2015-06-22T04:59:56.759"/>
    </inkml:context>
    <inkml:brush xml:id="br0">
      <inkml:brushProperty name="width" value="0.05292" units="cm"/>
      <inkml:brushProperty name="height" value="0.05292" units="cm"/>
      <inkml:brushProperty name="color" value="#F59D56"/>
    </inkml:brush>
  </inkml:definitions>
  <inkml:trace contextRef="#ctx0" brushRef="#br0">18383 5429</inkml:trace>
  <inkml:trace contextRef="#ctx0" brushRef="#br0" timeOffset="2712.2712">842 8779</inkml:trace>
  <inkml:trace contextRef="#ctx0" brushRef="#br0" timeOffset="3256.3256">842 8779</inkml:trace>
  <inkml:trace contextRef="#ctx0" brushRef="#br0" timeOffset="3480.348">842 8779</inkml:trace>
  <inkml:trace contextRef="#ctx0" brushRef="#br0" timeOffset="9200.92">826 8747</inkml:trace>
</inkml:ink>
</file>

<file path=ppt/ink/ink3.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29:18.371"/>
    </inkml:context>
    <inkml:brush xml:id="br0">
      <inkml:brushProperty name="width" value="0.05292" units="cm"/>
      <inkml:brushProperty name="height" value="0.05292" units="cm"/>
      <inkml:brushProperty name="color" value="#FF0000"/>
    </inkml:brush>
  </inkml:definitions>
  <inkml:trace contextRef="#ctx0" brushRef="#br0">9803 6972 0,'0'-13'16,"0"-1"46,13 1-30,-13 0 15,13 13-16,0-13-16,-13-1 1,14 14 0,-1 0-1,0-13 1,-13 0 0,13 0 15,0 13 16,1-14 0,-1 1-16,0 13-16,0 0 48,1-13-47,12 0-1,-13 13 1,1-13-1,-1 13 48,0 0-63,13-14 16,-12 14 15,-1-13-31,0 0 15,0 13-15,1 0 32,-1 0 15,0 0-47,0 0 15,14 0-15,-1-13 16,1-1-1,-1 14-15,-13 0 94,14 0-78,-14 0-16,13 0 31,-12 0 32,-1 0 46,0 0-47,0 0-15,1 0-31,12 0 0,1 0-16,-14 0 62,0 0-15,0 0 47,0 14-94,1-14 31,-14 13 0,13-13 16,0 0-47,14 26 16,-14-26-1,0 14 1,0-1-16,1-13 16,-1 13 15,-13 0-16,13-13 1,0 0 0,-13 13-16,13-13 15,1 14 1,-1-1 0,0 0 15,0 0-16,1 14 1,12-14 15,-13 0 16,0 1 31,-13-1-46,14-13-1,-14 13-16,13 0-15,0-13 16,-13 13 0,0 1-1,0-1-15,13-13 32,1 13-1,-14 0-16,0 1 1,13-1 15,-13 0 1,13-13-32,-13 13 15,13 1 1,-13 12-1,0-13 17,14-13-32,-14 27 31,0-14-15,13-13 15,-13 13-16,0 0 17,0 1-17,0-1 1,0 0 0,0 0-1,0 0 16,0 1 1,0-1-17,0 0 1,0 0 0,0 1 15,0-1 0,0 0 0,-13 0-15,13 1 0,0-1-16,-14 0 31,14 13 16,-13-26 0,0 0-32,13 14-15,0-1 47,-13 0-16,-1 0 63,14 1-47,-13-1 62,0 0-46,13 0 46,-13-13-46,-1 0-48,1 14 32,0-1 16,0-13-1,0 0 1,-1 13-32,1-13-15,0 13 30,0-13-30,-1 13 31,1-13-47,0 0 16,0 0 15,0 0 0,-1 0-15,1 0-16,0 0 15,0 0 1,-1 0 0,1 0-1,0 0 63,0 14-62,13-1 0,-14-13-1,1 0 1,0 0-1,-13 0 17,12 0-1,1 0-15,0 0-1,0 0 1,-14 0-16,14 0 31,0 0-15,-1 0 15,1 0-15,0 0-1,0 0 1,-14 0-16,14 0 15,0 0-15,-27 0 16,27 0 0,0 0-1,-1 0 32,1 0-31,0 0 15,0 0 16,0 0-31,-14 0 15,14-13-31,0 13 31,-14 0-15,27-14-1,-13 14 1,0-13 15,0 13-31,-14 0 31,14-13-15,0 13 31,-1 0-31,14-13-1,-26 13 1,-1-13-1,14-1 32,0 14-31,0-13 0,0 0-1,-1 13 1,14-13 31,-26-14-32,13 14 17,13 0-17,-27-14 1,14 27 15,0-26-15,13 13 31,-14-1 46,14 1-61,0 0 14,0 0-46,0-1 32,-13 14-1,13-13-15,0 0 15,0 0 94,0-1-110,0 1 32,0 0 16,0 0-16,0 0 62,0-1-62,0 1-16,0 0 16,0 0-31,0-1 62,0 1-47,0 0 16,0 0 47,0 0-79,13-1 79,-13 1-47,0 0-16,14 0 0,-14-1 94,13 14 0,0 0-46,-13-13-64,13 0 48,1 0 15,-14-1-16,13 1 16,0 13 32,-13-13 46,0 0-78,0 0-47,13-1-15,-13 1 0,0 0 46,0 0 48</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200" units="cm"/>
        </inkml:traceFormat>
        <inkml:channelProperties>
          <inkml:channelProperty channel="X" name="resolution" value="28.36041" units="1/cm"/>
          <inkml:channelProperty channel="Y" name="resolution" value="28.36879" units="1/cm"/>
        </inkml:channelProperties>
      </inkml:inkSource>
      <inkml:timestamp xml:id="ts0" timeString="2015-04-06T00:52:13.529"/>
    </inkml:context>
    <inkml:brush xml:id="br0">
      <inkml:brushProperty name="width" value="0.05292" units="cm"/>
      <inkml:brushProperty name="height" value="0.05292" units="cm"/>
      <inkml:brushProperty name="color" value="#FF0000"/>
    </inkml:brush>
  </inkml:definitions>
  <inkml:trace contextRef="#ctx0" brushRef="#br0">6239 4604,'0'0,"16"0,16 0,-16-16,15 16,-15-16,0 0,-16 16,16 0,0 0,16-32,-1 32,1 0,-16-15,16-17,-1 32,-15 0,0-16,0 16,0 0,-16-16,16 16,16-16,-32 16,15 0,1-16,0 16,0 0,0-16,-16 16,16 0,0 0,0 0,-1 0,1 0,0 0,0 0,0 0,-16 0,16 0,0 0,0 0,31 0,-15 0,16 0,-1 0,-15 0,-16 16,0-16,0 0,-1 0,1 0,0 0,16 16,-16-16,0 0,0 0,-1 0,17 0,-16 0,0 0,16 0,-16 16,-1-16,1 16,0-16,0 0,-16 0,16 0,-16 0,16 0,0 0,-16 0,16 16,-1-16,1 0,-16 0,16 0,32 16,-32-16,15 16,1-1,-16-15,0 0,0 16,0-16,15 16,1-16,-16 16,16 0,-16-16,0 16,-16-16,15 0,1 16,16-16,-32 16,16-16,-16 15,16-15,0 16,0-16,-16 16,15-16,-15 0,16 16,0 0,-16-16,0 16,16-16,-16 32,16-32,0 15,-16-15,16 16,-16 0,0-16,16 16,-1-16,-15 32,0-32,16 16,-16-16,0 16,0-1,16 1,-16 0,0 0,16 0,-16 0,0-16,0 16,0 0,0-1,0-15,0 16,0 0,0 0,0-16,0 16,0-16,0 16,0-16,0 16,0 0,0 15,0-31,0 16,0-16,0 16,0-16,0 16,-16 0,16-16,0 16,-16-16,16 31,-16-31,1 16,15-16,-16 16,16-16,-32 16,32-16,-16 0,16 16,-16-16,16 0,-16 0,0 0,16 16,-15-16,15 0,-16 16,0-16,16 0,-16 0,16 0,-16 16,16-16,-32 0,32 0,-16 0,16 0,-15 0,-1 15,0-15,16 0,-16 0,0 0,16 16,-16-16,16 0,-16 0,0 0,1 0,-1 0,0 0,16 0,-16 0,16 0,-16 0,0 16,16-16,-16 0,-15 0,15 0,0 0,-16 0,32 0,-16 0,0 0,0 0,1 0,-1 0,-16 0,16 0,0 0,0 0,0 0,1 0,-17 0,32 0,-16 0,-16 0,16 0,-15 0,-1 0,16 0,0 0,0 0,0 0,0 0,1 0,-1 0,-16 0,16 0,-32 0,33 0,-17 0,16 0,0 0,-16 0,32 0,-16 0,-15 0,31 0,-16 0,0 0,16 0,-16-16,16 16,-16 0,0 0,16 0,-16 0,16 0,-31 0,31 0,-16 0,16 0,-16 0,0 0,0 0,-16-16,32 16,-15 0,-1 0,16 0,-16 0,16 0,-32-15,16 15,16 0,-16 0,0 0,1 0,15-16,-16 16,0 0,16 0,-16 0,16-16,-32 0,32 16,0 0,-16-16,16 16,-16 0,1 0,15-16,-16 16,16-16,-16 0,16 16,-16 0,0-15,16 15,-16 0,16-16,-16 0,0 16,16-16,-15 16,15-16,-16 16,16-16,-32 0,32 16,-16-16,16 16,-16-15,0-1,16 16,-16-16,16 16,-15-16,15 16,-16-16,16 0,0 16,-16-16,16 0,-16 1,16 15,-16-16,16 16,0-16,0 0,0 0,0 16,0-32,0 32,0-31,0 15,0 16,0-16,0 0,0 16,0-16,0 16,0-16,0 16,0-16,16 0,-16 1,0 15,0-16,16 0,-16 0,0 16,16-16,-16 0,0 16,16-16,-1 16,1-16,0 16,-16-15,16 15,-16 0,16 0,-16-16,16 16,0 0</inkml:trace>
</inkml:ink>
</file>

<file path=ppt/ink/ink5.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29:18.371"/>
    </inkml:context>
    <inkml:brush xml:id="br0">
      <inkml:brushProperty name="width" value="0.05292" units="cm"/>
      <inkml:brushProperty name="height" value="0.05292" units="cm"/>
      <inkml:brushProperty name="color" value="#FF0000"/>
    </inkml:brush>
  </inkml:definitions>
  <inkml:trace contextRef="#ctx0" brushRef="#br0">9803 6972 0,'0'-13'16,"0"-1"46,13 1-30,-13 0 15,13 13-16,0-13-16,-13-1 1,14 14 0,-1 0-1,0-13 1,-13 0 0,13 0 15,0 13 16,1-14 0,-1 1-16,0 13-16,0 0 48,1-13-47,12 0-1,-13 13 1,1-13-1,-1 13 48,0 0-63,13-14 16,-12 14 15,-1-13-31,0 0 15,0 13-15,1 0 32,-1 0 15,0 0-47,0 0 15,14 0-15,-1-13 16,1-1-1,-1 14-15,-13 0 94,14 0-78,-14 0-16,13 0 31,-12 0 32,-1 0 46,0 0-47,0 0-15,1 0-31,12 0 0,1 0-16,-14 0 62,0 0-15,0 0 47,0 14-94,1-14 31,-14 13 0,13-13 16,0 0-47,14 26 16,-14-26-1,0 14 1,0-1-16,1-13 16,-1 13 15,-13 0-16,13-13 1,0 0 0,-13 13-16,13-13 15,1 14 1,-1-1 0,0 0 15,0 0-16,1 14 1,12-14 15,-13 0 16,0 1 31,-13-1-46,14-13-1,-14 13-16,13 0-15,0-13 16,-13 13 0,0 1-1,0-1-15,13-13 32,1 13-1,-14 0-16,0 1 1,13-1 15,-13 0 1,13-13-32,-13 13 15,13 1 1,-13 12-1,0-13 17,14-13-32,-14 27 31,0-14-15,13-13 15,-13 13-16,0 0 17,0 1-17,0-1 1,0 0 0,0 0-1,0 0 16,0 1 1,0-1-17,0 0 1,0 0 0,0 1 15,0-1 0,0 0 0,-13 0-15,13 1 0,0-1-16,-14 0 31,14 13 16,-13-26 0,0 0-32,13 14-15,0-1 47,-13 0-16,-1 0 63,14 1-47,-13-1 62,0 0-46,13 0 46,-13-13-46,-1 0-48,1 14 32,0-1 16,0-13-1,0 0 1,-1 13-32,1-13-15,0 13 30,0-13-30,-1 13 31,1-13-47,0 0 16,0 0 15,0 0 0,-1 0-15,1 0-16,0 0 15,0 0 1,-1 0 0,1 0-1,0 0 63,0 14-62,13-1 0,-14-13-1,1 0 1,0 0-1,-13 0 17,12 0-1,1 0-15,0 0-1,0 0 1,-14 0-16,14 0 31,0 0-15,-1 0 15,1 0-15,0 0-1,0 0 1,-14 0-16,14 0 15,0 0-15,-27 0 16,27 0 0,0 0-1,-1 0 32,1 0-31,0 0 15,0 0 16,0 0-31,-14 0 15,14-13-31,0 13 31,-14 0-15,27-14-1,-13 14 1,0-13 15,0 13-31,-14 0 31,14-13-15,0 13 31,-1 0-31,14-13-1,-26 13 1,-1-13-1,14-1 32,0 14-31,0-13 0,0 0-1,-1 13 1,14-13 31,-26-14-32,13 14 17,13 0-17,-27-14 1,14 27 15,0-26-15,13 13 31,-14-1 46,14 1-61,0 0 14,0 0-46,0-1 32,-13 14-1,13-13-15,0 0 15,0 0 94,0-1-110,0 1 32,0 0 16,0 0-16,0 0 62,0-1-62,0 1-16,0 0 16,0 0-31,0-1 62,0 1-47,0 0 16,0 0 47,0 0-79,13-1 79,-13 1-47,0 0-16,14 0 0,-14-1 94,13 14 0,0 0-46,-13-13-64,13 0 48,1 0 15,-14-1-16,13 1 16,0 13 32,-13-13 46,0 0-78,0 0-47,13-1-15,-13 1 0,0 0 46,0 0 48</inkml:trace>
</inkml:ink>
</file>

<file path=ppt/ink/ink6.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31:06.660"/>
    </inkml:context>
    <inkml:brush xml:id="br0">
      <inkml:brushProperty name="width" value="0.05292" units="cm"/>
      <inkml:brushProperty name="height" value="0.05292" units="cm"/>
      <inkml:brushProperty name="color" value="#FF0000"/>
    </inkml:brush>
  </inkml:definitions>
  <inkml:trace contextRef="#ctx0" brushRef="#br0">9763 9260 0,'0'-13'31,"0"0"63,0 0-63,0-1-31,13 1 16,27-13 0,-27 13-1,14-14 1,-14 14 0,0 13 30,0-13-30,0-1 15,1 1 1,-1 13-32,0 0 15,0-13 48,1 13-48,-1 0 48,13-13-16,-12 13-16,-1 0 16,0 0 0,0-13-32,0 13 17,1 0 30,12 0-46,1 0-1,-14 0 1,0 0 0,0 0 15,0 0-16,1 0 32,-1 0 0,0 0-16,0 0 1,1 0-32,-1 0 93,0 0-46,0 0-15,1 0-1,-1 0-16,0 13 64,0-13-64,0 0 16,1 0-15,-1 13 0,13 0 46,-12-13-62,-1 0 31,13 13-15,-12 1 0,-1-14-1,0 0 1,0 13-16,0-13 16,1 13 15,-1-13-31,0 0 31,0 13 16,14 1-47,-14-1 16,0-13 15,1 13 16,-1-13-32,0 0 1,0 13 0,0 0-1,1-13 16,-1 14 32,0-1-47,0 0 15,1 0-16,-14 1 1,13-14 0,0 13-1,0 0 1,-13 0 15,13 1-15,1-1 15,-14 0-15,13 0-1,0-13 1,-13 13-16,13 1 16,-13-1 15,14 0-31,-1 0 15,-13 1 32,13 12-31,-13-13 15,0 14-15,0-14 15,13 0-15,-13 0-1,0 1 17,0-1-1,0 0 31,0 0-46,0 1 15,0-1 32,0 0-32,0 0 0,0 1-15,0-1-1,-13-13-15,0 26 16,13-13 15,-13 1-15,13-1 15,0 0-15,-14 0 31,1 1-16,0-1 0,13 13-15,-13-26-1,-1 13 64,14 1-48,-13-14 16,0 13 0,0 0 31,0 0 0,-1-13 62,1 0-61,0 14-48,0-14 63,-1 0-63,1 0-16,0 0 48,0 0-16,0 0 0,-1 0-16,1 0-15,0 0 30,0 0-30,-14 0 0,14 0-1,-14 0-15,14 0 32,0 0-1,-13 0 0,12 0-31,-12 0 16,13 0-1,-1 0 1,1 0 0,-13 0 15,12 0 0,1 0-15,0 0-1,0 0 17,-14 0-17,1 0 16,13 0-15,-1 0-16,1 0 31,0 0-15,0 0 15,-1-14-31,1 14 16,0 0 15,0 0-15,13-13-16,-13 13 47,-1 0-47,1 0 15,13-13 1,-26 13 15,12 0-15,1 0 15,0 0-15,0 0-1,-14-13 1,1-1 46,13 14-46,-1 0 15,1-13-15,0 0 15,0 13-15,-1-13-1,1 0 63,0-1-62,0 1 0,0 13 15,-1 0 0,14-13-15,0 0 15,-13 13-31,0-14 16,0 1 15,-1 13-15,14-13-1,-13 13 1,0-13 15,0 0-15,-1 13-1,1-14 48,0 1-1,13 0 16,0 0 32,0-1-95,-13 14 1,13-13 15,0 0 32,-13 0-16,13-1-32,0 1 32,-14 0-31,14 0-1,0 0 1,0-1 172,0 1-173,0 0 16,0 0 48,0-1-33,0 1 142,14 0-157,-14 0 0,13 13-15,-13-14 15,0 1 32,0 0 93,13 0-109,-13 0-16,13 13 0,-13-14 1,0 1 77,0 0-31,13 0-62,-13-1 31,14 1 156,-1 0-78,0 0 15</inkml:trace>
</inkml:ink>
</file>

<file path=ppt/ink/ink7.xml><?xml version="1.0" encoding="utf-8"?>
<inkml:ink xmlns:inkml="http://www.w3.org/2003/InkML">
  <inkml:definitions>
    <inkml:context xml:id="ctx0">
      <inkml:inkSource xml:id="inkSrc0">
        <inkml:traceFormat>
          <inkml:channel name="X" type="integer" max="1920" units="cm"/>
          <inkml:channel name="Y" type="integer" max="1200" units="cm"/>
        </inkml:traceFormat>
        <inkml:channelProperties>
          <inkml:channelProperty channel="X" name="resolution" value="28.36041" units="1/cm"/>
          <inkml:channelProperty channel="Y" name="resolution" value="28.36879" units="1/cm"/>
        </inkml:channelProperties>
      </inkml:inkSource>
      <inkml:timestamp xml:id="ts0" timeString="2015-04-06T00:52:13.529"/>
    </inkml:context>
    <inkml:brush xml:id="br0">
      <inkml:brushProperty name="width" value="0.05292" units="cm"/>
      <inkml:brushProperty name="height" value="0.05292" units="cm"/>
      <inkml:brushProperty name="color" value="#FF0000"/>
    </inkml:brush>
  </inkml:definitions>
  <inkml:trace contextRef="#ctx0" brushRef="#br0">6239 4604,'0'0,"16"0,16 0,-16-16,15 16,-15-16,0 0,-16 16,16 0,0 0,16-32,-1 32,1 0,-16-15,16-17,-1 32,-15 0,0-16,0 16,0 0,-16-16,16 16,16-16,-32 16,15 0,1-16,0 16,0 0,0-16,-16 16,16 0,0 0,0 0,-1 0,1 0,0 0,0 0,0 0,-16 0,16 0,0 0,0 0,31 0,-15 0,16 0,-1 0,-15 0,-16 16,0-16,0 0,-1 0,1 0,0 0,16 16,-16-16,0 0,0 0,-1 0,17 0,-16 0,0 0,16 0,-16 16,-1-16,1 16,0-16,0 0,-16 0,16 0,-16 0,16 0,0 0,-16 0,16 16,-1-16,1 0,-16 0,16 0,32 16,-32-16,15 16,1-1,-16-15,0 0,0 16,0-16,15 16,1-16,-16 16,16 0,-16-16,0 16,-16-16,15 0,1 16,16-16,-32 16,16-16,-16 15,16-15,0 16,0-16,-16 16,15-16,-15 0,16 16,0 0,-16-16,0 16,16-16,-16 32,16-32,0 15,-16-15,16 16,-16 0,0-16,16 16,-1-16,-15 32,0-32,16 16,-16-16,0 16,0-1,16 1,-16 0,0 0,16 0,-16 0,0-16,0 16,0 0,0-1,0-15,0 16,0 0,0 0,0-16,0 16,0-16,0 16,0-16,0 16,0 0,0 15,0-31,0 16,0-16,0 16,0-16,0 16,-16 0,16-16,0 16,-16-16,16 31,-16-31,1 16,15-16,-16 16,16-16,-32 16,32-16,-16 0,16 16,-16-16,16 0,-16 0,0 0,16 16,-15-16,15 0,-16 16,0-16,16 0,-16 0,16 0,-16 16,16-16,-32 0,32 0,-16 0,16 0,-15 0,-1 15,0-15,16 0,-16 0,0 0,16 16,-16-16,16 0,-16 0,0 0,1 0,-1 0,0 0,16 0,-16 0,16 0,-16 0,0 16,16-16,-16 0,-15 0,15 0,0 0,-16 0,32 0,-16 0,0 0,0 0,1 0,-1 0,-16 0,16 0,0 0,0 0,0 0,1 0,-17 0,32 0,-16 0,-16 0,16 0,-15 0,-1 0,16 0,0 0,0 0,0 0,0 0,1 0,-1 0,-16 0,16 0,-32 0,33 0,-17 0,16 0,0 0,-16 0,32 0,-16 0,-15 0,31 0,-16 0,0 0,16 0,-16-16,16 16,-16 0,0 0,16 0,-16 0,16 0,-31 0,31 0,-16 0,16 0,-16 0,0 0,0 0,-16-16,32 16,-15 0,-1 0,16 0,-16 0,16 0,-32-15,16 15,16 0,-16 0,0 0,1 0,15-16,-16 16,0 0,16 0,-16 0,16-16,-32 0,32 16,0 0,-16-16,16 16,-16 0,1 0,15-16,-16 16,16-16,-16 0,16 16,-16 0,0-15,16 15,-16 0,16-16,-16 0,0 16,16-16,-15 16,15-16,-16 16,16-16,-32 0,32 16,-16-16,16 16,-16-15,0-1,16 16,-16-16,16 16,-15-16,15 16,-16-16,16 0,0 16,-16-16,16 0,-16 1,16 15,-16-16,16 16,0-16,0 0,0 0,0 16,0-32,0 32,0-31,0 15,0 16,0-16,0 0,0 16,0-16,0 16,0-16,0 16,0-16,16 0,-16 1,0 15,0-16,16 0,-16 0,0 16,16-16,-16 0,0 16,16-16,-1 16,1-16,0 16,-16-15,16 15,-16 0,16 0,-16-16,16 16,0 0</inkml:trace>
</inkml:ink>
</file>

<file path=ppt/ink/ink8.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29:18.371"/>
    </inkml:context>
    <inkml:brush xml:id="br0">
      <inkml:brushProperty name="width" value="0.05292" units="cm"/>
      <inkml:brushProperty name="height" value="0.05292" units="cm"/>
      <inkml:brushProperty name="color" value="#FF0000"/>
    </inkml:brush>
  </inkml:definitions>
  <inkml:trace contextRef="#ctx0" brushRef="#br0">9803 6972 0,'0'-13'16,"0"-1"46,13 1-30,-13 0 15,13 13-16,0-13-16,-13-1 1,14 14 0,-1 0-1,0-13 1,-13 0 0,13 0 15,0 13 16,1-14 0,-1 1-16,0 13-16,0 0 48,1-13-47,12 0-1,-13 13 1,1-13-1,-1 13 48,0 0-63,13-14 16,-12 14 15,-1-13-31,0 0 15,0 13-15,1 0 32,-1 0 15,0 0-47,0 0 15,14 0-15,-1-13 16,1-1-1,-1 14-15,-13 0 94,14 0-78,-14 0-16,13 0 31,-12 0 32,-1 0 46,0 0-47,0 0-15,1 0-31,12 0 0,1 0-16,-14 0 62,0 0-15,0 0 47,0 14-94,1-14 31,-14 13 0,13-13 16,0 0-47,14 26 16,-14-26-1,0 14 1,0-1-16,1-13 16,-1 13 15,-13 0-16,13-13 1,0 0 0,-13 13-16,13-13 15,1 14 1,-1-1 0,0 0 15,0 0-16,1 14 1,12-14 15,-13 0 16,0 1 31,-13-1-46,14-13-1,-14 13-16,13 0-15,0-13 16,-13 13 0,0 1-1,0-1-15,13-13 32,1 13-1,-14 0-16,0 1 1,13-1 15,-13 0 1,13-13-32,-13 13 15,13 1 1,-13 12-1,0-13 17,14-13-32,-14 27 31,0-14-15,13-13 15,-13 13-16,0 0 17,0 1-17,0-1 1,0 0 0,0 0-1,0 0 16,0 1 1,0-1-17,0 0 1,0 0 0,0 1 15,0-1 0,0 0 0,-13 0-15,13 1 0,0-1-16,-14 0 31,14 13 16,-13-26 0,0 0-32,13 14-15,0-1 47,-13 0-16,-1 0 63,14 1-47,-13-1 62,0 0-46,13 0 46,-13-13-46,-1 0-48,1 14 32,0-1 16,0-13-1,0 0 1,-1 13-32,1-13-15,0 13 30,0-13-30,-1 13 31,1-13-47,0 0 16,0 0 15,0 0 0,-1 0-15,1 0-16,0 0 15,0 0 1,-1 0 0,1 0-1,0 0 63,0 14-62,13-1 0,-14-13-1,1 0 1,0 0-1,-13 0 17,12 0-1,1 0-15,0 0-1,0 0 1,-14 0-16,14 0 31,0 0-15,-1 0 15,1 0-15,0 0-1,0 0 1,-14 0-16,14 0 15,0 0-15,-27 0 16,27 0 0,0 0-1,-1 0 32,1 0-31,0 0 15,0 0 16,0 0-31,-14 0 15,14-13-31,0 13 31,-14 0-15,27-14-1,-13 14 1,0-13 15,0 13-31,-14 0 31,14-13-15,0 13 31,-1 0-31,14-13-1,-26 13 1,-1-13-1,14-1 32,0 14-31,0-13 0,0 0-1,-1 13 1,14-13 31,-26-14-32,13 14 17,13 0-17,-27-14 1,14 27 15,0-26-15,13 13 31,-14-1 46,14 1-61,0 0 14,0 0-46,0-1 32,-13 14-1,13-13-15,0 0 15,0 0 94,0-1-110,0 1 32,0 0 16,0 0-16,0 0 62,0-1-62,0 1-16,0 0 16,0 0-31,0-1 62,0 1-47,0 0 16,0 0 47,0 0-79,13-1 79,-13 1-47,0 0-16,14 0 0,-14-1 94,13 14 0,0 0-46,-13-13-64,13 0 48,1 0 15,-14-1-16,13 1 16,0 13 32,-13-13 46,0 0-78,0 0-47,13-1-15,-13 1 0,0 0 46,0 0 48</inkml:trace>
</inkml:ink>
</file>

<file path=ppt/ink/ink9.xml><?xml version="1.0" encoding="utf-8"?>
<inkml:ink xmlns:inkml="http://www.w3.org/2003/InkML">
  <inkml:definitions>
    <inkml:context xml:id="ctx0">
      <inkml:inkSource xml:id="inkSrc0">
        <inkml:traceFormat>
          <inkml:channel name="X" type="integer" max="3440" units="cm"/>
          <inkml:channel name="Y" type="integer" max="1440" units="cm"/>
          <inkml:channel name="T" type="integer" max="2.14748E9" units="dev"/>
        </inkml:traceFormat>
        <inkml:channelProperties>
          <inkml:channelProperty channel="X" name="resolution" value="43.16186" units="1/cm"/>
          <inkml:channelProperty channel="Y" name="resolution" value="43.24324" units="1/cm"/>
          <inkml:channelProperty channel="T" name="resolution" value="1" units="1/dev"/>
        </inkml:channelProperties>
      </inkml:inkSource>
      <inkml:timestamp xml:id="ts0" timeString="2017-11-23T21:31:06.660"/>
    </inkml:context>
    <inkml:brush xml:id="br0">
      <inkml:brushProperty name="width" value="0.05292" units="cm"/>
      <inkml:brushProperty name="height" value="0.05292" units="cm"/>
      <inkml:brushProperty name="color" value="#FF0000"/>
    </inkml:brush>
  </inkml:definitions>
  <inkml:trace contextRef="#ctx0" brushRef="#br0">9763 9260 0,'0'-13'31,"0"0"63,0 0-63,0-1-31,13 1 16,27-13 0,-27 13-1,14-14 1,-14 14 0,0 13 30,0-13-30,0-1 15,1 1 1,-1 13-32,0 0 15,0-13 48,1 13-48,-1 0 48,13-13-16,-12 13-16,-1 0 16,0 0 0,0-13-32,0 13 17,1 0 30,12 0-46,1 0-1,-14 0 1,0 0 0,0 0 15,0 0-16,1 0 32,-1 0 0,0 0-16,0 0 1,1 0-32,-1 0 93,0 0-46,0 0-15,1 0-1,-1 0-16,0 13 64,0-13-64,0 0 16,1 0-15,-1 13 0,13 0 46,-12-13-62,-1 0 31,13 13-15,-12 1 0,-1-14-1,0 0 1,0 13-16,0-13 16,1 13 15,-1-13-31,0 0 31,0 13 16,14 1-47,-14-1 16,0-13 15,1 13 16,-1-13-32,0 0 1,0 13 0,0 0-1,1-13 16,-1 14 32,0-1-47,0 0 15,1 0-16,-14 1 1,13-14 0,0 13-1,0 0 1,-13 0 15,13 1-15,1-1 15,-14 0-15,13 0-1,0-13 1,-13 13-16,13 1 16,-13-1 15,14 0-31,-1 0 15,-13 1 32,13 12-31,-13-13 15,0 14-15,0-14 15,13 0-15,-13 0-1,0 1 17,0-1-1,0 0 31,0 0-46,0 1 15,0-1 32,0 0-32,0 0 0,0 1-15,0-1-1,-13-13-15,0 26 16,13-13 15,-13 1-15,13-1 15,0 0-15,-14 0 31,1 1-16,0-1 0,13 13-15,-13-26-1,-1 13 64,14 1-48,-13-14 16,0 13 0,0 0 31,0 0 0,-1-13 62,1 0-61,0 14-48,0-14 63,-1 0-63,1 0-16,0 0 48,0 0-16,0 0 0,-1 0-16,1 0-15,0 0 30,0 0-30,-14 0 0,14 0-1,-14 0-15,14 0 32,0 0-1,-13 0 0,12 0-31,-12 0 16,13 0-1,-1 0 1,1 0 0,-13 0 15,12 0 0,1 0-15,0 0-1,0 0 17,-14 0-17,1 0 16,13 0-15,-1 0-16,1 0 31,0 0-15,0 0 15,-1-14-31,1 14 16,0 0 15,0 0-15,13-13-16,-13 13 47,-1 0-47,1 0 15,13-13 1,-26 13 15,12 0-15,1 0 15,0 0-15,0 0-1,-14-13 1,1-1 46,13 14-46,-1 0 15,1-13-15,0 0 15,0 13-15,-1-13-1,1 0 63,0-1-62,0 1 0,0 13 15,-1 0 0,14-13-15,0 0 15,-13 13-31,0-14 16,0 1 15,-1 13-15,14-13-1,-13 13 1,0-13 15,0 0-15,-1 13-1,1-14 48,0 1-1,13 0 16,0 0 32,0-1-95,-13 14 1,13-13 15,0 0 32,-13 0-16,13-1-32,0 1 32,-14 0-31,14 0-1,0 0 1,0-1 172,0 1-173,0 0 16,0 0 48,0-1-33,0 1 142,14 0-157,-14 0 0,13 13-15,-13-14 15,0 1 32,0 0 93,13 0-109,-13 0-16,13 13 0,-13-14 1,0 1 77,0 0-31,13 0-62,-13-1 31,14 1 156,-1 0-78,0 0 15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r>
              <a:rPr lang="en-AU" dirty="0"/>
              <a:t>AMA 4 Guides Impairment Assessment Training Psychiatry Stream 1 Module</a:t>
            </a:r>
          </a:p>
        </p:txBody>
      </p:sp>
      <p:sp>
        <p:nvSpPr>
          <p:cNvPr id="3" name="Date Placeholder 2"/>
          <p:cNvSpPr>
            <a:spLocks noGrp="1"/>
          </p:cNvSpPr>
          <p:nvPr>
            <p:ph type="dt" idx="1"/>
          </p:nvPr>
        </p:nvSpPr>
        <p:spPr>
          <a:xfrm>
            <a:off x="3777608" y="0"/>
            <a:ext cx="2889938" cy="496332"/>
          </a:xfrm>
          <a:prstGeom prst="rect">
            <a:avLst/>
          </a:prstGeom>
        </p:spPr>
        <p:txBody>
          <a:bodyPr vert="horz" lIns="91440" tIns="45720" rIns="91440" bIns="45720" rtlCol="0"/>
          <a:lstStyle>
            <a:lvl1pPr algn="r">
              <a:defRPr sz="1200"/>
            </a:lvl1pPr>
          </a:lstStyle>
          <a:p>
            <a:r>
              <a:rPr lang="en-AU" dirty="0"/>
              <a:t>6 September 2011</a:t>
            </a:r>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66910"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777608" y="9428583"/>
            <a:ext cx="2889938" cy="496332"/>
          </a:xfrm>
          <a:prstGeom prst="rect">
            <a:avLst/>
          </a:prstGeom>
        </p:spPr>
        <p:txBody>
          <a:bodyPr vert="horz" lIns="91440" tIns="45720" rIns="91440" bIns="45720" rtlCol="0" anchor="b"/>
          <a:lstStyle>
            <a:lvl1pPr algn="r">
              <a:defRPr sz="1200"/>
            </a:lvl1pPr>
          </a:lstStyle>
          <a:p>
            <a:fld id="{D605EF1E-BCAA-486F-B27C-86A4736BE01F}" type="slidenum">
              <a:rPr lang="en-AU" smtClean="0"/>
              <a:t>‹#›</a:t>
            </a:fld>
            <a:endParaRPr lang="en-AU" dirty="0"/>
          </a:p>
        </p:txBody>
      </p:sp>
    </p:spTree>
    <p:extLst>
      <p:ext uri="{BB962C8B-B14F-4D97-AF65-F5344CB8AC3E}">
        <p14:creationId xmlns:p14="http://schemas.microsoft.com/office/powerpoint/2010/main" val="32266396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7680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76804"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7680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3AFFE285-2201-4FAB-9592-D8EC309BB8F9}" type="slidenum">
              <a:rPr lang="en-AU" altLang="en-US" smtClean="0"/>
              <a:pPr eaLnBrk="1" hangingPunct="1">
                <a:spcBef>
                  <a:spcPct val="0"/>
                </a:spcBef>
              </a:pPr>
              <a:t>1</a:t>
            </a:fld>
            <a:endParaRPr lang="en-AU" altLang="en-US" dirty="0"/>
          </a:p>
        </p:txBody>
      </p:sp>
      <p:sp>
        <p:nvSpPr>
          <p:cNvPr id="76806" name="Rectangle 2"/>
          <p:cNvSpPr>
            <a:spLocks noGrp="1" noRot="1" noChangeAspect="1" noChangeArrowheads="1" noTextEdit="1"/>
          </p:cNvSpPr>
          <p:nvPr>
            <p:ph type="sldImg"/>
          </p:nvPr>
        </p:nvSpPr>
        <p:spPr>
          <a:ln/>
        </p:spPr>
      </p:sp>
      <p:sp>
        <p:nvSpPr>
          <p:cNvPr id="7680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704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7044"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704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F726CCF4-49EF-47F5-A200-3AE18750A3A2}" type="slidenum">
              <a:rPr lang="en-AU" altLang="en-US" smtClean="0"/>
              <a:pPr eaLnBrk="1" hangingPunct="1">
                <a:spcBef>
                  <a:spcPct val="0"/>
                </a:spcBef>
              </a:pPr>
              <a:t>12</a:t>
            </a:fld>
            <a:endParaRPr lang="en-AU" altLang="en-US" dirty="0"/>
          </a:p>
        </p:txBody>
      </p:sp>
      <p:sp>
        <p:nvSpPr>
          <p:cNvPr id="87046" name="Rectangle 2"/>
          <p:cNvSpPr>
            <a:spLocks noGrp="1" noRot="1" noChangeAspect="1" noChangeArrowheads="1" noTextEdit="1"/>
          </p:cNvSpPr>
          <p:nvPr>
            <p:ph type="sldImg"/>
          </p:nvPr>
        </p:nvSpPr>
        <p:spPr>
          <a:xfrm>
            <a:off x="850900" y="742950"/>
            <a:ext cx="4967288" cy="3725863"/>
          </a:xfrm>
          <a:ln/>
        </p:spPr>
      </p:sp>
      <p:sp>
        <p:nvSpPr>
          <p:cNvPr id="8704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806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8068"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806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C5119B4A-734C-4CE8-9B69-BD8CABCA0CDE}" type="slidenum">
              <a:rPr lang="en-AU" altLang="en-US" smtClean="0"/>
              <a:pPr eaLnBrk="1" hangingPunct="1">
                <a:spcBef>
                  <a:spcPct val="0"/>
                </a:spcBef>
              </a:pPr>
              <a:t>14</a:t>
            </a:fld>
            <a:endParaRPr lang="en-AU" altLang="en-US" dirty="0"/>
          </a:p>
        </p:txBody>
      </p:sp>
      <p:sp>
        <p:nvSpPr>
          <p:cNvPr id="88070" name="Rectangle 2"/>
          <p:cNvSpPr>
            <a:spLocks noGrp="1" noRot="1" noChangeAspect="1" noChangeArrowheads="1" noTextEdit="1"/>
          </p:cNvSpPr>
          <p:nvPr>
            <p:ph type="sldImg"/>
          </p:nvPr>
        </p:nvSpPr>
        <p:spPr>
          <a:xfrm>
            <a:off x="850900" y="742950"/>
            <a:ext cx="4967288" cy="3725863"/>
          </a:xfrm>
          <a:ln/>
        </p:spPr>
      </p:sp>
      <p:sp>
        <p:nvSpPr>
          <p:cNvPr id="8807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011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0116"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011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10E62FAB-728F-4C54-ACEE-ADCE366BD306}" type="slidenum">
              <a:rPr lang="en-AU" altLang="en-US" smtClean="0"/>
              <a:pPr eaLnBrk="1" hangingPunct="1">
                <a:spcBef>
                  <a:spcPct val="0"/>
                </a:spcBef>
              </a:pPr>
              <a:t>16</a:t>
            </a:fld>
            <a:endParaRPr lang="en-AU" altLang="en-US" dirty="0"/>
          </a:p>
        </p:txBody>
      </p:sp>
      <p:sp>
        <p:nvSpPr>
          <p:cNvPr id="90118" name="Rectangle 2"/>
          <p:cNvSpPr>
            <a:spLocks noGrp="1" noRot="1" noChangeAspect="1" noChangeArrowheads="1" noTextEdit="1"/>
          </p:cNvSpPr>
          <p:nvPr>
            <p:ph type="sldImg"/>
          </p:nvPr>
        </p:nvSpPr>
        <p:spPr>
          <a:xfrm>
            <a:off x="850900" y="742950"/>
            <a:ext cx="4967288" cy="3725863"/>
          </a:xfrm>
          <a:ln/>
        </p:spPr>
      </p:sp>
      <p:sp>
        <p:nvSpPr>
          <p:cNvPr id="9011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113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1140"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114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F753C4C3-029E-488A-ACB1-EDA01392E73B}" type="slidenum">
              <a:rPr lang="en-AU" altLang="en-US" smtClean="0"/>
              <a:pPr eaLnBrk="1" hangingPunct="1">
                <a:spcBef>
                  <a:spcPct val="0"/>
                </a:spcBef>
              </a:pPr>
              <a:t>17</a:t>
            </a:fld>
            <a:endParaRPr lang="en-AU" altLang="en-US" dirty="0"/>
          </a:p>
        </p:txBody>
      </p:sp>
      <p:sp>
        <p:nvSpPr>
          <p:cNvPr id="91142" name="Rectangle 2"/>
          <p:cNvSpPr>
            <a:spLocks noGrp="1" noRot="1" noChangeAspect="1" noChangeArrowheads="1" noTextEdit="1"/>
          </p:cNvSpPr>
          <p:nvPr>
            <p:ph type="sldImg"/>
          </p:nvPr>
        </p:nvSpPr>
        <p:spPr>
          <a:xfrm>
            <a:off x="850900" y="742950"/>
            <a:ext cx="4967288" cy="3725863"/>
          </a:xfrm>
          <a:ln/>
        </p:spPr>
      </p:sp>
      <p:sp>
        <p:nvSpPr>
          <p:cNvPr id="911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216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2164"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216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0191FEDF-A6DF-4A77-8283-C35E0BB31F98}" type="slidenum">
              <a:rPr lang="en-AU" altLang="en-US" smtClean="0"/>
              <a:pPr eaLnBrk="1" hangingPunct="1">
                <a:spcBef>
                  <a:spcPct val="0"/>
                </a:spcBef>
              </a:pPr>
              <a:t>18</a:t>
            </a:fld>
            <a:endParaRPr lang="en-AU" altLang="en-US" dirty="0"/>
          </a:p>
        </p:txBody>
      </p:sp>
      <p:sp>
        <p:nvSpPr>
          <p:cNvPr id="92166" name="Rectangle 2"/>
          <p:cNvSpPr>
            <a:spLocks noGrp="1" noRot="1" noChangeAspect="1" noChangeArrowheads="1" noTextEdit="1"/>
          </p:cNvSpPr>
          <p:nvPr>
            <p:ph type="sldImg"/>
          </p:nvPr>
        </p:nvSpPr>
        <p:spPr>
          <a:xfrm>
            <a:off x="850900" y="742950"/>
            <a:ext cx="4967288" cy="3725863"/>
          </a:xfrm>
          <a:ln/>
        </p:spPr>
      </p:sp>
      <p:sp>
        <p:nvSpPr>
          <p:cNvPr id="921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9318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93188"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318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04356C4E-99E8-4B93-A757-EB5152BC46AB}" type="slidenum">
              <a:rPr lang="en-AU" altLang="en-US" smtClean="0"/>
              <a:pPr eaLnBrk="1" hangingPunct="1">
                <a:spcBef>
                  <a:spcPct val="0"/>
                </a:spcBef>
              </a:pPr>
              <a:t>19</a:t>
            </a:fld>
            <a:endParaRPr lang="en-AU" altLang="en-US" dirty="0"/>
          </a:p>
        </p:txBody>
      </p:sp>
      <p:sp>
        <p:nvSpPr>
          <p:cNvPr id="93190" name="Rectangle 2"/>
          <p:cNvSpPr>
            <a:spLocks noGrp="1" noRot="1" noChangeAspect="1" noChangeArrowheads="1" noTextEdit="1"/>
          </p:cNvSpPr>
          <p:nvPr>
            <p:ph type="sldImg"/>
          </p:nvPr>
        </p:nvSpPr>
        <p:spPr>
          <a:xfrm>
            <a:off x="850900" y="742950"/>
            <a:ext cx="4967288" cy="3725863"/>
          </a:xfrm>
          <a:ln/>
        </p:spPr>
      </p:sp>
      <p:sp>
        <p:nvSpPr>
          <p:cNvPr id="9319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
        <p:nvSpPr>
          <p:cNvPr id="94212" name="Header Placeholder 3"/>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94213" name="Date Placeholder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94214" name="Footer Placeholder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4215" name="Slide Number Placeholder 6"/>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0CBBAEC2-0706-4AA9-A3E2-4A4BB37FFA50}" type="slidenum">
              <a:rPr lang="en-AU" altLang="en-US" smtClean="0"/>
              <a:pPr eaLnBrk="1" hangingPunct="1">
                <a:spcBef>
                  <a:spcPct val="0"/>
                </a:spcBef>
              </a:pPr>
              <a:t>20</a:t>
            </a:fld>
            <a:endParaRPr lang="en-AU"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
        <p:nvSpPr>
          <p:cNvPr id="95236" name="Header Placeholder 3"/>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95237" name="Date Placeholder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95238" name="Footer Placeholder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5239" name="Slide Number Placeholder 6"/>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125CF7A9-9AAD-4C7C-9A53-E37B00DAB4C2}" type="slidenum">
              <a:rPr lang="en-AU" altLang="en-US" smtClean="0"/>
              <a:pPr eaLnBrk="1" hangingPunct="1">
                <a:spcBef>
                  <a:spcPct val="0"/>
                </a:spcBef>
              </a:pPr>
              <a:t>21</a:t>
            </a:fld>
            <a:endParaRPr lang="en-AU"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
        <p:nvSpPr>
          <p:cNvPr id="96260" name="Header Placeholder 3"/>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96261" name="Date Placeholder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96262" name="Footer Placeholder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6263" name="Slide Number Placeholder 6"/>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8D41AEB5-9782-4863-A0F5-247B9A29BF4F}" type="slidenum">
              <a:rPr lang="en-AU" altLang="en-US" smtClean="0"/>
              <a:pPr eaLnBrk="1" hangingPunct="1">
                <a:spcBef>
                  <a:spcPct val="0"/>
                </a:spcBef>
              </a:pPr>
              <a:t>22</a:t>
            </a:fld>
            <a:endParaRPr lang="en-AU"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9728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97284"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728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365E098D-9842-4BBD-8F2C-407833F96210}" type="slidenum">
              <a:rPr lang="en-AU" altLang="en-US" smtClean="0"/>
              <a:pPr eaLnBrk="1" hangingPunct="1">
                <a:spcBef>
                  <a:spcPct val="0"/>
                </a:spcBef>
              </a:pPr>
              <a:t>23</a:t>
            </a:fld>
            <a:endParaRPr lang="en-AU" altLang="en-US" dirty="0"/>
          </a:p>
        </p:txBody>
      </p:sp>
      <p:sp>
        <p:nvSpPr>
          <p:cNvPr id="97286" name="Rectangle 2"/>
          <p:cNvSpPr>
            <a:spLocks noGrp="1" noRot="1" noChangeAspect="1" noChangeArrowheads="1" noTextEdit="1"/>
          </p:cNvSpPr>
          <p:nvPr>
            <p:ph type="sldImg"/>
          </p:nvPr>
        </p:nvSpPr>
        <p:spPr>
          <a:xfrm>
            <a:off x="850900" y="742950"/>
            <a:ext cx="4967288" cy="3725863"/>
          </a:xfrm>
          <a:ln/>
        </p:spPr>
      </p:sp>
      <p:sp>
        <p:nvSpPr>
          <p:cNvPr id="972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7987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79876" name="Rectangle 6"/>
          <p:cNvSpPr>
            <a:spLocks noGrp="1" noChangeArrowheads="1"/>
          </p:cNvSpPr>
          <p:nvPr>
            <p:ph type="ftr" sz="quarter" idx="4"/>
          </p:nvPr>
        </p:nvSpPr>
        <p:spPr>
          <a:xfrm>
            <a:off x="463542" y="9497248"/>
            <a:ext cx="2889938" cy="4963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7987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28A0E262-3B4D-4EDC-A0AC-9D6A3DF0C713}" type="slidenum">
              <a:rPr lang="en-AU" altLang="en-US" smtClean="0"/>
              <a:pPr eaLnBrk="1" hangingPunct="1">
                <a:spcBef>
                  <a:spcPct val="0"/>
                </a:spcBef>
              </a:pPr>
              <a:t>2</a:t>
            </a:fld>
            <a:endParaRPr lang="en-AU" altLang="en-US" dirty="0"/>
          </a:p>
        </p:txBody>
      </p:sp>
      <p:sp>
        <p:nvSpPr>
          <p:cNvPr id="79878" name="Rectangle 2"/>
          <p:cNvSpPr>
            <a:spLocks noGrp="1" noRot="1" noChangeAspect="1" noChangeArrowheads="1" noTextEdit="1"/>
          </p:cNvSpPr>
          <p:nvPr>
            <p:ph type="sldImg"/>
          </p:nvPr>
        </p:nvSpPr>
        <p:spPr>
          <a:xfrm>
            <a:off x="850900" y="742950"/>
            <a:ext cx="4967288" cy="3725863"/>
          </a:xfrm>
          <a:ln/>
        </p:spPr>
      </p:sp>
      <p:sp>
        <p:nvSpPr>
          <p:cNvPr id="798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9830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98308"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830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4714B06C-02AE-494D-955A-C276D9CAD2C8}" type="slidenum">
              <a:rPr lang="en-AU" altLang="en-US" smtClean="0"/>
              <a:pPr eaLnBrk="1" hangingPunct="1">
                <a:spcBef>
                  <a:spcPct val="0"/>
                </a:spcBef>
              </a:pPr>
              <a:t>24</a:t>
            </a:fld>
            <a:endParaRPr lang="en-AU" altLang="en-US" dirty="0"/>
          </a:p>
        </p:txBody>
      </p:sp>
      <p:sp>
        <p:nvSpPr>
          <p:cNvPr id="98310" name="Rectangle 2"/>
          <p:cNvSpPr>
            <a:spLocks noGrp="1" noRot="1" noChangeAspect="1" noChangeArrowheads="1" noTextEdit="1"/>
          </p:cNvSpPr>
          <p:nvPr>
            <p:ph type="sldImg"/>
          </p:nvPr>
        </p:nvSpPr>
        <p:spPr>
          <a:xfrm>
            <a:off x="850900" y="742950"/>
            <a:ext cx="4967288" cy="3725863"/>
          </a:xfrm>
          <a:ln/>
        </p:spPr>
      </p:sp>
      <p:sp>
        <p:nvSpPr>
          <p:cNvPr id="983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9933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9933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9933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397CE697-8969-4F2F-92C7-66DE0B86F347}" type="slidenum">
              <a:rPr lang="en-AU" altLang="en-US" smtClean="0"/>
              <a:pPr eaLnBrk="1" hangingPunct="1">
                <a:spcBef>
                  <a:spcPct val="0"/>
                </a:spcBef>
              </a:pPr>
              <a:t>25</a:t>
            </a:fld>
            <a:endParaRPr lang="en-AU" altLang="en-US" dirty="0"/>
          </a:p>
        </p:txBody>
      </p:sp>
      <p:sp>
        <p:nvSpPr>
          <p:cNvPr id="99334" name="Rectangle 2"/>
          <p:cNvSpPr>
            <a:spLocks noGrp="1" noRot="1" noChangeAspect="1" noChangeArrowheads="1" noTextEdit="1"/>
          </p:cNvSpPr>
          <p:nvPr>
            <p:ph type="sldImg"/>
          </p:nvPr>
        </p:nvSpPr>
        <p:spPr>
          <a:xfrm>
            <a:off x="850900" y="742950"/>
            <a:ext cx="4967288" cy="3725863"/>
          </a:xfrm>
          <a:ln/>
        </p:spPr>
      </p:sp>
      <p:sp>
        <p:nvSpPr>
          <p:cNvPr id="9933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0035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00356"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0035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7D0676D1-A360-40AB-AB01-0EFAE0F4326A}" type="slidenum">
              <a:rPr lang="en-AU" altLang="en-US" smtClean="0"/>
              <a:pPr eaLnBrk="1" hangingPunct="1">
                <a:spcBef>
                  <a:spcPct val="0"/>
                </a:spcBef>
              </a:pPr>
              <a:t>26</a:t>
            </a:fld>
            <a:endParaRPr lang="en-AU" altLang="en-US" dirty="0"/>
          </a:p>
        </p:txBody>
      </p:sp>
      <p:sp>
        <p:nvSpPr>
          <p:cNvPr id="100358" name="Rectangle 2"/>
          <p:cNvSpPr>
            <a:spLocks noGrp="1" noRot="1" noChangeAspect="1" noChangeArrowheads="1" noTextEdit="1"/>
          </p:cNvSpPr>
          <p:nvPr>
            <p:ph type="sldImg"/>
          </p:nvPr>
        </p:nvSpPr>
        <p:spPr>
          <a:xfrm>
            <a:off x="850900" y="742950"/>
            <a:ext cx="4967288" cy="3725863"/>
          </a:xfrm>
          <a:ln/>
        </p:spPr>
      </p:sp>
      <p:sp>
        <p:nvSpPr>
          <p:cNvPr id="10035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0137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01380"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0138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571F284D-288E-42C8-A770-BE386B222965}" type="slidenum">
              <a:rPr lang="en-AU" altLang="en-US" smtClean="0"/>
              <a:pPr eaLnBrk="1" hangingPunct="1">
                <a:spcBef>
                  <a:spcPct val="0"/>
                </a:spcBef>
              </a:pPr>
              <a:t>27</a:t>
            </a:fld>
            <a:endParaRPr lang="en-AU" altLang="en-US" dirty="0"/>
          </a:p>
        </p:txBody>
      </p:sp>
      <p:sp>
        <p:nvSpPr>
          <p:cNvPr id="101382" name="Rectangle 2"/>
          <p:cNvSpPr>
            <a:spLocks noGrp="1" noRot="1" noChangeAspect="1" noChangeArrowheads="1" noTextEdit="1"/>
          </p:cNvSpPr>
          <p:nvPr>
            <p:ph type="sldImg"/>
          </p:nvPr>
        </p:nvSpPr>
        <p:spPr>
          <a:xfrm>
            <a:off x="850900" y="742950"/>
            <a:ext cx="4967288" cy="3725863"/>
          </a:xfrm>
          <a:ln/>
        </p:spPr>
      </p:sp>
      <p:sp>
        <p:nvSpPr>
          <p:cNvPr id="1013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10240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102404"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0240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A32B997D-E6DE-4E96-836F-668C7D1C86D4}" type="slidenum">
              <a:rPr lang="en-AU" altLang="en-US" smtClean="0"/>
              <a:pPr eaLnBrk="1" hangingPunct="1">
                <a:spcBef>
                  <a:spcPct val="0"/>
                </a:spcBef>
              </a:pPr>
              <a:t>28</a:t>
            </a:fld>
            <a:endParaRPr lang="en-AU" altLang="en-US" dirty="0"/>
          </a:p>
        </p:txBody>
      </p:sp>
      <p:sp>
        <p:nvSpPr>
          <p:cNvPr id="102406" name="Rectangle 2"/>
          <p:cNvSpPr>
            <a:spLocks noGrp="1" noRot="1" noChangeAspect="1" noChangeArrowheads="1" noTextEdit="1"/>
          </p:cNvSpPr>
          <p:nvPr>
            <p:ph type="sldImg"/>
          </p:nvPr>
        </p:nvSpPr>
        <p:spPr>
          <a:xfrm>
            <a:off x="850900" y="742950"/>
            <a:ext cx="4967288" cy="3725863"/>
          </a:xfrm>
          <a:ln/>
        </p:spPr>
      </p:sp>
      <p:sp>
        <p:nvSpPr>
          <p:cNvPr id="10240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10342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103428"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0342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BC796065-AEA9-4395-BCED-5CB15B202877}" type="slidenum">
              <a:rPr lang="en-AU" altLang="en-US" smtClean="0"/>
              <a:pPr eaLnBrk="1" hangingPunct="1">
                <a:spcBef>
                  <a:spcPct val="0"/>
                </a:spcBef>
              </a:pPr>
              <a:t>29</a:t>
            </a:fld>
            <a:endParaRPr lang="en-AU" altLang="en-US" dirty="0"/>
          </a:p>
        </p:txBody>
      </p:sp>
      <p:sp>
        <p:nvSpPr>
          <p:cNvPr id="103430" name="Rectangle 2"/>
          <p:cNvSpPr>
            <a:spLocks noGrp="1" noRot="1" noChangeAspect="1" noChangeArrowheads="1" noTextEdit="1"/>
          </p:cNvSpPr>
          <p:nvPr>
            <p:ph type="sldImg"/>
          </p:nvPr>
        </p:nvSpPr>
        <p:spPr>
          <a:ln/>
        </p:spPr>
      </p:sp>
      <p:sp>
        <p:nvSpPr>
          <p:cNvPr id="1034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605EF1E-BCAA-486F-B27C-86A4736BE01F}" type="slidenum">
              <a:rPr lang="en-AU" smtClean="0"/>
              <a:t>30</a:t>
            </a:fld>
            <a:endParaRPr lang="en-AU" dirty="0"/>
          </a:p>
        </p:txBody>
      </p:sp>
    </p:spTree>
    <p:extLst>
      <p:ext uri="{BB962C8B-B14F-4D97-AF65-F5344CB8AC3E}">
        <p14:creationId xmlns:p14="http://schemas.microsoft.com/office/powerpoint/2010/main" val="32862680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10445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10445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0445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5E298A5B-5E80-459C-B53D-C13ADADABD68}" type="slidenum">
              <a:rPr lang="en-AU" altLang="en-US" smtClean="0"/>
              <a:pPr eaLnBrk="1" hangingPunct="1">
                <a:spcBef>
                  <a:spcPct val="0"/>
                </a:spcBef>
              </a:pPr>
              <a:t>31</a:t>
            </a:fld>
            <a:endParaRPr lang="en-AU" altLang="en-US" dirty="0"/>
          </a:p>
        </p:txBody>
      </p:sp>
      <p:sp>
        <p:nvSpPr>
          <p:cNvPr id="104454" name="Rectangle 2"/>
          <p:cNvSpPr>
            <a:spLocks noGrp="1" noRot="1" noChangeAspect="1" noChangeArrowheads="1" noTextEdit="1"/>
          </p:cNvSpPr>
          <p:nvPr>
            <p:ph type="sldImg"/>
          </p:nvPr>
        </p:nvSpPr>
        <p:spPr>
          <a:xfrm>
            <a:off x="850900" y="742950"/>
            <a:ext cx="4967288" cy="3725863"/>
          </a:xfrm>
          <a:ln/>
        </p:spPr>
      </p:sp>
      <p:sp>
        <p:nvSpPr>
          <p:cNvPr id="1044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605EF1E-BCAA-486F-B27C-86A4736BE01F}" type="slidenum">
              <a:rPr lang="en-AU" smtClean="0"/>
              <a:t>32</a:t>
            </a:fld>
            <a:endParaRPr lang="en-AU" dirty="0"/>
          </a:p>
        </p:txBody>
      </p:sp>
    </p:spTree>
    <p:extLst>
      <p:ext uri="{BB962C8B-B14F-4D97-AF65-F5344CB8AC3E}">
        <p14:creationId xmlns:p14="http://schemas.microsoft.com/office/powerpoint/2010/main" val="34259532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605EF1E-BCAA-486F-B27C-86A4736BE01F}" type="slidenum">
              <a:rPr lang="en-AU" smtClean="0"/>
              <a:t>34</a:t>
            </a:fld>
            <a:endParaRPr lang="en-AU" dirty="0"/>
          </a:p>
        </p:txBody>
      </p:sp>
    </p:spTree>
    <p:extLst>
      <p:ext uri="{BB962C8B-B14F-4D97-AF65-F5344CB8AC3E}">
        <p14:creationId xmlns:p14="http://schemas.microsoft.com/office/powerpoint/2010/main" val="3254024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605EF1E-BCAA-486F-B27C-86A4736BE01F}" type="slidenum">
              <a:rPr lang="en-AU" smtClean="0"/>
              <a:t>5</a:t>
            </a:fld>
            <a:endParaRPr lang="en-AU" dirty="0"/>
          </a:p>
        </p:txBody>
      </p:sp>
    </p:spTree>
    <p:extLst>
      <p:ext uri="{BB962C8B-B14F-4D97-AF65-F5344CB8AC3E}">
        <p14:creationId xmlns:p14="http://schemas.microsoft.com/office/powerpoint/2010/main" val="33110712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10854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108548"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0854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108B4869-8381-45D9-85FB-60037B4E3C8E}" type="slidenum">
              <a:rPr lang="en-AU" altLang="en-US" smtClean="0"/>
              <a:pPr eaLnBrk="1" hangingPunct="1">
                <a:spcBef>
                  <a:spcPct val="0"/>
                </a:spcBef>
              </a:pPr>
              <a:t>37</a:t>
            </a:fld>
            <a:endParaRPr lang="en-AU" altLang="en-US" dirty="0"/>
          </a:p>
        </p:txBody>
      </p:sp>
      <p:sp>
        <p:nvSpPr>
          <p:cNvPr id="108550" name="Rectangle 2"/>
          <p:cNvSpPr>
            <a:spLocks noGrp="1" noRot="1" noChangeAspect="1" noChangeArrowheads="1" noTextEdit="1"/>
          </p:cNvSpPr>
          <p:nvPr>
            <p:ph type="sldImg"/>
          </p:nvPr>
        </p:nvSpPr>
        <p:spPr>
          <a:xfrm>
            <a:off x="850900" y="742950"/>
            <a:ext cx="4967288" cy="3725863"/>
          </a:xfrm>
          <a:ln/>
        </p:spPr>
      </p:sp>
      <p:sp>
        <p:nvSpPr>
          <p:cNvPr id="1085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1095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1095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095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ACE67B36-35A9-4C15-BC53-7E3A9DEFFACD}" type="slidenum">
              <a:rPr lang="en-AU" altLang="en-US" smtClean="0"/>
              <a:pPr eaLnBrk="1" hangingPunct="1">
                <a:spcBef>
                  <a:spcPct val="0"/>
                </a:spcBef>
              </a:pPr>
              <a:t>38</a:t>
            </a:fld>
            <a:endParaRPr lang="en-AU" altLang="en-US" dirty="0"/>
          </a:p>
        </p:txBody>
      </p:sp>
      <p:sp>
        <p:nvSpPr>
          <p:cNvPr id="109574" name="Rectangle 2"/>
          <p:cNvSpPr>
            <a:spLocks noGrp="1" noRot="1" noChangeAspect="1" noChangeArrowheads="1" noTextEdit="1"/>
          </p:cNvSpPr>
          <p:nvPr>
            <p:ph type="sldImg"/>
          </p:nvPr>
        </p:nvSpPr>
        <p:spPr>
          <a:xfrm>
            <a:off x="850900" y="742950"/>
            <a:ext cx="4967288" cy="3725863"/>
          </a:xfrm>
          <a:ln/>
        </p:spPr>
      </p:sp>
      <p:sp>
        <p:nvSpPr>
          <p:cNvPr id="1095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605EF1E-BCAA-486F-B27C-86A4736BE01F}" type="slidenum">
              <a:rPr lang="en-AU" smtClean="0"/>
              <a:t>40</a:t>
            </a:fld>
            <a:endParaRPr lang="en-AU" dirty="0"/>
          </a:p>
        </p:txBody>
      </p:sp>
    </p:spTree>
    <p:extLst>
      <p:ext uri="{BB962C8B-B14F-4D97-AF65-F5344CB8AC3E}">
        <p14:creationId xmlns:p14="http://schemas.microsoft.com/office/powerpoint/2010/main" val="17280425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
        <p:nvSpPr>
          <p:cNvPr id="111620" name="Header Placeholder 3"/>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111621" name="Date Placeholder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111622" name="Footer Placeholder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11623" name="Slide Number Placeholder 6"/>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186FB032-9535-4565-88F9-8F2C18D573A4}" type="slidenum">
              <a:rPr lang="en-AU" altLang="en-US" smtClean="0"/>
              <a:pPr eaLnBrk="1" hangingPunct="1">
                <a:spcBef>
                  <a:spcPct val="0"/>
                </a:spcBef>
              </a:pPr>
              <a:t>41</a:t>
            </a:fld>
            <a:endParaRPr lang="en-AU"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
        <p:nvSpPr>
          <p:cNvPr id="113668" name="Header Placeholder 3"/>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113669" name="Date Placeholder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113670" name="Footer Placeholder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13671" name="Slide Number Placeholder 6"/>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FD37EF27-BE2E-4320-80A0-1C931D977363}" type="slidenum">
              <a:rPr lang="en-AU" altLang="en-US" smtClean="0"/>
              <a:pPr eaLnBrk="1" hangingPunct="1">
                <a:spcBef>
                  <a:spcPct val="0"/>
                </a:spcBef>
              </a:pPr>
              <a:t>42</a:t>
            </a:fld>
            <a:endParaRPr lang="en-AU"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11981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11981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1981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34C63AE7-17EC-46F4-B707-C8C263FF638D}" type="slidenum">
              <a:rPr lang="en-AU" altLang="en-US" smtClean="0"/>
              <a:pPr eaLnBrk="1" hangingPunct="1">
                <a:spcBef>
                  <a:spcPct val="0"/>
                </a:spcBef>
              </a:pPr>
              <a:t>47</a:t>
            </a:fld>
            <a:endParaRPr lang="en-AU" altLang="en-US" dirty="0"/>
          </a:p>
        </p:txBody>
      </p:sp>
      <p:sp>
        <p:nvSpPr>
          <p:cNvPr id="119814" name="Rectangle 2"/>
          <p:cNvSpPr>
            <a:spLocks noGrp="1" noRot="1" noChangeAspect="1" noChangeArrowheads="1" noTextEdit="1"/>
          </p:cNvSpPr>
          <p:nvPr>
            <p:ph type="sldImg"/>
          </p:nvPr>
        </p:nvSpPr>
        <p:spPr>
          <a:xfrm>
            <a:off x="850900" y="742950"/>
            <a:ext cx="4967288" cy="3725863"/>
          </a:xfrm>
          <a:ln/>
        </p:spPr>
      </p:sp>
      <p:sp>
        <p:nvSpPr>
          <p:cNvPr id="1198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605EF1E-BCAA-486F-B27C-86A4736BE01F}" type="slidenum">
              <a:rPr lang="en-AU" smtClean="0"/>
              <a:t>66</a:t>
            </a:fld>
            <a:endParaRPr lang="en-AU" dirty="0"/>
          </a:p>
        </p:txBody>
      </p:sp>
    </p:spTree>
    <p:extLst>
      <p:ext uri="{BB962C8B-B14F-4D97-AF65-F5344CB8AC3E}">
        <p14:creationId xmlns:p14="http://schemas.microsoft.com/office/powerpoint/2010/main" val="17402309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AMA 4 Guides Impairment Assessment Training Psychiatry Stream 1 Module</a:t>
            </a:r>
          </a:p>
        </p:txBody>
      </p:sp>
      <p:sp>
        <p:nvSpPr>
          <p:cNvPr id="12288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r>
              <a:rPr lang="en-AU" altLang="en-US" dirty="0"/>
              <a:t>6 September 2011</a:t>
            </a:r>
          </a:p>
        </p:txBody>
      </p:sp>
      <p:sp>
        <p:nvSpPr>
          <p:cNvPr id="122884"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12288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02BA41EA-F66F-4988-95D4-A563A9770E58}" type="slidenum">
              <a:rPr lang="en-AU" altLang="en-US" smtClean="0"/>
              <a:pPr eaLnBrk="1" hangingPunct="1">
                <a:spcBef>
                  <a:spcPct val="0"/>
                </a:spcBef>
              </a:pPr>
              <a:t>86</a:t>
            </a:fld>
            <a:endParaRPr lang="en-AU" altLang="en-US" dirty="0"/>
          </a:p>
        </p:txBody>
      </p:sp>
      <p:sp>
        <p:nvSpPr>
          <p:cNvPr id="122886" name="Rectangle 2"/>
          <p:cNvSpPr>
            <a:spLocks noGrp="1" noRot="1" noChangeAspect="1" noChangeArrowheads="1" noTextEdit="1"/>
          </p:cNvSpPr>
          <p:nvPr>
            <p:ph type="sldImg"/>
          </p:nvPr>
        </p:nvSpPr>
        <p:spPr>
          <a:xfrm>
            <a:off x="850900" y="742950"/>
            <a:ext cx="4967288" cy="3725863"/>
          </a:xfrm>
          <a:ln/>
        </p:spPr>
      </p:sp>
      <p:sp>
        <p:nvSpPr>
          <p:cNvPr id="1228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605EF1E-BCAA-486F-B27C-86A4736BE01F}" type="slidenum">
              <a:rPr lang="en-AU" smtClean="0"/>
              <a:t>6</a:t>
            </a:fld>
            <a:endParaRPr lang="en-AU" dirty="0"/>
          </a:p>
        </p:txBody>
      </p:sp>
    </p:spTree>
    <p:extLst>
      <p:ext uri="{BB962C8B-B14F-4D97-AF65-F5344CB8AC3E}">
        <p14:creationId xmlns:p14="http://schemas.microsoft.com/office/powerpoint/2010/main" val="1359914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192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1924"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192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92D5A654-DDD4-4352-9392-FC21310D6762}" type="slidenum">
              <a:rPr lang="en-AU" altLang="en-US" smtClean="0"/>
              <a:pPr eaLnBrk="1" hangingPunct="1">
                <a:spcBef>
                  <a:spcPct val="0"/>
                </a:spcBef>
              </a:pPr>
              <a:t>7</a:t>
            </a:fld>
            <a:endParaRPr lang="en-AU" altLang="en-US" dirty="0"/>
          </a:p>
        </p:txBody>
      </p:sp>
      <p:sp>
        <p:nvSpPr>
          <p:cNvPr id="81926" name="Rectangle 2"/>
          <p:cNvSpPr>
            <a:spLocks noGrp="1" noRot="1" noChangeAspect="1" noChangeArrowheads="1" noTextEdit="1"/>
          </p:cNvSpPr>
          <p:nvPr>
            <p:ph type="sldImg"/>
          </p:nvPr>
        </p:nvSpPr>
        <p:spPr>
          <a:xfrm>
            <a:off x="850900" y="742950"/>
            <a:ext cx="4967288" cy="3725863"/>
          </a:xfrm>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294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2948"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294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0BBF339B-594A-4CF8-85C1-A55B47E8846A}" type="slidenum">
              <a:rPr lang="en-AU" altLang="en-US" smtClean="0"/>
              <a:pPr eaLnBrk="1" hangingPunct="1">
                <a:spcBef>
                  <a:spcPct val="0"/>
                </a:spcBef>
              </a:pPr>
              <a:t>8</a:t>
            </a:fld>
            <a:endParaRPr lang="en-AU" altLang="en-US" dirty="0"/>
          </a:p>
        </p:txBody>
      </p:sp>
      <p:sp>
        <p:nvSpPr>
          <p:cNvPr id="82950" name="Rectangle 2"/>
          <p:cNvSpPr>
            <a:spLocks noGrp="1" noRot="1" noChangeAspect="1" noChangeArrowheads="1" noTextEdit="1"/>
          </p:cNvSpPr>
          <p:nvPr>
            <p:ph type="sldImg"/>
          </p:nvPr>
        </p:nvSpPr>
        <p:spPr>
          <a:xfrm>
            <a:off x="850900" y="742950"/>
            <a:ext cx="4967288" cy="3725863"/>
          </a:xfrm>
          <a:ln/>
        </p:spPr>
      </p:sp>
      <p:sp>
        <p:nvSpPr>
          <p:cNvPr id="829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39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39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39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CA2FE591-A043-4BF4-9E24-13D43C369578}" type="slidenum">
              <a:rPr lang="en-AU" altLang="en-US" smtClean="0"/>
              <a:pPr eaLnBrk="1" hangingPunct="1">
                <a:spcBef>
                  <a:spcPct val="0"/>
                </a:spcBef>
              </a:pPr>
              <a:t>9</a:t>
            </a:fld>
            <a:endParaRPr lang="en-AU" altLang="en-US" dirty="0"/>
          </a:p>
        </p:txBody>
      </p:sp>
      <p:sp>
        <p:nvSpPr>
          <p:cNvPr id="83974" name="Rectangle 2"/>
          <p:cNvSpPr>
            <a:spLocks noGrp="1" noRot="1" noChangeAspect="1" noChangeArrowheads="1" noTextEdit="1"/>
          </p:cNvSpPr>
          <p:nvPr>
            <p:ph type="sldImg"/>
          </p:nvPr>
        </p:nvSpPr>
        <p:spPr>
          <a:xfrm>
            <a:off x="850900" y="742950"/>
            <a:ext cx="4967288" cy="3725863"/>
          </a:xfrm>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4995" name="Rectangle 3"/>
          <p:cNvSpPr>
            <a:spLocks noGrp="1" noChangeArrowheads="1"/>
          </p:cNvSpPr>
          <p:nvPr>
            <p:ph type="dt" sz="quarter" idx="1"/>
          </p:nvPr>
        </p:nvSpPr>
        <p:spPr>
          <a:xfrm>
            <a:off x="3820403" y="0"/>
            <a:ext cx="2889938" cy="4963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4996"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499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92D41535-5854-427F-96AD-51B6CF42D66D}" type="slidenum">
              <a:rPr lang="en-AU" altLang="en-US" smtClean="0"/>
              <a:pPr eaLnBrk="1" hangingPunct="1">
                <a:spcBef>
                  <a:spcPct val="0"/>
                </a:spcBef>
              </a:pPr>
              <a:t>10</a:t>
            </a:fld>
            <a:endParaRPr lang="en-AU" altLang="en-US" dirty="0"/>
          </a:p>
        </p:txBody>
      </p:sp>
      <p:sp>
        <p:nvSpPr>
          <p:cNvPr id="84998" name="Rectangle 2"/>
          <p:cNvSpPr>
            <a:spLocks noGrp="1" noRot="1" noChangeAspect="1" noChangeArrowheads="1" noTextEdit="1"/>
          </p:cNvSpPr>
          <p:nvPr>
            <p:ph type="sldImg"/>
          </p:nvPr>
        </p:nvSpPr>
        <p:spPr>
          <a:ln/>
        </p:spPr>
      </p:sp>
      <p:sp>
        <p:nvSpPr>
          <p:cNvPr id="8499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601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6020"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en-AU" altLang="en-US" dirty="0"/>
          </a:p>
        </p:txBody>
      </p:sp>
      <p:sp>
        <p:nvSpPr>
          <p:cNvPr id="8602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Arial" pitchFamily="34" charset="0"/>
              </a:defRPr>
            </a:lvl1pPr>
            <a:lvl2pPr marL="742950" indent="-285750" defTabSz="925513" eaLnBrk="0" hangingPunct="0">
              <a:spcBef>
                <a:spcPct val="30000"/>
              </a:spcBef>
              <a:defRPr sz="1200">
                <a:solidFill>
                  <a:schemeClr val="tx1"/>
                </a:solidFill>
                <a:latin typeface="Arial" pitchFamily="34" charset="0"/>
              </a:defRPr>
            </a:lvl2pPr>
            <a:lvl3pPr marL="1143000" indent="-228600" defTabSz="925513" eaLnBrk="0" hangingPunct="0">
              <a:spcBef>
                <a:spcPct val="30000"/>
              </a:spcBef>
              <a:defRPr sz="1200">
                <a:solidFill>
                  <a:schemeClr val="tx1"/>
                </a:solidFill>
                <a:latin typeface="Arial" pitchFamily="34" charset="0"/>
              </a:defRPr>
            </a:lvl3pPr>
            <a:lvl4pPr marL="1600200" indent="-228600" defTabSz="925513" eaLnBrk="0" hangingPunct="0">
              <a:spcBef>
                <a:spcPct val="30000"/>
              </a:spcBef>
              <a:defRPr sz="1200">
                <a:solidFill>
                  <a:schemeClr val="tx1"/>
                </a:solidFill>
                <a:latin typeface="Arial" pitchFamily="34" charset="0"/>
              </a:defRPr>
            </a:lvl4pPr>
            <a:lvl5pPr marL="2057400" indent="-228600" defTabSz="925513" eaLnBrk="0" hangingPunct="0">
              <a:spcBef>
                <a:spcPct val="30000"/>
              </a:spcBef>
              <a:defRPr sz="1200">
                <a:solidFill>
                  <a:schemeClr val="tx1"/>
                </a:solidFill>
                <a:latin typeface="Arial" pitchFamily="34" charset="0"/>
              </a:defRPr>
            </a:lvl5pPr>
            <a:lvl6pPr marL="2514600" indent="-228600" defTabSz="925513" eaLnBrk="0" fontAlgn="base" hangingPunct="0">
              <a:spcBef>
                <a:spcPct val="30000"/>
              </a:spcBef>
              <a:spcAft>
                <a:spcPct val="0"/>
              </a:spcAft>
              <a:defRPr sz="1200">
                <a:solidFill>
                  <a:schemeClr val="tx1"/>
                </a:solidFill>
                <a:latin typeface="Arial" pitchFamily="34" charset="0"/>
              </a:defRPr>
            </a:lvl6pPr>
            <a:lvl7pPr marL="2971800" indent="-228600" defTabSz="925513" eaLnBrk="0" fontAlgn="base" hangingPunct="0">
              <a:spcBef>
                <a:spcPct val="30000"/>
              </a:spcBef>
              <a:spcAft>
                <a:spcPct val="0"/>
              </a:spcAft>
              <a:defRPr sz="1200">
                <a:solidFill>
                  <a:schemeClr val="tx1"/>
                </a:solidFill>
                <a:latin typeface="Arial" pitchFamily="34" charset="0"/>
              </a:defRPr>
            </a:lvl7pPr>
            <a:lvl8pPr marL="3429000" indent="-228600" defTabSz="925513" eaLnBrk="0" fontAlgn="base" hangingPunct="0">
              <a:spcBef>
                <a:spcPct val="30000"/>
              </a:spcBef>
              <a:spcAft>
                <a:spcPct val="0"/>
              </a:spcAft>
              <a:defRPr sz="1200">
                <a:solidFill>
                  <a:schemeClr val="tx1"/>
                </a:solidFill>
                <a:latin typeface="Arial" pitchFamily="34" charset="0"/>
              </a:defRPr>
            </a:lvl8pPr>
            <a:lvl9pPr marL="3886200" indent="-228600" defTabSz="92551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9F5E1DAB-B906-4E68-95C6-314B54C38A91}" type="slidenum">
              <a:rPr lang="en-AU" altLang="en-US" smtClean="0"/>
              <a:pPr eaLnBrk="1" hangingPunct="1">
                <a:spcBef>
                  <a:spcPct val="0"/>
                </a:spcBef>
              </a:pPr>
              <a:t>11</a:t>
            </a:fld>
            <a:endParaRPr lang="en-AU" altLang="en-US" dirty="0"/>
          </a:p>
        </p:txBody>
      </p:sp>
      <p:sp>
        <p:nvSpPr>
          <p:cNvPr id="86022" name="Rectangle 2"/>
          <p:cNvSpPr>
            <a:spLocks noGrp="1" noRot="1" noChangeAspect="1" noChangeArrowheads="1" noTextEdit="1"/>
          </p:cNvSpPr>
          <p:nvPr>
            <p:ph type="sldImg"/>
          </p:nvPr>
        </p:nvSpPr>
        <p:spPr>
          <a:xfrm>
            <a:off x="850900" y="742950"/>
            <a:ext cx="4967288" cy="3725863"/>
          </a:xfrm>
          <a:ln/>
        </p:spPr>
      </p:sp>
      <p:sp>
        <p:nvSpPr>
          <p:cNvPr id="8602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B2EEC8B-BD68-4894-80C6-E6F61492FBE3}" type="datetime1">
              <a:rPr lang="en-US" smtClean="0"/>
              <a:t>12/8/2017</a:t>
            </a:fld>
            <a:endParaRPr lang="en-AU" dirty="0"/>
          </a:p>
        </p:txBody>
      </p:sp>
      <p:sp>
        <p:nvSpPr>
          <p:cNvPr id="19" name="Footer Placeholder 18"/>
          <p:cNvSpPr>
            <a:spLocks noGrp="1"/>
          </p:cNvSpPr>
          <p:nvPr>
            <p:ph type="ftr" sz="quarter" idx="11"/>
          </p:nvPr>
        </p:nvSpPr>
        <p:spPr/>
        <p:txBody>
          <a:bodyPr/>
          <a:lstStyle/>
          <a:p>
            <a:endParaRPr lang="en-AU" dirty="0"/>
          </a:p>
        </p:txBody>
      </p:sp>
      <p:sp>
        <p:nvSpPr>
          <p:cNvPr id="27" name="Slide Number Placeholder 26"/>
          <p:cNvSpPr>
            <a:spLocks noGrp="1"/>
          </p:cNvSpPr>
          <p:nvPr>
            <p:ph type="sldNum" sz="quarter" idx="12"/>
          </p:nvPr>
        </p:nvSpPr>
        <p:spPr/>
        <p:txBody>
          <a:bodyPr/>
          <a:lstStyle/>
          <a:p>
            <a:fld id="{0C3CB46F-F92D-462F-9C6D-0126D05BE018}" type="slidenum">
              <a:rPr lang="en-AU" smtClean="0"/>
              <a:t>‹#›</a:t>
            </a:fld>
            <a:endParaRPr lang="en-AU"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9668178-3CBB-42F4-848A-5EBAA77961BF}" type="datetime1">
              <a:rPr lang="en-US" smtClean="0"/>
              <a:t>12/8/2017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C3CB46F-F92D-462F-9C6D-0126D05BE018}"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FDE3A55-DDE9-4053-8880-F546C54AF172}" type="datetime1">
              <a:rPr lang="en-US" smtClean="0"/>
              <a:t>12/8/2017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C3CB46F-F92D-462F-9C6D-0126D05BE018}"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7088" y="274638"/>
            <a:ext cx="7859712" cy="1143000"/>
          </a:xfrm>
        </p:spPr>
        <p:txBody>
          <a:bodyPr/>
          <a:lstStyle/>
          <a:p>
            <a:r>
              <a:rPr lang="en-US"/>
              <a:t>Click to edit Master title style</a:t>
            </a:r>
            <a:endParaRPr lang="en-AU"/>
          </a:p>
        </p:txBody>
      </p:sp>
      <p:sp>
        <p:nvSpPr>
          <p:cNvPr id="3" name="Text Placeholder 2"/>
          <p:cNvSpPr>
            <a:spLocks noGrp="1"/>
          </p:cNvSpPr>
          <p:nvPr>
            <p:ph type="body" sz="half" idx="1"/>
          </p:nvPr>
        </p:nvSpPr>
        <p:spPr>
          <a:xfrm>
            <a:off x="827088" y="1600200"/>
            <a:ext cx="3852862"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832350" y="1600200"/>
            <a:ext cx="385445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fld id="{C50F5E1D-9392-42AA-91AF-8695040741E5}" type="datetime1">
              <a:rPr lang="en-US" smtClean="0"/>
              <a:t>12/8/2017</a:t>
            </a:fld>
            <a:endParaRPr lang="en-AU" dirty="0"/>
          </a:p>
        </p:txBody>
      </p:sp>
      <p:sp>
        <p:nvSpPr>
          <p:cNvPr id="6" name="Rectangle 33"/>
          <p:cNvSpPr>
            <a:spLocks noGrp="1" noChangeArrowheads="1"/>
          </p:cNvSpPr>
          <p:nvPr>
            <p:ph type="sldNum" sz="quarter" idx="11"/>
          </p:nvPr>
        </p:nvSpPr>
        <p:spPr>
          <a:ln/>
        </p:spPr>
        <p:txBody>
          <a:bodyPr/>
          <a:lstStyle>
            <a:lvl1pPr>
              <a:defRPr/>
            </a:lvl1pPr>
          </a:lstStyle>
          <a:p>
            <a:pPr>
              <a:defRPr/>
            </a:pPr>
            <a:fld id="{3BC2A296-B3F6-461D-AEF1-4526A2A0C93E}" type="slidenum">
              <a:rPr lang="en-AU"/>
              <a:pPr>
                <a:defRPr/>
              </a:pPr>
              <a:t>‹#›</a:t>
            </a:fld>
            <a:endParaRPr lang="en-AU" dirty="0"/>
          </a:p>
        </p:txBody>
      </p:sp>
      <p:sp>
        <p:nvSpPr>
          <p:cNvPr id="7" name="Rectangle 8"/>
          <p:cNvSpPr>
            <a:spLocks noGrp="1" noChangeArrowheads="1"/>
          </p:cNvSpPr>
          <p:nvPr>
            <p:ph type="ftr" sz="quarter" idx="12"/>
          </p:nvPr>
        </p:nvSpPr>
        <p:spPr>
          <a:ln/>
        </p:spPr>
        <p:txBody>
          <a:bodyPr/>
          <a:lstStyle>
            <a:lvl1pPr>
              <a:defRPr/>
            </a:lvl1pPr>
          </a:lstStyle>
          <a:p>
            <a:pPr>
              <a:defRPr/>
            </a:pPr>
            <a:endParaRPr lang="en-AU" dirty="0"/>
          </a:p>
        </p:txBody>
      </p:sp>
    </p:spTree>
    <p:extLst>
      <p:ext uri="{BB962C8B-B14F-4D97-AF65-F5344CB8AC3E}">
        <p14:creationId xmlns:p14="http://schemas.microsoft.com/office/powerpoint/2010/main" val="2268962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27088" y="274638"/>
            <a:ext cx="7859712"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Rectangle 4"/>
          <p:cNvSpPr>
            <a:spLocks noGrp="1" noChangeArrowheads="1"/>
          </p:cNvSpPr>
          <p:nvPr>
            <p:ph type="dt" sz="half" idx="10"/>
          </p:nvPr>
        </p:nvSpPr>
        <p:spPr>
          <a:ln/>
        </p:spPr>
        <p:txBody>
          <a:bodyPr/>
          <a:lstStyle>
            <a:lvl1pPr>
              <a:defRPr/>
            </a:lvl1pPr>
          </a:lstStyle>
          <a:p>
            <a:pPr>
              <a:defRPr/>
            </a:pPr>
            <a:fld id="{200230B4-F9AA-4D63-9A2C-97BC61279689}" type="datetime1">
              <a:rPr lang="en-US" smtClean="0"/>
              <a:t>12/8/2017</a:t>
            </a:fld>
            <a:endParaRPr lang="en-AU" dirty="0"/>
          </a:p>
        </p:txBody>
      </p:sp>
      <p:sp>
        <p:nvSpPr>
          <p:cNvPr id="4" name="Rectangle 33"/>
          <p:cNvSpPr>
            <a:spLocks noGrp="1" noChangeArrowheads="1"/>
          </p:cNvSpPr>
          <p:nvPr>
            <p:ph type="sldNum" sz="quarter" idx="11"/>
          </p:nvPr>
        </p:nvSpPr>
        <p:spPr>
          <a:ln/>
        </p:spPr>
        <p:txBody>
          <a:bodyPr/>
          <a:lstStyle>
            <a:lvl1pPr>
              <a:defRPr/>
            </a:lvl1pPr>
          </a:lstStyle>
          <a:p>
            <a:pPr>
              <a:defRPr/>
            </a:pPr>
            <a:fld id="{C1772761-5D33-48EF-9010-C6339F026944}" type="slidenum">
              <a:rPr lang="en-AU"/>
              <a:pPr>
                <a:defRPr/>
              </a:pPr>
              <a:t>‹#›</a:t>
            </a:fld>
            <a:endParaRPr lang="en-AU" dirty="0"/>
          </a:p>
        </p:txBody>
      </p:sp>
      <p:sp>
        <p:nvSpPr>
          <p:cNvPr id="5" name="Rectangle 8"/>
          <p:cNvSpPr>
            <a:spLocks noGrp="1" noChangeArrowheads="1"/>
          </p:cNvSpPr>
          <p:nvPr>
            <p:ph type="ftr" sz="quarter" idx="12"/>
          </p:nvPr>
        </p:nvSpPr>
        <p:spPr>
          <a:ln/>
        </p:spPr>
        <p:txBody>
          <a:bodyPr/>
          <a:lstStyle>
            <a:lvl1pPr>
              <a:defRPr/>
            </a:lvl1pPr>
          </a:lstStyle>
          <a:p>
            <a:pPr>
              <a:defRPr/>
            </a:pPr>
            <a:endParaRPr lang="en-AU" dirty="0"/>
          </a:p>
        </p:txBody>
      </p:sp>
    </p:spTree>
    <p:extLst>
      <p:ext uri="{BB962C8B-B14F-4D97-AF65-F5344CB8AC3E}">
        <p14:creationId xmlns:p14="http://schemas.microsoft.com/office/powerpoint/2010/main" val="2695893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FF9A363-87F6-4A43-B274-D159DCDB0A0A}" type="datetime1">
              <a:rPr lang="en-US" smtClean="0"/>
              <a:t>12/8/2017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C3CB46F-F92D-462F-9C6D-0126D05BE018}"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E55FB2A-D0FB-477D-A6C6-35D0B705F459}" type="datetime1">
              <a:rPr lang="en-US" smtClean="0"/>
              <a:t>12/8/2017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C3CB46F-F92D-462F-9C6D-0126D05BE018}" type="slidenum">
              <a:rPr lang="en-AU" smtClean="0"/>
              <a:t>‹#›</a:t>
            </a:fld>
            <a:endParaRPr lang="en-AU"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D4D8456-51AA-4F3C-8206-B25C90CC557D}" type="datetime1">
              <a:rPr lang="en-US" smtClean="0"/>
              <a:t>12/8/2017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0C3CB46F-F92D-462F-9C6D-0126D05BE018}"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C284563-5679-4ED2-A8CF-691C3941246D}" type="datetime1">
              <a:rPr lang="en-US" smtClean="0"/>
              <a:t>12/8/2017</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0C3CB46F-F92D-462F-9C6D-0126D05BE018}"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26C5510-6CBC-423D-AA12-03E30A5BBE95}" type="datetime1">
              <a:rPr lang="en-US" smtClean="0"/>
              <a:t>12/8/2017</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0C3CB46F-F92D-462F-9C6D-0126D05BE018}"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A4270-C2E1-485D-BDCC-5C944F60323B}" type="datetime1">
              <a:rPr lang="en-US" smtClean="0"/>
              <a:t>12/8/2017</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0C3CB46F-F92D-462F-9C6D-0126D05BE018}"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E3A3546-2462-479D-AD8A-2A0BB53DE6B3}" type="datetime1">
              <a:rPr lang="en-US" smtClean="0"/>
              <a:t>12/8/2017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0C3CB46F-F92D-462F-9C6D-0126D05BE018}" type="slidenum">
              <a:rPr lang="en-AU" smtClean="0"/>
              <a:t>‹#›</a:t>
            </a:fld>
            <a:endParaRPr lang="en-A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1D9DE74-9BF8-4EF3-A292-13F861DDC021}" type="datetime1">
              <a:rPr lang="en-US" smtClean="0"/>
              <a:t>12/8/2017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a:xfrm>
            <a:off x="8077200" y="6356350"/>
            <a:ext cx="609600" cy="365125"/>
          </a:xfrm>
        </p:spPr>
        <p:txBody>
          <a:bodyPr/>
          <a:lstStyle/>
          <a:p>
            <a:fld id="{0C3CB46F-F92D-462F-9C6D-0126D05BE018}" type="slidenum">
              <a:rPr lang="en-AU" smtClean="0"/>
              <a:t>‹#›</a:t>
            </a:fld>
            <a:endParaRPr lang="en-AU"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8B6BD67-0EA1-4D6D-B2AC-B2AC736FF7F5}" type="datetime1">
              <a:rPr lang="en-US" smtClean="0"/>
              <a:t>12/8/2017</a:t>
            </a:fld>
            <a:endParaRPr lang="en-AU"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AU"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3CB46F-F92D-462F-9C6D-0126D05BE018}" type="slidenum">
              <a:rPr lang="en-AU" smtClean="0"/>
              <a:t>‹#›</a:t>
            </a:fld>
            <a:endParaRPr lang="en-AU"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 id="2147483996" r:id="rId12"/>
    <p:sldLayoutId id="2147483997"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package" Target="../embeddings/Microsoft_PowerPoint_Slide.sl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customXml" Target="../ink/ink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customXml" Target="../ink/ink2.xml"/><Relationship Id="rId1" Type="http://schemas.openxmlformats.org/officeDocument/2006/relationships/slideLayout" Target="../slideLayouts/slideLayout7.xml"/><Relationship Id="rId5" Type="http://schemas.openxmlformats.org/officeDocument/2006/relationships/image" Target="../media/image4.emf"/><Relationship Id="rId4" Type="http://schemas.openxmlformats.org/officeDocument/2006/relationships/customXml" Target="../ink/ink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50.emf"/><Relationship Id="rId7" Type="http://schemas.openxmlformats.org/officeDocument/2006/relationships/image" Target="../media/image5.emf"/><Relationship Id="rId2" Type="http://schemas.openxmlformats.org/officeDocument/2006/relationships/customXml" Target="../ink/ink4.xml"/><Relationship Id="rId1" Type="http://schemas.openxmlformats.org/officeDocument/2006/relationships/slideLayout" Target="../slideLayouts/slideLayout7.xml"/><Relationship Id="rId6" Type="http://schemas.openxmlformats.org/officeDocument/2006/relationships/customXml" Target="../ink/ink6.xml"/><Relationship Id="rId5" Type="http://schemas.openxmlformats.org/officeDocument/2006/relationships/image" Target="../media/image4.emf"/><Relationship Id="rId4" Type="http://schemas.openxmlformats.org/officeDocument/2006/relationships/customXml" Target="../ink/ink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customXml" Target="../ink/ink10.xml"/><Relationship Id="rId3" Type="http://schemas.openxmlformats.org/officeDocument/2006/relationships/image" Target="../media/image50.emf"/><Relationship Id="rId7" Type="http://schemas.openxmlformats.org/officeDocument/2006/relationships/image" Target="../media/image5.emf"/><Relationship Id="rId2" Type="http://schemas.openxmlformats.org/officeDocument/2006/relationships/customXml" Target="../ink/ink7.xml"/><Relationship Id="rId1" Type="http://schemas.openxmlformats.org/officeDocument/2006/relationships/slideLayout" Target="../slideLayouts/slideLayout7.xml"/><Relationship Id="rId6" Type="http://schemas.openxmlformats.org/officeDocument/2006/relationships/customXml" Target="../ink/ink9.xml"/><Relationship Id="rId5" Type="http://schemas.openxmlformats.org/officeDocument/2006/relationships/image" Target="../media/image4.emf"/><Relationship Id="rId4" Type="http://schemas.openxmlformats.org/officeDocument/2006/relationships/customXml" Target="../ink/ink8.xml"/><Relationship Id="rId9" Type="http://schemas.openxmlformats.org/officeDocument/2006/relationships/image" Target="../media/image6.emf"/></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customXml" Target="../ink/ink14.xml"/><Relationship Id="rId3" Type="http://schemas.openxmlformats.org/officeDocument/2006/relationships/image" Target="../media/image50.emf"/><Relationship Id="rId7" Type="http://schemas.openxmlformats.org/officeDocument/2006/relationships/image" Target="../media/image5.emf"/><Relationship Id="rId2" Type="http://schemas.openxmlformats.org/officeDocument/2006/relationships/customXml" Target="../ink/ink11.xml"/><Relationship Id="rId1" Type="http://schemas.openxmlformats.org/officeDocument/2006/relationships/slideLayout" Target="../slideLayouts/slideLayout7.xml"/><Relationship Id="rId6" Type="http://schemas.openxmlformats.org/officeDocument/2006/relationships/customXml" Target="../ink/ink13.xml"/><Relationship Id="rId11" Type="http://schemas.openxmlformats.org/officeDocument/2006/relationships/image" Target="../media/image7.emf"/><Relationship Id="rId5" Type="http://schemas.openxmlformats.org/officeDocument/2006/relationships/image" Target="../media/image4.emf"/><Relationship Id="rId10" Type="http://schemas.openxmlformats.org/officeDocument/2006/relationships/customXml" Target="../ink/ink15.xml"/><Relationship Id="rId4" Type="http://schemas.openxmlformats.org/officeDocument/2006/relationships/customXml" Target="../ink/ink12.xml"/><Relationship Id="rId9" Type="http://schemas.openxmlformats.org/officeDocument/2006/relationships/image" Target="../media/image6.emf"/></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8" Type="http://schemas.openxmlformats.org/officeDocument/2006/relationships/customXml" Target="../ink/ink19.xml"/><Relationship Id="rId13" Type="http://schemas.openxmlformats.org/officeDocument/2006/relationships/image" Target="../media/image8.emf"/><Relationship Id="rId3" Type="http://schemas.openxmlformats.org/officeDocument/2006/relationships/image" Target="../media/image50.emf"/><Relationship Id="rId7" Type="http://schemas.openxmlformats.org/officeDocument/2006/relationships/image" Target="../media/image5.emf"/><Relationship Id="rId12" Type="http://schemas.openxmlformats.org/officeDocument/2006/relationships/customXml" Target="../ink/ink21.xml"/><Relationship Id="rId2" Type="http://schemas.openxmlformats.org/officeDocument/2006/relationships/customXml" Target="../ink/ink16.xml"/><Relationship Id="rId1" Type="http://schemas.openxmlformats.org/officeDocument/2006/relationships/slideLayout" Target="../slideLayouts/slideLayout7.xml"/><Relationship Id="rId6" Type="http://schemas.openxmlformats.org/officeDocument/2006/relationships/customXml" Target="../ink/ink18.xml"/><Relationship Id="rId11" Type="http://schemas.openxmlformats.org/officeDocument/2006/relationships/image" Target="../media/image7.emf"/><Relationship Id="rId5" Type="http://schemas.openxmlformats.org/officeDocument/2006/relationships/image" Target="../media/image4.emf"/><Relationship Id="rId10" Type="http://schemas.openxmlformats.org/officeDocument/2006/relationships/customXml" Target="../ink/ink20.xml"/><Relationship Id="rId4" Type="http://schemas.openxmlformats.org/officeDocument/2006/relationships/customXml" Target="../ink/ink17.xml"/><Relationship Id="rId9" Type="http://schemas.openxmlformats.org/officeDocument/2006/relationships/image" Target="../media/image6.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customXml" Target="../ink/ink22.xm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ChangeArrowheads="1"/>
          </p:cNvSpPr>
          <p:nvPr/>
        </p:nvSpPr>
        <p:spPr bwMode="auto">
          <a:xfrm>
            <a:off x="932277" y="1340768"/>
            <a:ext cx="7704137"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en-AU" altLang="en-US" b="1" dirty="0">
                <a:latin typeface="+mj-lt"/>
              </a:rPr>
              <a:t>An Update on the (GEPIC) </a:t>
            </a:r>
          </a:p>
          <a:p>
            <a:pPr algn="ctr" eaLnBrk="1" hangingPunct="1">
              <a:spcBef>
                <a:spcPct val="0"/>
              </a:spcBef>
              <a:buFontTx/>
              <a:buNone/>
            </a:pPr>
            <a:r>
              <a:rPr lang="en-AU" altLang="en-US" b="1" dirty="0">
                <a:latin typeface="+mj-lt"/>
              </a:rPr>
              <a:t> Return to Work Claimants</a:t>
            </a:r>
          </a:p>
          <a:p>
            <a:pPr algn="ctr" eaLnBrk="1" hangingPunct="1">
              <a:spcBef>
                <a:spcPct val="0"/>
              </a:spcBef>
              <a:buFontTx/>
              <a:buNone/>
            </a:pPr>
            <a:endParaRPr lang="en-AU" altLang="en-US" b="1" dirty="0"/>
          </a:p>
          <a:p>
            <a:pPr algn="ctr" eaLnBrk="1" hangingPunct="1">
              <a:spcBef>
                <a:spcPct val="0"/>
              </a:spcBef>
              <a:buFontTx/>
              <a:buNone/>
            </a:pPr>
            <a:endParaRPr lang="en-US" altLang="en-US" sz="4000" b="1" dirty="0">
              <a:solidFill>
                <a:schemeClr val="tx2"/>
              </a:solidFill>
            </a:endParaRPr>
          </a:p>
        </p:txBody>
      </p:sp>
      <p:sp>
        <p:nvSpPr>
          <p:cNvPr id="3075" name="Rectangle 7"/>
          <p:cNvSpPr>
            <a:spLocks noGrp="1" noChangeArrowheads="1"/>
          </p:cNvSpPr>
          <p:nvPr>
            <p:ph type="subTitle" idx="1"/>
          </p:nvPr>
        </p:nvSpPr>
        <p:spPr>
          <a:xfrm>
            <a:off x="900113" y="4581128"/>
            <a:ext cx="8137525" cy="1799555"/>
          </a:xfrm>
          <a:noFill/>
        </p:spPr>
        <p:txBody>
          <a:bodyPr/>
          <a:lstStyle/>
          <a:p>
            <a:pPr marL="354013" lvl="1" indent="-174625" algn="l" eaLnBrk="1" hangingPunct="1">
              <a:tabLst>
                <a:tab pos="719138" algn="l"/>
                <a:tab pos="2065338" algn="l"/>
              </a:tabLst>
            </a:pPr>
            <a:r>
              <a:rPr lang="en-US" altLang="en-US" sz="3200" dirty="0"/>
              <a:t>Presenter:</a:t>
            </a:r>
          </a:p>
          <a:p>
            <a:pPr lvl="4" algn="l" eaLnBrk="1" hangingPunct="1">
              <a:tabLst>
                <a:tab pos="719138" algn="l"/>
                <a:tab pos="2065338" algn="l"/>
              </a:tabLst>
            </a:pPr>
            <a:r>
              <a:rPr lang="en-US" altLang="en-US" sz="3200" dirty="0"/>
              <a:t>	Dr Michael Epstein</a:t>
            </a:r>
          </a:p>
          <a:p>
            <a:pPr lvl="4" algn="l" eaLnBrk="1" hangingPunct="1">
              <a:tabLst>
                <a:tab pos="719138" algn="l"/>
                <a:tab pos="2065338" algn="l"/>
              </a:tabLst>
            </a:pPr>
            <a:r>
              <a:rPr lang="en-US" altLang="en-US" sz="3200" dirty="0"/>
              <a:t>		</a:t>
            </a:r>
          </a:p>
        </p:txBody>
      </p:sp>
      <p:sp>
        <p:nvSpPr>
          <p:cNvPr id="2" name="Slide Number Placeholder 1"/>
          <p:cNvSpPr>
            <a:spLocks noGrp="1"/>
          </p:cNvSpPr>
          <p:nvPr>
            <p:ph type="sldNum" sz="quarter" idx="12"/>
          </p:nvPr>
        </p:nvSpPr>
        <p:spPr/>
        <p:txBody>
          <a:bodyPr/>
          <a:lstStyle/>
          <a:p>
            <a:fld id="{0C3CB46F-F92D-462F-9C6D-0126D05BE018}" type="slidenum">
              <a:rPr lang="en-AU" smtClean="0"/>
              <a:t>1</a:t>
            </a:fld>
            <a:endParaRPr lang="en-AU" dirty="0"/>
          </a:p>
        </p:txBody>
      </p:sp>
    </p:spTree>
    <p:extLst>
      <p:ext uri="{BB962C8B-B14F-4D97-AF65-F5344CB8AC3E}">
        <p14:creationId xmlns:p14="http://schemas.microsoft.com/office/powerpoint/2010/main" val="2749649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395536" y="692696"/>
            <a:ext cx="8675687" cy="994122"/>
          </a:xfrm>
        </p:spPr>
        <p:txBody>
          <a:bodyPr>
            <a:normAutofit fontScale="90000"/>
          </a:bodyPr>
          <a:lstStyle/>
          <a:p>
            <a:pPr algn="ctr" eaLnBrk="1" hangingPunct="1"/>
            <a:br>
              <a:rPr lang="en-US" altLang="en-US" sz="4000" dirty="0">
                <a:solidFill>
                  <a:schemeClr val="tx1"/>
                </a:solidFill>
                <a:cs typeface="Arial" panose="020B0604020202020204" pitchFamily="34" charset="0"/>
              </a:rPr>
            </a:br>
            <a:r>
              <a:rPr lang="en-US" altLang="en-US" sz="2700" dirty="0">
                <a:cs typeface="Arial" panose="020B0604020202020204" pitchFamily="34" charset="0"/>
              </a:rPr>
              <a:t>The Royal Australian and New Zealand College of Psychiatrists</a:t>
            </a:r>
            <a:br>
              <a:rPr lang="en-US" altLang="en-US" sz="1400" b="1" dirty="0">
                <a:solidFill>
                  <a:schemeClr val="tx1"/>
                </a:solidFill>
                <a:cs typeface="Arial" panose="020B0604020202020204" pitchFamily="34" charset="0"/>
              </a:rPr>
            </a:br>
            <a:r>
              <a:rPr lang="en-US" altLang="en-US" sz="2200" b="1" dirty="0">
                <a:solidFill>
                  <a:schemeClr val="bg2">
                    <a:lumMod val="25000"/>
                  </a:schemeClr>
                </a:solidFill>
                <a:cs typeface="Arial" panose="020B0604020202020204" pitchFamily="34" charset="0"/>
              </a:rPr>
              <a:t>Practice Guideline #9</a:t>
            </a:r>
            <a:br>
              <a:rPr lang="en-US" altLang="en-US" sz="2200" dirty="0">
                <a:solidFill>
                  <a:schemeClr val="tx1"/>
                </a:solidFill>
                <a:cs typeface="Arial" panose="020B0604020202020204" pitchFamily="34" charset="0"/>
              </a:rPr>
            </a:br>
            <a:endParaRPr lang="en-US" altLang="en-US" sz="2200" dirty="0">
              <a:solidFill>
                <a:schemeClr val="tx1"/>
              </a:solidFill>
              <a:cs typeface="Arial" panose="020B0604020202020204" pitchFamily="34" charset="0"/>
            </a:endParaRPr>
          </a:p>
        </p:txBody>
      </p:sp>
      <p:sp>
        <p:nvSpPr>
          <p:cNvPr id="17412" name="Rectangle 3"/>
          <p:cNvSpPr>
            <a:spLocks noGrp="1" noChangeArrowheads="1"/>
          </p:cNvSpPr>
          <p:nvPr>
            <p:ph idx="1"/>
          </p:nvPr>
        </p:nvSpPr>
        <p:spPr>
          <a:xfrm>
            <a:off x="827088" y="1557338"/>
            <a:ext cx="8137525" cy="5040312"/>
          </a:xfrm>
        </p:spPr>
        <p:txBody>
          <a:bodyPr>
            <a:normAutofit/>
          </a:bodyPr>
          <a:lstStyle/>
          <a:p>
            <a:pPr marL="0" indent="0" eaLnBrk="1" hangingPunct="1">
              <a:lnSpc>
                <a:spcPct val="80000"/>
              </a:lnSpc>
              <a:buFontTx/>
              <a:buNone/>
            </a:pPr>
            <a:r>
              <a:rPr lang="en-US" altLang="en-US" sz="1800" b="1" dirty="0">
                <a:cs typeface="Arial" panose="020B0604020202020204" pitchFamily="34" charset="0"/>
              </a:rPr>
              <a:t>Mental status examination</a:t>
            </a:r>
          </a:p>
          <a:p>
            <a:pPr marL="0" indent="0" eaLnBrk="1" hangingPunct="1">
              <a:lnSpc>
                <a:spcPct val="80000"/>
              </a:lnSpc>
              <a:buFontTx/>
              <a:buNone/>
            </a:pPr>
            <a:r>
              <a:rPr lang="en-US" altLang="en-US" sz="1800" dirty="0">
                <a:cs typeface="Arial" panose="020B0604020202020204" pitchFamily="34" charset="0"/>
              </a:rPr>
              <a:t>A mental status examination for medico-legal purposes generally contains</a:t>
            </a:r>
          </a:p>
          <a:p>
            <a:pPr marL="0" indent="0" eaLnBrk="1" hangingPunct="1">
              <a:lnSpc>
                <a:spcPct val="80000"/>
              </a:lnSpc>
              <a:buFontTx/>
              <a:buNone/>
            </a:pPr>
            <a:r>
              <a:rPr lang="en-US" altLang="en-US" sz="1800" dirty="0">
                <a:cs typeface="Arial" panose="020B0604020202020204" pitchFamily="34" charset="0"/>
              </a:rPr>
              <a:t>the minimum core elements of:</a:t>
            </a:r>
          </a:p>
          <a:p>
            <a:pPr marL="630238" lvl="1" indent="-273050" eaLnBrk="1" hangingPunct="1">
              <a:lnSpc>
                <a:spcPct val="80000"/>
              </a:lnSpc>
            </a:pPr>
            <a:r>
              <a:rPr lang="en-US" altLang="en-US" sz="1800" dirty="0">
                <a:cs typeface="Arial" panose="020B0604020202020204" pitchFamily="34" charset="0"/>
              </a:rPr>
              <a:t>appearance and general behavior</a:t>
            </a:r>
          </a:p>
          <a:p>
            <a:pPr marL="630238" lvl="1" indent="-273050" eaLnBrk="1" hangingPunct="1">
              <a:lnSpc>
                <a:spcPct val="80000"/>
              </a:lnSpc>
            </a:pPr>
            <a:r>
              <a:rPr lang="en-US" altLang="en-US" sz="1800" dirty="0">
                <a:cs typeface="Arial" panose="020B0604020202020204" pitchFamily="34" charset="0"/>
              </a:rPr>
              <a:t>mood</a:t>
            </a:r>
          </a:p>
          <a:p>
            <a:pPr marL="630238" lvl="1" indent="-273050" eaLnBrk="1" hangingPunct="1">
              <a:lnSpc>
                <a:spcPct val="80000"/>
              </a:lnSpc>
            </a:pPr>
            <a:r>
              <a:rPr lang="en-US" altLang="en-US" sz="1800" dirty="0">
                <a:cs typeface="Arial" panose="020B0604020202020204" pitchFamily="34" charset="0"/>
              </a:rPr>
              <a:t>affect</a:t>
            </a:r>
          </a:p>
          <a:p>
            <a:pPr marL="630238" lvl="1" indent="-273050" eaLnBrk="1" hangingPunct="1">
              <a:lnSpc>
                <a:spcPct val="80000"/>
              </a:lnSpc>
            </a:pPr>
            <a:r>
              <a:rPr lang="en-US" altLang="en-US" sz="1800" dirty="0">
                <a:cs typeface="Arial" panose="020B0604020202020204" pitchFamily="34" charset="0"/>
              </a:rPr>
              <a:t>speech and language</a:t>
            </a:r>
          </a:p>
          <a:p>
            <a:pPr marL="630238" lvl="1" indent="-273050" eaLnBrk="1" hangingPunct="1">
              <a:lnSpc>
                <a:spcPct val="80000"/>
              </a:lnSpc>
            </a:pPr>
            <a:r>
              <a:rPr lang="en-US" altLang="en-US" sz="1800" dirty="0">
                <a:cs typeface="Arial" panose="020B0604020202020204" pitchFamily="34" charset="0"/>
              </a:rPr>
              <a:t>psychomotor behaviour</a:t>
            </a:r>
          </a:p>
          <a:p>
            <a:pPr marL="630238" lvl="1" indent="-273050" eaLnBrk="1" hangingPunct="1">
              <a:lnSpc>
                <a:spcPct val="80000"/>
              </a:lnSpc>
            </a:pPr>
            <a:r>
              <a:rPr lang="en-US" altLang="en-US" sz="1800" dirty="0">
                <a:cs typeface="Arial" panose="020B0604020202020204" pitchFamily="34" charset="0"/>
              </a:rPr>
              <a:t>thought content</a:t>
            </a:r>
          </a:p>
          <a:p>
            <a:pPr marL="630238" lvl="1" indent="-273050" eaLnBrk="1" hangingPunct="1">
              <a:lnSpc>
                <a:spcPct val="80000"/>
              </a:lnSpc>
            </a:pPr>
            <a:r>
              <a:rPr lang="en-US" altLang="en-US" sz="1800" dirty="0">
                <a:cs typeface="Arial" panose="020B0604020202020204" pitchFamily="34" charset="0"/>
              </a:rPr>
              <a:t>thought form or associations</a:t>
            </a:r>
          </a:p>
          <a:p>
            <a:pPr marL="630238" lvl="1" indent="-273050" eaLnBrk="1" hangingPunct="1">
              <a:lnSpc>
                <a:spcPct val="80000"/>
              </a:lnSpc>
            </a:pPr>
            <a:r>
              <a:rPr lang="en-US" altLang="en-US" sz="1800" dirty="0">
                <a:cs typeface="Arial" panose="020B0604020202020204" pitchFamily="34" charset="0"/>
              </a:rPr>
              <a:t>perceptual abnormalities (if any)</a:t>
            </a:r>
          </a:p>
          <a:p>
            <a:pPr marL="630238" lvl="1" indent="-273050" eaLnBrk="1" hangingPunct="1">
              <a:lnSpc>
                <a:spcPct val="80000"/>
              </a:lnSpc>
            </a:pPr>
            <a:r>
              <a:rPr lang="en-US" altLang="en-US" sz="1800" dirty="0">
                <a:cs typeface="Arial" panose="020B0604020202020204" pitchFamily="34" charset="0"/>
              </a:rPr>
              <a:t>suicidal, homicidal, violent, or self-injurious thoughts or impulses</a:t>
            </a:r>
          </a:p>
          <a:p>
            <a:pPr marL="630238" lvl="1" indent="-273050" eaLnBrk="1" hangingPunct="1">
              <a:lnSpc>
                <a:spcPct val="80000"/>
              </a:lnSpc>
            </a:pPr>
            <a:r>
              <a:rPr lang="en-US" altLang="en-US" sz="1800" dirty="0">
                <a:cs typeface="Arial" panose="020B0604020202020204" pitchFamily="34" charset="0"/>
              </a:rPr>
              <a:t>examinee or patient’s understanding of his or her current situation, and</a:t>
            </a:r>
          </a:p>
          <a:p>
            <a:pPr marL="630238" lvl="1" indent="-273050" eaLnBrk="1" hangingPunct="1">
              <a:lnSpc>
                <a:spcPct val="80000"/>
              </a:lnSpc>
            </a:pPr>
            <a:r>
              <a:rPr lang="en-US" altLang="en-US" sz="1800" dirty="0">
                <a:cs typeface="Arial" panose="020B0604020202020204" pitchFamily="34" charset="0"/>
              </a:rPr>
              <a:t>elements of the cognitive status (Systematic assessment of cognitive functions is an essential part of the general psychiatric evaluation, the level of detail necessary and the appropriateness of particular formal tests depend on the purpose of the evaluation and the psychiatrist's clinical judgement).</a:t>
            </a:r>
          </a:p>
        </p:txBody>
      </p:sp>
      <p:sp>
        <p:nvSpPr>
          <p:cNvPr id="1741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5F9C3703-BAB0-4809-8B32-65AC35EF6E4D}" type="slidenum">
              <a:rPr lang="en-AU" altLang="en-US" sz="1200" smtClean="0">
                <a:ea typeface="ＭＳ Ｐゴシック" pitchFamily="34" charset="-128"/>
              </a:rPr>
              <a:pPr eaLnBrk="1" hangingPunct="1">
                <a:spcBef>
                  <a:spcPct val="0"/>
                </a:spcBef>
                <a:buFontTx/>
                <a:buNone/>
              </a:pPr>
              <a:t>10</a:t>
            </a:fld>
            <a:endParaRPr lang="en-AU" altLang="en-US" sz="1200" dirty="0">
              <a:ea typeface="ＭＳ Ｐゴシック" pitchFamily="34" charset="-128"/>
            </a:endParaRPr>
          </a:p>
        </p:txBody>
      </p:sp>
    </p:spTree>
    <p:extLst>
      <p:ext uri="{BB962C8B-B14F-4D97-AF65-F5344CB8AC3E}">
        <p14:creationId xmlns:p14="http://schemas.microsoft.com/office/powerpoint/2010/main" val="1786317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6" name="Object 3"/>
          <p:cNvGraphicFramePr>
            <a:graphicFrameLocks noGrp="1" noChangeAspect="1"/>
          </p:cNvGraphicFramePr>
          <p:nvPr>
            <p:ph idx="1"/>
            <p:extLst>
              <p:ext uri="{D42A27DB-BD31-4B8C-83A1-F6EECF244321}">
                <p14:modId xmlns:p14="http://schemas.microsoft.com/office/powerpoint/2010/main" val="866380267"/>
              </p:ext>
            </p:extLst>
          </p:nvPr>
        </p:nvGraphicFramePr>
        <p:xfrm>
          <a:off x="2551113" y="1935163"/>
          <a:ext cx="4041775" cy="4389437"/>
        </p:xfrm>
        <a:graphic>
          <a:graphicData uri="http://schemas.openxmlformats.org/presentationml/2006/ole">
            <mc:AlternateContent xmlns:mc="http://schemas.openxmlformats.org/markup-compatibility/2006">
              <mc:Choice xmlns:v="urn:schemas-microsoft-com:vml" Requires="v">
                <p:oleObj spid="_x0000_s1133" name="Document" r:id="rId4" imgW="5733011" imgH="6224592" progId="Word.Document.8">
                  <p:embed/>
                </p:oleObj>
              </mc:Choice>
              <mc:Fallback>
                <p:oleObj name="Document" r:id="rId4" imgW="5733011" imgH="622459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1113" y="1935163"/>
                        <a:ext cx="4041775" cy="438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3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8402F7CF-F305-4C7A-917B-90A327994224}" type="slidenum">
              <a:rPr lang="en-AU" altLang="en-US" sz="1200" smtClean="0">
                <a:ea typeface="ＭＳ Ｐゴシック" pitchFamily="34" charset="-128"/>
              </a:rPr>
              <a:pPr eaLnBrk="1" hangingPunct="1">
                <a:spcBef>
                  <a:spcPct val="0"/>
                </a:spcBef>
                <a:buFontTx/>
                <a:buNone/>
              </a:pPr>
              <a:t>11</a:t>
            </a:fld>
            <a:endParaRPr lang="en-AU" altLang="en-US" sz="1200" dirty="0">
              <a:ea typeface="ＭＳ Ｐゴシック" pitchFamily="34" charset="-128"/>
            </a:endParaRPr>
          </a:p>
        </p:txBody>
      </p:sp>
    </p:spTree>
    <p:extLst>
      <p:ext uri="{BB962C8B-B14F-4D97-AF65-F5344CB8AC3E}">
        <p14:creationId xmlns:p14="http://schemas.microsoft.com/office/powerpoint/2010/main" val="3974516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539552" y="476672"/>
            <a:ext cx="8280400" cy="792088"/>
          </a:xfrm>
        </p:spPr>
        <p:txBody>
          <a:bodyPr>
            <a:noAutofit/>
          </a:bodyPr>
          <a:lstStyle/>
          <a:p>
            <a:pPr algn="ctr" eaLnBrk="1" hangingPunct="1"/>
            <a:r>
              <a:rPr lang="en-AU" altLang="en-US" sz="3200" dirty="0">
                <a:cs typeface="Arial" panose="020B0604020202020204" pitchFamily="34" charset="0"/>
              </a:rPr>
              <a:t>Principles of Psychiatric Impairment Assessment</a:t>
            </a:r>
            <a:endParaRPr lang="en-US" altLang="en-US" sz="3200" dirty="0">
              <a:cs typeface="Arial" panose="020B0604020202020204" pitchFamily="34" charset="0"/>
            </a:endParaRPr>
          </a:p>
        </p:txBody>
      </p:sp>
      <p:sp>
        <p:nvSpPr>
          <p:cNvPr id="19460" name="Rectangle 3"/>
          <p:cNvSpPr>
            <a:spLocks noGrp="1" noChangeArrowheads="1"/>
          </p:cNvSpPr>
          <p:nvPr>
            <p:ph idx="1"/>
          </p:nvPr>
        </p:nvSpPr>
        <p:spPr>
          <a:xfrm>
            <a:off x="251520" y="1628800"/>
            <a:ext cx="8424168" cy="4895824"/>
          </a:xfrm>
        </p:spPr>
        <p:txBody>
          <a:bodyPr>
            <a:noAutofit/>
          </a:bodyPr>
          <a:lstStyle/>
          <a:p>
            <a:pPr marL="0" indent="0">
              <a:lnSpc>
                <a:spcPct val="80000"/>
              </a:lnSpc>
              <a:buNone/>
            </a:pPr>
            <a:r>
              <a:rPr lang="en-AU" altLang="en-US" sz="2000" b="1" dirty="0">
                <a:cs typeface="Arial" panose="020B0604020202020204" pitchFamily="34" charset="0"/>
              </a:rPr>
              <a:t>Principle 1:</a:t>
            </a:r>
          </a:p>
          <a:p>
            <a:pPr marL="0" indent="0">
              <a:lnSpc>
                <a:spcPct val="80000"/>
              </a:lnSpc>
              <a:buNone/>
            </a:pPr>
            <a:r>
              <a:rPr lang="en-AU" altLang="en-US" sz="2000" dirty="0">
                <a:cs typeface="Arial" panose="020B0604020202020204" pitchFamily="34" charset="0"/>
              </a:rPr>
              <a:t>Readily observable empirical criteria must be applied.  The mental state examination as used by consultant psychiatrists, is the prime method of evaluating psychiatric impairment.</a:t>
            </a:r>
          </a:p>
          <a:p>
            <a:pPr marL="0" indent="0">
              <a:lnSpc>
                <a:spcPct val="80000"/>
              </a:lnSpc>
              <a:buNone/>
            </a:pPr>
            <a:endParaRPr lang="en-AU" altLang="en-US" sz="2000" dirty="0">
              <a:cs typeface="Arial" panose="020B0604020202020204" pitchFamily="34" charset="0"/>
            </a:endParaRPr>
          </a:p>
          <a:p>
            <a:pPr marL="0" indent="0">
              <a:lnSpc>
                <a:spcPct val="80000"/>
              </a:lnSpc>
              <a:buNone/>
            </a:pPr>
            <a:r>
              <a:rPr lang="en-AU" altLang="en-US" sz="2000" b="1" dirty="0">
                <a:cs typeface="Arial" panose="020B0604020202020204" pitchFamily="34" charset="0"/>
              </a:rPr>
              <a:t>Principle 2:</a:t>
            </a:r>
          </a:p>
          <a:p>
            <a:pPr marL="0" indent="0">
              <a:lnSpc>
                <a:spcPct val="80000"/>
              </a:lnSpc>
              <a:buNone/>
            </a:pPr>
            <a:r>
              <a:rPr lang="en-AU" altLang="en-US" sz="2000" dirty="0">
                <a:cs typeface="Arial" panose="020B0604020202020204" pitchFamily="34" charset="0"/>
              </a:rPr>
              <a:t>Diagnosis is among the factors to be considered in impairment, but is by no means the sole criterion.</a:t>
            </a:r>
          </a:p>
          <a:p>
            <a:pPr marL="0" indent="0">
              <a:lnSpc>
                <a:spcPct val="80000"/>
              </a:lnSpc>
              <a:buNone/>
            </a:pPr>
            <a:endParaRPr lang="en-AU" altLang="en-US" sz="2000" dirty="0">
              <a:cs typeface="Arial" panose="020B0604020202020204" pitchFamily="34" charset="0"/>
            </a:endParaRPr>
          </a:p>
          <a:p>
            <a:pPr marL="0" indent="0">
              <a:lnSpc>
                <a:spcPct val="80000"/>
              </a:lnSpc>
              <a:buNone/>
            </a:pPr>
            <a:r>
              <a:rPr lang="en-AU" altLang="en-US" sz="2000" b="1" dirty="0">
                <a:cs typeface="Arial" panose="020B0604020202020204" pitchFamily="34" charset="0"/>
              </a:rPr>
              <a:t>Principle 3:</a:t>
            </a:r>
          </a:p>
          <a:p>
            <a:pPr marL="0" indent="0">
              <a:lnSpc>
                <a:spcPct val="80000"/>
              </a:lnSpc>
              <a:buNone/>
            </a:pPr>
            <a:r>
              <a:rPr lang="en-AU" altLang="en-US" sz="2000" dirty="0">
                <a:cs typeface="Arial" panose="020B0604020202020204" pitchFamily="34" charset="0"/>
              </a:rPr>
              <a:t>Consideration given to other factors level of functioning, educational, financial, social and family situation and others.</a:t>
            </a:r>
          </a:p>
        </p:txBody>
      </p:sp>
      <p:sp>
        <p:nvSpPr>
          <p:cNvPr id="1945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D5D9B0DE-1634-4C81-B4C3-4D25AAADFC23}" type="slidenum">
              <a:rPr lang="en-AU" altLang="en-US" sz="1200" smtClean="0">
                <a:ea typeface="ＭＳ Ｐゴシック" pitchFamily="34" charset="-128"/>
              </a:rPr>
              <a:pPr eaLnBrk="1" hangingPunct="1">
                <a:spcBef>
                  <a:spcPct val="0"/>
                </a:spcBef>
                <a:buFontTx/>
                <a:buNone/>
              </a:pPr>
              <a:t>12</a:t>
            </a:fld>
            <a:endParaRPr lang="en-AU" altLang="en-US" sz="1200" dirty="0">
              <a:ea typeface="ＭＳ Ｐゴシック" pitchFamily="34" charset="-128"/>
            </a:endParaRPr>
          </a:p>
        </p:txBody>
      </p:sp>
    </p:spTree>
    <p:extLst>
      <p:ext uri="{BB962C8B-B14F-4D97-AF65-F5344CB8AC3E}">
        <p14:creationId xmlns:p14="http://schemas.microsoft.com/office/powerpoint/2010/main" val="648932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ormAutofit/>
          </a:bodyPr>
          <a:lstStyle/>
          <a:p>
            <a:r>
              <a:rPr lang="en-AU" altLang="en-US" sz="3200" dirty="0">
                <a:cs typeface="Arial" panose="020B0604020202020204" pitchFamily="34" charset="0"/>
              </a:rPr>
              <a:t>Principles of Psychiatric Impairment Assessment</a:t>
            </a:r>
            <a:endParaRPr lang="en-AU" sz="3200" dirty="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AU" altLang="en-US" sz="2200" b="1" dirty="0">
                <a:cs typeface="Arial" panose="020B0604020202020204" pitchFamily="34" charset="0"/>
              </a:rPr>
              <a:t>Principle 4:</a:t>
            </a:r>
          </a:p>
          <a:p>
            <a:pPr marL="0" indent="0">
              <a:buNone/>
            </a:pPr>
            <a:r>
              <a:rPr lang="en-AU" altLang="en-US" sz="2200" dirty="0">
                <a:cs typeface="Arial" panose="020B0604020202020204" pitchFamily="34" charset="0"/>
              </a:rPr>
              <a:t>Character and value system of the individual is of considerable importance in the outcome of the disorder, be it mental or physical.  Motivation for improvement is a key factor in the outcome.</a:t>
            </a:r>
          </a:p>
          <a:p>
            <a:pPr marL="0" indent="0">
              <a:buNone/>
            </a:pPr>
            <a:endParaRPr lang="en-AU" altLang="en-US" sz="2200" dirty="0">
              <a:cs typeface="Arial" panose="020B0604020202020204" pitchFamily="34" charset="0"/>
            </a:endParaRPr>
          </a:p>
          <a:p>
            <a:pPr marL="0" indent="0">
              <a:buNone/>
            </a:pPr>
            <a:r>
              <a:rPr lang="en-AU" altLang="en-US" sz="2200" b="1" dirty="0">
                <a:cs typeface="Arial" panose="020B0604020202020204" pitchFamily="34" charset="0"/>
              </a:rPr>
              <a:t>Principle 5:</a:t>
            </a:r>
          </a:p>
          <a:p>
            <a:pPr marL="0" indent="0">
              <a:buNone/>
            </a:pPr>
            <a:r>
              <a:rPr lang="en-AU" altLang="en-US" sz="2200" dirty="0">
                <a:cs typeface="Arial" panose="020B0604020202020204" pitchFamily="34" charset="0"/>
              </a:rPr>
              <a:t>Review treatment and rehabilitation methods used.   No final judgement can be made until the whole history of the illness, the treatment, the rehabilitation phase, and the individual’s current mental and physical status and behaviour have been considered.</a:t>
            </a:r>
            <a:endParaRPr lang="en-AU" altLang="en-US" sz="2200" i="1" dirty="0">
              <a:cs typeface="Arial" panose="020B0604020202020204" pitchFamily="34" charset="0"/>
            </a:endParaRPr>
          </a:p>
          <a:p>
            <a:endParaRPr lang="en-AU" dirty="0"/>
          </a:p>
        </p:txBody>
      </p:sp>
      <p:sp>
        <p:nvSpPr>
          <p:cNvPr id="4" name="Slide Number Placeholder 3"/>
          <p:cNvSpPr>
            <a:spLocks noGrp="1"/>
          </p:cNvSpPr>
          <p:nvPr>
            <p:ph type="sldNum" sz="quarter" idx="12"/>
          </p:nvPr>
        </p:nvSpPr>
        <p:spPr/>
        <p:txBody>
          <a:bodyPr/>
          <a:lstStyle/>
          <a:p>
            <a:fld id="{0C3CB46F-F92D-462F-9C6D-0126D05BE018}" type="slidenum">
              <a:rPr lang="en-AU" smtClean="0"/>
              <a:t>13</a:t>
            </a:fld>
            <a:endParaRPr lang="en-AU" dirty="0"/>
          </a:p>
        </p:txBody>
      </p:sp>
    </p:spTree>
    <p:extLst>
      <p:ext uri="{BB962C8B-B14F-4D97-AF65-F5344CB8AC3E}">
        <p14:creationId xmlns:p14="http://schemas.microsoft.com/office/powerpoint/2010/main" val="373273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1115616" y="404664"/>
            <a:ext cx="6419056" cy="1080120"/>
          </a:xfrm>
        </p:spPr>
        <p:txBody>
          <a:bodyPr>
            <a:normAutofit/>
          </a:bodyPr>
          <a:lstStyle/>
          <a:p>
            <a:pPr algn="ctr" eaLnBrk="1" hangingPunct="1"/>
            <a:r>
              <a:rPr lang="en-US" altLang="en-US" sz="4000" dirty="0">
                <a:cs typeface="Arial" panose="020B0604020202020204" pitchFamily="34" charset="0"/>
              </a:rPr>
              <a:t>Use of the GEPIC</a:t>
            </a:r>
            <a:endParaRPr lang="en-AU" altLang="en-US" sz="4000" dirty="0">
              <a:cs typeface="Arial" panose="020B0604020202020204" pitchFamily="34" charset="0"/>
            </a:endParaRPr>
          </a:p>
        </p:txBody>
      </p:sp>
      <p:sp>
        <p:nvSpPr>
          <p:cNvPr id="20484" name="Rectangle 4"/>
          <p:cNvSpPr>
            <a:spLocks noGrp="1" noChangeArrowheads="1"/>
          </p:cNvSpPr>
          <p:nvPr>
            <p:ph sz="half" idx="1"/>
          </p:nvPr>
        </p:nvSpPr>
        <p:spPr>
          <a:xfrm>
            <a:off x="9685338" y="1484313"/>
            <a:ext cx="4038600" cy="4530725"/>
          </a:xfrm>
        </p:spPr>
        <p:txBody>
          <a:bodyPr/>
          <a:lstStyle/>
          <a:p>
            <a:pPr eaLnBrk="1" hangingPunct="1"/>
            <a:endParaRPr lang="en-US" altLang="en-US" dirty="0"/>
          </a:p>
        </p:txBody>
      </p:sp>
      <p:sp>
        <p:nvSpPr>
          <p:cNvPr id="204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7559043A-7062-4F31-A05B-F90CB8C7EF8E}" type="slidenum">
              <a:rPr lang="en-AU" altLang="en-US" sz="1200" smtClean="0">
                <a:ea typeface="ＭＳ Ｐゴシック" pitchFamily="34" charset="-128"/>
              </a:rPr>
              <a:pPr eaLnBrk="1" hangingPunct="1">
                <a:spcBef>
                  <a:spcPct val="0"/>
                </a:spcBef>
                <a:buFontTx/>
                <a:buNone/>
              </a:pPr>
              <a:t>14</a:t>
            </a:fld>
            <a:endParaRPr lang="en-AU" altLang="en-US" sz="1200" dirty="0">
              <a:ea typeface="ＭＳ Ｐゴシック" pitchFamily="34" charset="-128"/>
            </a:endParaRPr>
          </a:p>
        </p:txBody>
      </p:sp>
      <p:sp>
        <p:nvSpPr>
          <p:cNvPr id="20485" name="Text Box 6"/>
          <p:cNvSpPr txBox="1">
            <a:spLocks noChangeArrowheads="1"/>
          </p:cNvSpPr>
          <p:nvPr/>
        </p:nvSpPr>
        <p:spPr bwMode="auto">
          <a:xfrm>
            <a:off x="467544" y="1844824"/>
            <a:ext cx="8425631"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6213" indent="-176213"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lnSpc>
                <a:spcPct val="150000"/>
              </a:lnSpc>
              <a:spcBef>
                <a:spcPct val="0"/>
              </a:spcBef>
            </a:pPr>
            <a:r>
              <a:rPr lang="en-US" altLang="en-US" sz="2400" dirty="0">
                <a:latin typeface="+mn-lt"/>
              </a:rPr>
              <a:t>Used by consultant psychiatrists</a:t>
            </a:r>
          </a:p>
          <a:p>
            <a:pPr eaLnBrk="1" hangingPunct="1">
              <a:lnSpc>
                <a:spcPct val="150000"/>
              </a:lnSpc>
              <a:spcBef>
                <a:spcPct val="0"/>
              </a:spcBef>
            </a:pPr>
            <a:r>
              <a:rPr lang="en-US" altLang="en-US" sz="2400" dirty="0">
                <a:latin typeface="+mn-lt"/>
              </a:rPr>
              <a:t>Database: clinical information, documentation, mental state.  </a:t>
            </a:r>
          </a:p>
          <a:p>
            <a:pPr eaLnBrk="1" hangingPunct="1">
              <a:lnSpc>
                <a:spcPct val="150000"/>
              </a:lnSpc>
              <a:spcBef>
                <a:spcPct val="0"/>
              </a:spcBef>
            </a:pPr>
            <a:r>
              <a:rPr lang="en-US" altLang="en-US" sz="2400" dirty="0">
                <a:latin typeface="+mn-lt"/>
              </a:rPr>
              <a:t>Clinical judgement required, not a “cookbook”. </a:t>
            </a:r>
          </a:p>
          <a:p>
            <a:pPr eaLnBrk="1" hangingPunct="1">
              <a:lnSpc>
                <a:spcPct val="150000"/>
              </a:lnSpc>
              <a:spcBef>
                <a:spcPct val="0"/>
              </a:spcBef>
            </a:pPr>
            <a:r>
              <a:rPr lang="en-US" altLang="en-US" sz="2400" dirty="0">
                <a:latin typeface="+mn-lt"/>
              </a:rPr>
              <a:t>Descriptors and MSE emerge during the clinical interview.</a:t>
            </a:r>
          </a:p>
          <a:p>
            <a:pPr eaLnBrk="1" hangingPunct="1">
              <a:lnSpc>
                <a:spcPct val="150000"/>
              </a:lnSpc>
              <a:spcBef>
                <a:spcPct val="0"/>
              </a:spcBef>
            </a:pPr>
            <a:r>
              <a:rPr lang="en-US" altLang="en-US" sz="2400" dirty="0">
                <a:latin typeface="+mn-lt"/>
              </a:rPr>
              <a:t>Descriptors are indicative only. Other symptoms can be used if it can be justified that the symptom(s) is/are associated with a particular class of severity.</a:t>
            </a:r>
          </a:p>
        </p:txBody>
      </p:sp>
    </p:spTree>
    <p:extLst>
      <p:ext uri="{BB962C8B-B14F-4D97-AF65-F5344CB8AC3E}">
        <p14:creationId xmlns:p14="http://schemas.microsoft.com/office/powerpoint/2010/main" val="2596876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a:bodyPr>
          <a:lstStyle/>
          <a:p>
            <a:pPr algn="ctr"/>
            <a:r>
              <a:rPr lang="en-AU" sz="4000" dirty="0">
                <a:cs typeface="Arial" panose="020B0604020202020204" pitchFamily="34" charset="0"/>
              </a:rPr>
              <a:t>Use of the GEPIC - 2</a:t>
            </a:r>
          </a:p>
        </p:txBody>
      </p:sp>
      <p:sp>
        <p:nvSpPr>
          <p:cNvPr id="3" name="Content Placeholder 2"/>
          <p:cNvSpPr>
            <a:spLocks noGrp="1"/>
          </p:cNvSpPr>
          <p:nvPr>
            <p:ph idx="1"/>
          </p:nvPr>
        </p:nvSpPr>
        <p:spPr>
          <a:xfrm>
            <a:off x="467544" y="2060848"/>
            <a:ext cx="8229600" cy="3903712"/>
          </a:xfrm>
        </p:spPr>
        <p:txBody>
          <a:bodyPr>
            <a:normAutofit lnSpcReduction="10000"/>
          </a:bodyPr>
          <a:lstStyle/>
          <a:p>
            <a:pPr>
              <a:lnSpc>
                <a:spcPct val="150000"/>
              </a:lnSpc>
              <a:spcBef>
                <a:spcPct val="0"/>
              </a:spcBef>
            </a:pPr>
            <a:r>
              <a:rPr lang="en-US" altLang="en-US" sz="2400" dirty="0"/>
              <a:t>Clinician’s decision re presence of specific rating </a:t>
            </a:r>
          </a:p>
          <a:p>
            <a:pPr>
              <a:lnSpc>
                <a:spcPct val="150000"/>
              </a:lnSpc>
              <a:spcBef>
                <a:spcPct val="0"/>
              </a:spcBef>
            </a:pPr>
            <a:r>
              <a:rPr lang="en-US" altLang="en-US" sz="2400" dirty="0"/>
              <a:t>Assess severity of 6 specific mental functions from </a:t>
            </a:r>
          </a:p>
          <a:p>
            <a:pPr marL="365760" lvl="1" indent="0">
              <a:lnSpc>
                <a:spcPct val="150000"/>
              </a:lnSpc>
              <a:spcBef>
                <a:spcPct val="0"/>
              </a:spcBef>
              <a:buNone/>
            </a:pPr>
            <a:r>
              <a:rPr lang="en-US" altLang="en-US" dirty="0"/>
              <a:t>Class 1-5.  The resultant median class is used together with severity ratings within each class to help determine initial impairment.</a:t>
            </a:r>
          </a:p>
          <a:p>
            <a:pPr>
              <a:lnSpc>
                <a:spcPct val="150000"/>
              </a:lnSpc>
              <a:spcBef>
                <a:spcPct val="0"/>
              </a:spcBef>
            </a:pPr>
            <a:r>
              <a:rPr lang="en-US" altLang="en-US" sz="2400" dirty="0"/>
              <a:t>Unrelated and consequential impairments removed leading to final psychiatric impairment</a:t>
            </a:r>
            <a:endParaRPr lang="en-AU" altLang="en-US" sz="2400" dirty="0"/>
          </a:p>
          <a:p>
            <a:endParaRPr lang="en-AU" dirty="0"/>
          </a:p>
        </p:txBody>
      </p:sp>
      <p:sp>
        <p:nvSpPr>
          <p:cNvPr id="4" name="Slide Number Placeholder 3"/>
          <p:cNvSpPr>
            <a:spLocks noGrp="1"/>
          </p:cNvSpPr>
          <p:nvPr>
            <p:ph type="sldNum" sz="quarter" idx="12"/>
          </p:nvPr>
        </p:nvSpPr>
        <p:spPr/>
        <p:txBody>
          <a:bodyPr/>
          <a:lstStyle/>
          <a:p>
            <a:fld id="{0C3CB46F-F92D-462F-9C6D-0126D05BE018}" type="slidenum">
              <a:rPr lang="en-AU" smtClean="0"/>
              <a:t>15</a:t>
            </a:fld>
            <a:endParaRPr lang="en-AU" dirty="0"/>
          </a:p>
        </p:txBody>
      </p:sp>
    </p:spTree>
    <p:extLst>
      <p:ext uri="{BB962C8B-B14F-4D97-AF65-F5344CB8AC3E}">
        <p14:creationId xmlns:p14="http://schemas.microsoft.com/office/powerpoint/2010/main" val="2994918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971550" y="420688"/>
            <a:ext cx="6851650" cy="847725"/>
          </a:xfrm>
        </p:spPr>
        <p:txBody>
          <a:bodyPr/>
          <a:lstStyle/>
          <a:p>
            <a:pPr algn="ctr" eaLnBrk="1" hangingPunct="1"/>
            <a:r>
              <a:rPr lang="en-US" altLang="en-US" sz="4000" dirty="0">
                <a:cs typeface="Arial" panose="020B0604020202020204" pitchFamily="34" charset="0"/>
              </a:rPr>
              <a:t>Definitions</a:t>
            </a:r>
            <a:endParaRPr lang="en-AU" altLang="en-US" sz="4000" dirty="0">
              <a:cs typeface="Arial" panose="020B0604020202020204" pitchFamily="34" charset="0"/>
            </a:endParaRPr>
          </a:p>
        </p:txBody>
      </p:sp>
      <p:sp>
        <p:nvSpPr>
          <p:cNvPr id="2253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891DBD1E-9F55-4748-997D-DFA344C36A4C}" type="slidenum">
              <a:rPr lang="en-AU" altLang="en-US" sz="1200" smtClean="0">
                <a:ea typeface="ＭＳ Ｐゴシック" pitchFamily="34" charset="-128"/>
              </a:rPr>
              <a:pPr eaLnBrk="1" hangingPunct="1">
                <a:spcBef>
                  <a:spcPct val="0"/>
                </a:spcBef>
                <a:buFontTx/>
                <a:buNone/>
              </a:pPr>
              <a:t>16</a:t>
            </a:fld>
            <a:endParaRPr lang="en-AU" altLang="en-US" sz="1200" dirty="0">
              <a:ea typeface="ＭＳ Ｐゴシック" pitchFamily="34" charset="-128"/>
            </a:endParaRPr>
          </a:p>
        </p:txBody>
      </p:sp>
      <p:sp>
        <p:nvSpPr>
          <p:cNvPr id="22532" name="Text Box 5"/>
          <p:cNvSpPr txBox="1">
            <a:spLocks noChangeArrowheads="1"/>
          </p:cNvSpPr>
          <p:nvPr/>
        </p:nvSpPr>
        <p:spPr bwMode="auto">
          <a:xfrm>
            <a:off x="966871" y="1484784"/>
            <a:ext cx="78486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dirty="0">
                <a:latin typeface="+mn-lt"/>
              </a:rPr>
              <a:t>Impairment:</a:t>
            </a:r>
            <a:r>
              <a:rPr lang="en-US" altLang="en-US" sz="1800" dirty="0">
                <a:latin typeface="+mn-lt"/>
              </a:rPr>
              <a:t>  World Health Organization (WHO) has defined impairment: “In the context of health experience, an impairment is any loss or abnormality of psychological, physiological, or anatomical structure or function”.</a:t>
            </a:r>
            <a:endParaRPr lang="en-US" altLang="en-US" sz="1800" b="1" dirty="0">
              <a:latin typeface="+mn-lt"/>
            </a:endParaRPr>
          </a:p>
          <a:p>
            <a:pPr eaLnBrk="1" hangingPunct="1">
              <a:spcBef>
                <a:spcPct val="50000"/>
              </a:spcBef>
              <a:buFontTx/>
              <a:buNone/>
            </a:pPr>
            <a:r>
              <a:rPr lang="en-US" altLang="en-US" sz="1800" b="1" dirty="0">
                <a:latin typeface="+mn-lt"/>
              </a:rPr>
              <a:t>Permanent impairment</a:t>
            </a:r>
            <a:r>
              <a:rPr lang="en-US" altLang="en-US" sz="1800" dirty="0">
                <a:latin typeface="+mn-lt"/>
              </a:rPr>
              <a:t> is impairment that has become static or well stabilised with or without medical treatment and is not likely to remit despite future medical treatment. The condition has reached ‘Maximal Medical Improvement (MMI).   If an impairment is not permanent, it is inappropriate to characterise it as such.</a:t>
            </a:r>
            <a:endParaRPr lang="en-US" altLang="en-US" sz="1800" b="1" dirty="0">
              <a:latin typeface="+mn-lt"/>
            </a:endParaRPr>
          </a:p>
          <a:p>
            <a:pPr eaLnBrk="1" hangingPunct="1">
              <a:spcBef>
                <a:spcPct val="50000"/>
              </a:spcBef>
              <a:buFontTx/>
              <a:buNone/>
            </a:pPr>
            <a:r>
              <a:rPr lang="en-US" altLang="en-US" sz="1800" b="1" dirty="0">
                <a:latin typeface="+mn-lt"/>
              </a:rPr>
              <a:t>Disability:</a:t>
            </a:r>
            <a:r>
              <a:rPr lang="en-US" altLang="en-US" sz="1800" dirty="0">
                <a:latin typeface="+mn-lt"/>
              </a:rPr>
              <a:t>  The WHO has defined disability: “In the context of health experience, a disability is any restriction or lack (resulting from an impairment) of ability to perform an activity in the manner or within the range considered normal for a human being”.</a:t>
            </a:r>
            <a:endParaRPr lang="en-US" altLang="en-US" sz="1800" b="1" dirty="0">
              <a:latin typeface="+mn-lt"/>
            </a:endParaRPr>
          </a:p>
          <a:p>
            <a:pPr eaLnBrk="1" hangingPunct="1">
              <a:spcBef>
                <a:spcPct val="50000"/>
              </a:spcBef>
              <a:buFontTx/>
              <a:buNone/>
            </a:pPr>
            <a:r>
              <a:rPr lang="en-US" altLang="en-US" sz="1800" b="1" dirty="0">
                <a:latin typeface="+mn-lt"/>
              </a:rPr>
              <a:t>Hallucinations.</a:t>
            </a:r>
            <a:r>
              <a:rPr lang="en-US" altLang="en-US" sz="1800" dirty="0">
                <a:latin typeface="+mn-lt"/>
              </a:rPr>
              <a:t>  Disorders of sensory perception in the absence of stimuli</a:t>
            </a:r>
            <a:r>
              <a:rPr lang="en-US" altLang="en-US" sz="1800" i="1" dirty="0">
                <a:latin typeface="+mn-lt"/>
              </a:rPr>
              <a:t>.</a:t>
            </a:r>
            <a:endParaRPr lang="en-US" altLang="en-US" sz="1800" b="1" dirty="0">
              <a:latin typeface="+mn-lt"/>
            </a:endParaRPr>
          </a:p>
          <a:p>
            <a:pPr eaLnBrk="1" hangingPunct="1">
              <a:spcBef>
                <a:spcPct val="50000"/>
              </a:spcBef>
              <a:buFontTx/>
              <a:buNone/>
            </a:pPr>
            <a:r>
              <a:rPr lang="en-US" altLang="en-US" sz="1800" b="1" dirty="0">
                <a:latin typeface="+mn-lt"/>
              </a:rPr>
              <a:t>Illusions.</a:t>
            </a:r>
            <a:r>
              <a:rPr lang="en-US" altLang="en-US" sz="1800" i="1" dirty="0">
                <a:latin typeface="+mn-lt"/>
              </a:rPr>
              <a:t>  </a:t>
            </a:r>
            <a:r>
              <a:rPr lang="en-US" altLang="en-US" sz="1800" dirty="0">
                <a:latin typeface="+mn-lt"/>
              </a:rPr>
              <a:t>Misinterpretations of real sensory stimuli – illusions can be a normal phenomenon as well as indicating psychopathology.</a:t>
            </a:r>
            <a:endParaRPr lang="en-AU" altLang="en-US" sz="1800" dirty="0">
              <a:latin typeface="+mn-lt"/>
            </a:endParaRPr>
          </a:p>
        </p:txBody>
      </p:sp>
    </p:spTree>
    <p:extLst>
      <p:ext uri="{BB962C8B-B14F-4D97-AF65-F5344CB8AC3E}">
        <p14:creationId xmlns:p14="http://schemas.microsoft.com/office/powerpoint/2010/main" val="3654952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721DD4EB-7426-4EF7-92BC-57F4069CFF0B}" type="slidenum">
              <a:rPr lang="en-AU" altLang="en-US" sz="1200" smtClean="0">
                <a:ea typeface="ＭＳ Ｐゴシック" pitchFamily="34" charset="-128"/>
              </a:rPr>
              <a:pPr eaLnBrk="1" hangingPunct="1">
                <a:spcBef>
                  <a:spcPct val="0"/>
                </a:spcBef>
                <a:buFontTx/>
                <a:buNone/>
              </a:pPr>
              <a:t>17</a:t>
            </a:fld>
            <a:endParaRPr lang="en-AU" altLang="en-US" sz="1200" dirty="0">
              <a:ea typeface="ＭＳ Ｐゴシック" pitchFamily="34" charset="-128"/>
            </a:endParaRPr>
          </a:p>
        </p:txBody>
      </p:sp>
      <p:sp>
        <p:nvSpPr>
          <p:cNvPr id="23555" name="Text Box 5"/>
          <p:cNvSpPr txBox="1">
            <a:spLocks noChangeArrowheads="1"/>
          </p:cNvSpPr>
          <p:nvPr/>
        </p:nvSpPr>
        <p:spPr bwMode="auto">
          <a:xfrm>
            <a:off x="755650" y="115888"/>
            <a:ext cx="8280400"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879475" indent="-34290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446338" indent="333375" eaLnBrk="0" hangingPunct="0">
              <a:spcBef>
                <a:spcPct val="20000"/>
              </a:spcBef>
              <a:buChar char="»"/>
              <a:defRPr sz="2000">
                <a:solidFill>
                  <a:schemeClr val="tx1"/>
                </a:solidFill>
                <a:latin typeface="Arial" pitchFamily="34" charset="0"/>
              </a:defRPr>
            </a:lvl5pPr>
            <a:lvl6pPr marL="2903538" indent="333375" eaLnBrk="0" fontAlgn="base" hangingPunct="0">
              <a:spcBef>
                <a:spcPct val="20000"/>
              </a:spcBef>
              <a:spcAft>
                <a:spcPct val="0"/>
              </a:spcAft>
              <a:buChar char="»"/>
              <a:defRPr sz="2000">
                <a:solidFill>
                  <a:schemeClr val="tx1"/>
                </a:solidFill>
                <a:latin typeface="Arial" pitchFamily="34" charset="0"/>
              </a:defRPr>
            </a:lvl6pPr>
            <a:lvl7pPr marL="3360738" indent="333375" eaLnBrk="0" fontAlgn="base" hangingPunct="0">
              <a:spcBef>
                <a:spcPct val="20000"/>
              </a:spcBef>
              <a:spcAft>
                <a:spcPct val="0"/>
              </a:spcAft>
              <a:buChar char="»"/>
              <a:defRPr sz="2000">
                <a:solidFill>
                  <a:schemeClr val="tx1"/>
                </a:solidFill>
                <a:latin typeface="Arial" pitchFamily="34" charset="0"/>
              </a:defRPr>
            </a:lvl7pPr>
            <a:lvl8pPr marL="3817938" indent="333375" eaLnBrk="0" fontAlgn="base" hangingPunct="0">
              <a:spcBef>
                <a:spcPct val="20000"/>
              </a:spcBef>
              <a:spcAft>
                <a:spcPct val="0"/>
              </a:spcAft>
              <a:buChar char="»"/>
              <a:defRPr sz="2000">
                <a:solidFill>
                  <a:schemeClr val="tx1"/>
                </a:solidFill>
                <a:latin typeface="Arial" pitchFamily="34" charset="0"/>
              </a:defRPr>
            </a:lvl8pPr>
            <a:lvl9pPr marL="4275138" indent="333375"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en-US" altLang="en-US" sz="2800" dirty="0">
                <a:solidFill>
                  <a:schemeClr val="tx2"/>
                </a:solidFill>
                <a:latin typeface="+mj-lt"/>
                <a:cs typeface="Arial" panose="020B0604020202020204" pitchFamily="34" charset="0"/>
              </a:rPr>
              <a:t>Intelligence</a:t>
            </a:r>
          </a:p>
          <a:p>
            <a:pPr eaLnBrk="1" hangingPunct="1">
              <a:spcBef>
                <a:spcPct val="25000"/>
              </a:spcBef>
              <a:buFontTx/>
              <a:buNone/>
            </a:pPr>
            <a:r>
              <a:rPr lang="en-US" altLang="en-US" sz="1600" dirty="0">
                <a:latin typeface="+mn-lt"/>
              </a:rPr>
              <a:t>Capacity for understanding and for other forms of adaptive behaviour. Impairments of intelligence are a consequence of brain injury or disease. Generally, before impairment of intelligence is confirmed neuropsychological assessment should be undertaken. (Care has to be exercised to ensure that there is no overlap between an assessment of impairment of intelligence made during a psychiatric evaluation and an assessment of impairment of higher cerebral functions made by an assessor in accordance with Chapter 4 of the 4th edition American Medical Association </a:t>
            </a:r>
            <a:r>
              <a:rPr lang="en-US" altLang="en-US" sz="1600" i="1" dirty="0">
                <a:latin typeface="+mn-lt"/>
              </a:rPr>
              <a:t>Guides</a:t>
            </a:r>
            <a:r>
              <a:rPr lang="en-US" altLang="en-US" sz="1600" dirty="0">
                <a:latin typeface="+mn-lt"/>
              </a:rPr>
              <a:t>.)</a:t>
            </a:r>
            <a:endParaRPr lang="en-US" altLang="en-US" sz="1600" i="1" dirty="0">
              <a:latin typeface="+mn-lt"/>
            </a:endParaRPr>
          </a:p>
          <a:p>
            <a:pPr eaLnBrk="1" hangingPunct="1">
              <a:spcBef>
                <a:spcPct val="25000"/>
              </a:spcBef>
              <a:buFontTx/>
              <a:buNone/>
            </a:pPr>
            <a:r>
              <a:rPr lang="en-US" altLang="en-US" sz="1600" b="1" i="1" dirty="0">
                <a:latin typeface="+mn-lt"/>
              </a:rPr>
              <a:t>Guides for the rating of impairment of intelligence:</a:t>
            </a:r>
            <a:endParaRPr lang="en-US" altLang="en-US" sz="1600" b="1" dirty="0">
              <a:latin typeface="+mn-lt"/>
            </a:endParaRPr>
          </a:p>
          <a:p>
            <a:pPr eaLnBrk="1" hangingPunct="1">
              <a:spcBef>
                <a:spcPct val="0"/>
              </a:spcBef>
              <a:buFontTx/>
              <a:buNone/>
            </a:pPr>
            <a:r>
              <a:rPr lang="en-US" altLang="en-US" sz="1600" b="1" dirty="0">
                <a:latin typeface="+mn-lt"/>
              </a:rPr>
              <a:t>Class	Impairment	Description</a:t>
            </a:r>
            <a:endParaRPr lang="en-US" altLang="en-US" sz="1600" dirty="0">
              <a:latin typeface="+mn-lt"/>
            </a:endParaRPr>
          </a:p>
          <a:p>
            <a:pPr eaLnBrk="1" hangingPunct="1">
              <a:spcBef>
                <a:spcPct val="0"/>
              </a:spcBef>
              <a:buFontTx/>
              <a:buNone/>
            </a:pPr>
            <a:r>
              <a:rPr lang="en-US" altLang="en-US" sz="1600" dirty="0">
                <a:latin typeface="+mn-lt"/>
              </a:rPr>
              <a:t>   1	0 - 5%		</a:t>
            </a:r>
            <a:r>
              <a:rPr lang="en-US" altLang="en-US" sz="1600" b="1" dirty="0">
                <a:latin typeface="+mn-lt"/>
              </a:rPr>
              <a:t>Normal to Slight </a:t>
            </a:r>
            <a:endParaRPr lang="en-US" altLang="en-US" sz="1600" b="1" i="1" dirty="0">
              <a:latin typeface="+mn-lt"/>
            </a:endParaRPr>
          </a:p>
          <a:p>
            <a:pPr lvl="4" eaLnBrk="1" hangingPunct="1">
              <a:spcBef>
                <a:spcPct val="0"/>
              </a:spcBef>
              <a:buFontTx/>
              <a:buNone/>
            </a:pPr>
            <a:r>
              <a:rPr lang="en-US" altLang="en-US" sz="1600" i="1" dirty="0">
                <a:latin typeface="+mn-lt"/>
              </a:rPr>
              <a:t>- there is no evidence of cognitive impairment on mental 	  state examination, and the individual does not report any </a:t>
            </a:r>
          </a:p>
          <a:p>
            <a:pPr lvl="4" eaLnBrk="1" hangingPunct="1">
              <a:spcBef>
                <a:spcPct val="0"/>
              </a:spcBef>
              <a:buFontTx/>
              <a:buNone/>
            </a:pPr>
            <a:r>
              <a:rPr lang="en-US" altLang="en-US" sz="1600" i="1" dirty="0">
                <a:latin typeface="+mn-lt"/>
              </a:rPr>
              <a:t> difficulties in everyday functioning that can be attributed to </a:t>
            </a:r>
          </a:p>
          <a:p>
            <a:pPr lvl="4" eaLnBrk="1" hangingPunct="1">
              <a:spcBef>
                <a:spcPct val="0"/>
              </a:spcBef>
              <a:buFontTx/>
              <a:buNone/>
            </a:pPr>
            <a:r>
              <a:rPr lang="en-US" altLang="en-US" sz="1600" i="1" dirty="0">
                <a:latin typeface="+mn-lt"/>
              </a:rPr>
              <a:t> cognitive difficulties</a:t>
            </a:r>
            <a:endParaRPr lang="en-US" altLang="en-US" sz="1600" dirty="0">
              <a:latin typeface="+mn-lt"/>
            </a:endParaRPr>
          </a:p>
          <a:p>
            <a:pPr eaLnBrk="1" hangingPunct="1">
              <a:spcBef>
                <a:spcPct val="0"/>
              </a:spcBef>
              <a:buFontTx/>
              <a:buNone/>
            </a:pPr>
            <a:r>
              <a:rPr lang="en-US" altLang="en-US" sz="1600" dirty="0">
                <a:latin typeface="+mn-lt"/>
              </a:rPr>
              <a:t>   2	10 - 20%		</a:t>
            </a:r>
            <a:r>
              <a:rPr lang="en-US" altLang="en-US" sz="1600" b="1" dirty="0">
                <a:latin typeface="+mn-lt"/>
              </a:rPr>
              <a:t>Mild </a:t>
            </a:r>
            <a:r>
              <a:rPr lang="en-US" altLang="en-US" sz="1600" dirty="0">
                <a:latin typeface="+mn-lt"/>
              </a:rPr>
              <a:t>(Mildly retarded)</a:t>
            </a:r>
            <a:endParaRPr lang="en-US" altLang="en-US" sz="1600" i="1" dirty="0">
              <a:latin typeface="+mn-lt"/>
            </a:endParaRPr>
          </a:p>
          <a:p>
            <a:pPr lvl="1" eaLnBrk="1" hangingPunct="1">
              <a:spcBef>
                <a:spcPct val="0"/>
              </a:spcBef>
              <a:buFontTx/>
              <a:buNone/>
            </a:pPr>
            <a:r>
              <a:rPr lang="en-US" altLang="en-US" sz="1600" i="1" dirty="0">
                <a:latin typeface="+mn-lt"/>
              </a:rPr>
              <a:t>				- some interference with everyday functioning</a:t>
            </a:r>
            <a:endParaRPr lang="en-US" altLang="en-US" sz="1600" dirty="0">
              <a:latin typeface="+mn-lt"/>
            </a:endParaRPr>
          </a:p>
          <a:p>
            <a:pPr eaLnBrk="1" hangingPunct="1">
              <a:spcBef>
                <a:spcPct val="0"/>
              </a:spcBef>
              <a:buFontTx/>
              <a:buNone/>
            </a:pPr>
            <a:r>
              <a:rPr lang="en-US" altLang="en-US" sz="1600" dirty="0">
                <a:latin typeface="+mn-lt"/>
              </a:rPr>
              <a:t>   3	25 - 50%		</a:t>
            </a:r>
            <a:r>
              <a:rPr lang="en-US" altLang="en-US" sz="1600" b="1" dirty="0">
                <a:latin typeface="+mn-lt"/>
              </a:rPr>
              <a:t>Moderate </a:t>
            </a:r>
            <a:r>
              <a:rPr lang="en-US" altLang="en-US" sz="1600" dirty="0">
                <a:latin typeface="+mn-lt"/>
              </a:rPr>
              <a:t>(moderately/mildly retarded)</a:t>
            </a:r>
            <a:endParaRPr lang="en-US" altLang="en-US" sz="1600" i="1" dirty="0">
              <a:latin typeface="+mn-lt"/>
            </a:endParaRPr>
          </a:p>
          <a:p>
            <a:pPr lvl="1" eaLnBrk="1" hangingPunct="1">
              <a:spcBef>
                <a:spcPct val="0"/>
              </a:spcBef>
              <a:buFontTx/>
              <a:buNone/>
            </a:pPr>
            <a:r>
              <a:rPr lang="en-US" altLang="en-US" sz="1600" i="1" dirty="0">
                <a:latin typeface="+mn-lt"/>
              </a:rPr>
              <a:t>				- a reduction in intelligence that significantly interferes</a:t>
            </a:r>
          </a:p>
          <a:p>
            <a:pPr lvl="1" eaLnBrk="1" hangingPunct="1">
              <a:spcBef>
                <a:spcPct val="0"/>
              </a:spcBef>
              <a:buFontTx/>
              <a:buNone/>
            </a:pPr>
            <a:r>
              <a:rPr lang="en-US" altLang="en-US" sz="1600" i="1" dirty="0">
                <a:latin typeface="+mn-lt"/>
              </a:rPr>
              <a:t>	  		  with everyday functioning.</a:t>
            </a:r>
            <a:endParaRPr lang="en-US" altLang="en-US" sz="1600" dirty="0">
              <a:latin typeface="+mn-lt"/>
            </a:endParaRPr>
          </a:p>
          <a:p>
            <a:pPr eaLnBrk="1" hangingPunct="1">
              <a:spcBef>
                <a:spcPct val="0"/>
              </a:spcBef>
              <a:buFontTx/>
              <a:buNone/>
            </a:pPr>
            <a:r>
              <a:rPr lang="en-US" altLang="en-US" sz="1600" dirty="0">
                <a:latin typeface="+mn-lt"/>
              </a:rPr>
              <a:t>   4	55 - 75%		</a:t>
            </a:r>
            <a:r>
              <a:rPr lang="en-US" altLang="en-US" sz="1600" b="1" dirty="0">
                <a:latin typeface="+mn-lt"/>
              </a:rPr>
              <a:t>Moderately Severe </a:t>
            </a:r>
            <a:r>
              <a:rPr lang="en-US" altLang="en-US" sz="1600" dirty="0">
                <a:latin typeface="+mn-lt"/>
              </a:rPr>
              <a:t>(moderately severely retarded)</a:t>
            </a:r>
            <a:endParaRPr lang="en-US" altLang="en-US" sz="1600" i="1" dirty="0">
              <a:latin typeface="+mn-lt"/>
            </a:endParaRPr>
          </a:p>
          <a:p>
            <a:pPr lvl="1" eaLnBrk="1" hangingPunct="1">
              <a:spcBef>
                <a:spcPct val="0"/>
              </a:spcBef>
              <a:buFontTx/>
              <a:buNone/>
            </a:pPr>
            <a:r>
              <a:rPr lang="en-US" altLang="en-US" sz="1600" i="1" dirty="0">
                <a:latin typeface="+mn-lt"/>
              </a:rPr>
              <a:t>				- a reduction in intelligence which makes independent </a:t>
            </a:r>
          </a:p>
          <a:p>
            <a:pPr lvl="1" eaLnBrk="1" hangingPunct="1">
              <a:spcBef>
                <a:spcPct val="0"/>
              </a:spcBef>
              <a:buFontTx/>
              <a:buNone/>
            </a:pPr>
            <a:r>
              <a:rPr lang="en-US" altLang="en-US" sz="1600" i="1" dirty="0">
                <a:latin typeface="+mn-lt"/>
              </a:rPr>
              <a:t>	 		  living impossible.</a:t>
            </a:r>
            <a:endParaRPr lang="en-US" altLang="en-US" sz="1600" dirty="0">
              <a:latin typeface="+mn-lt"/>
            </a:endParaRPr>
          </a:p>
          <a:p>
            <a:pPr eaLnBrk="1" hangingPunct="1">
              <a:spcBef>
                <a:spcPct val="0"/>
              </a:spcBef>
              <a:buFontTx/>
              <a:buNone/>
            </a:pPr>
            <a:r>
              <a:rPr lang="en-US" altLang="en-US" sz="1600" dirty="0">
                <a:latin typeface="+mn-lt"/>
              </a:rPr>
              <a:t>   5	over 75%		</a:t>
            </a:r>
            <a:r>
              <a:rPr lang="en-US" altLang="en-US" sz="1600" b="1" dirty="0">
                <a:latin typeface="+mn-lt"/>
              </a:rPr>
              <a:t>Severe</a:t>
            </a:r>
            <a:r>
              <a:rPr lang="en-US" altLang="en-US" sz="1600" dirty="0">
                <a:latin typeface="+mn-lt"/>
              </a:rPr>
              <a:t> (severely retarded)</a:t>
            </a:r>
            <a:endParaRPr lang="en-US" altLang="en-US" sz="1600" i="1" dirty="0">
              <a:latin typeface="+mn-lt"/>
            </a:endParaRPr>
          </a:p>
          <a:p>
            <a:pPr lvl="1" eaLnBrk="1" hangingPunct="1">
              <a:spcBef>
                <a:spcPct val="0"/>
              </a:spcBef>
              <a:buFontTx/>
              <a:buNone/>
            </a:pPr>
            <a:r>
              <a:rPr lang="en-US" altLang="en-US" sz="1600" i="1" dirty="0">
                <a:latin typeface="+mn-lt"/>
              </a:rPr>
              <a:t>				- needs constant supervision and care</a:t>
            </a:r>
            <a:endParaRPr lang="en-AU" altLang="en-US" sz="1600" i="1" dirty="0">
              <a:latin typeface="+mn-lt"/>
            </a:endParaRPr>
          </a:p>
        </p:txBody>
      </p:sp>
    </p:spTree>
    <p:extLst>
      <p:ext uri="{BB962C8B-B14F-4D97-AF65-F5344CB8AC3E}">
        <p14:creationId xmlns:p14="http://schemas.microsoft.com/office/powerpoint/2010/main" val="297592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558167" y="980728"/>
            <a:ext cx="8388350" cy="5616624"/>
          </a:xfrm>
        </p:spPr>
        <p:txBody>
          <a:bodyPr>
            <a:normAutofit fontScale="90000"/>
          </a:bodyPr>
          <a:lstStyle/>
          <a:p>
            <a:pPr marL="173038" algn="l" defTabSz="579438" eaLnBrk="1" hangingPunct="1">
              <a:spcBef>
                <a:spcPct val="75000"/>
              </a:spcBef>
              <a:spcAft>
                <a:spcPct val="50000"/>
              </a:spcAft>
              <a:tabLst>
                <a:tab pos="1527175" algn="l"/>
                <a:tab pos="3587750" algn="l"/>
              </a:tabLst>
            </a:pPr>
            <a:r>
              <a:rPr lang="en-US" altLang="en-US" sz="1800" dirty="0">
                <a:solidFill>
                  <a:schemeClr val="tx1"/>
                </a:solidFill>
                <a:latin typeface="+mn-lt"/>
                <a:cs typeface="Arial" panose="020B0604020202020204" pitchFamily="34" charset="0"/>
              </a:rPr>
              <a:t>The ability to form thoughts and conceptualise.   Impairment is both a matter of degree and type of disturbance, which may involve stream, form and content.</a:t>
            </a:r>
            <a:br>
              <a:rPr lang="en-US" altLang="en-US" sz="1800" b="1" dirty="0">
                <a:solidFill>
                  <a:schemeClr val="tx1"/>
                </a:solidFill>
                <a:latin typeface="+mn-lt"/>
                <a:cs typeface="Arial" panose="020B0604020202020204" pitchFamily="34" charset="0"/>
              </a:rPr>
            </a:br>
            <a:br>
              <a:rPr lang="en-US" altLang="en-US" sz="1800" b="1" dirty="0">
                <a:solidFill>
                  <a:schemeClr val="tx1"/>
                </a:solidFill>
                <a:latin typeface="+mn-lt"/>
                <a:cs typeface="Arial" panose="020B0604020202020204" pitchFamily="34" charset="0"/>
              </a:rPr>
            </a:br>
            <a:r>
              <a:rPr lang="en-US" altLang="en-US" sz="1800" b="1" dirty="0">
                <a:solidFill>
                  <a:schemeClr val="tx1"/>
                </a:solidFill>
                <a:latin typeface="+mn-lt"/>
                <a:cs typeface="Arial" panose="020B0604020202020204" pitchFamily="34" charset="0"/>
              </a:rPr>
              <a:t>Class	Impairment	Description</a:t>
            </a:r>
            <a:br>
              <a:rPr lang="en-US" altLang="en-US" sz="1800" b="1" dirty="0">
                <a:solidFill>
                  <a:schemeClr val="tx1"/>
                </a:solidFill>
                <a:latin typeface="+mn-lt"/>
                <a:cs typeface="Arial" panose="020B0604020202020204" pitchFamily="34" charset="0"/>
              </a:rPr>
            </a:br>
            <a:br>
              <a:rPr lang="en-US" altLang="en-US" sz="1800" dirty="0">
                <a:solidFill>
                  <a:schemeClr val="tx1"/>
                </a:solidFill>
                <a:latin typeface="+mn-lt"/>
                <a:cs typeface="Arial" panose="020B0604020202020204" pitchFamily="34" charset="0"/>
              </a:rPr>
            </a:br>
            <a:r>
              <a:rPr lang="en-US" altLang="en-US" sz="1800" dirty="0">
                <a:solidFill>
                  <a:schemeClr val="tx1"/>
                </a:solidFill>
                <a:latin typeface="+mn-lt"/>
                <a:cs typeface="Arial" panose="020B0604020202020204" pitchFamily="34" charset="0"/>
              </a:rPr>
              <a:t>1	0 - 5%	</a:t>
            </a:r>
            <a:r>
              <a:rPr lang="en-US" altLang="en-US" sz="1800" b="1" dirty="0">
                <a:solidFill>
                  <a:schemeClr val="tx1"/>
                </a:solidFill>
                <a:latin typeface="+mn-lt"/>
                <a:cs typeface="Arial" panose="020B0604020202020204" pitchFamily="34" charset="0"/>
              </a:rPr>
              <a:t>Normal to Slight</a:t>
            </a:r>
            <a:r>
              <a:rPr lang="en-US" altLang="en-US" sz="1800" b="1" i="1" dirty="0">
                <a:solidFill>
                  <a:schemeClr val="tx1"/>
                </a:solidFill>
                <a:latin typeface="+mn-lt"/>
                <a:cs typeface="Arial" panose="020B0604020202020204" pitchFamily="34" charset="0"/>
              </a:rPr>
              <a:t> </a:t>
            </a:r>
            <a:r>
              <a:rPr lang="en-US" altLang="en-US" sz="1800" i="1" dirty="0">
                <a:solidFill>
                  <a:schemeClr val="tx1"/>
                </a:solidFill>
                <a:latin typeface="+mn-lt"/>
                <a:cs typeface="Arial" panose="020B0604020202020204" pitchFamily="34" charset="0"/>
              </a:rPr>
              <a:t>								</a:t>
            </a:r>
            <a:r>
              <a:rPr lang="en-US" altLang="en-US" sz="1600" i="1" dirty="0">
                <a:solidFill>
                  <a:schemeClr val="tx1"/>
                </a:solidFill>
                <a:latin typeface="+mn-lt"/>
                <a:cs typeface="Arial" panose="020B0604020202020204" pitchFamily="34" charset="0"/>
              </a:rPr>
              <a:t>- includes mild transient disturbances that are not disruptive 		and are not noticed by others.</a:t>
            </a:r>
            <a:br>
              <a:rPr lang="en-US" altLang="en-US" sz="1600" i="1" dirty="0">
                <a:solidFill>
                  <a:schemeClr val="tx1"/>
                </a:solidFill>
                <a:latin typeface="+mn-lt"/>
                <a:cs typeface="Arial" panose="020B0604020202020204" pitchFamily="34" charset="0"/>
              </a:rPr>
            </a:br>
            <a:br>
              <a:rPr lang="en-US" altLang="en-US" sz="1600" dirty="0">
                <a:solidFill>
                  <a:schemeClr val="tx1"/>
                </a:solidFill>
                <a:latin typeface="+mn-lt"/>
                <a:cs typeface="Arial" panose="020B0604020202020204" pitchFamily="34" charset="0"/>
              </a:rPr>
            </a:br>
            <a:r>
              <a:rPr lang="en-US" altLang="en-US" sz="1800" dirty="0">
                <a:solidFill>
                  <a:schemeClr val="tx1"/>
                </a:solidFill>
                <a:latin typeface="+mn-lt"/>
                <a:cs typeface="Arial" panose="020B0604020202020204" pitchFamily="34" charset="0"/>
              </a:rPr>
              <a:t>2	10 - 20%	</a:t>
            </a:r>
            <a:r>
              <a:rPr lang="en-US" altLang="en-US" sz="1800" b="1" dirty="0">
                <a:solidFill>
                  <a:schemeClr val="tx1"/>
                </a:solidFill>
                <a:latin typeface="+mn-lt"/>
                <a:cs typeface="Arial" panose="020B0604020202020204" pitchFamily="34" charset="0"/>
              </a:rPr>
              <a:t>Mild</a:t>
            </a:r>
            <a:br>
              <a:rPr lang="en-US" altLang="en-US" sz="1800" i="1" dirty="0">
                <a:solidFill>
                  <a:schemeClr val="tx1"/>
                </a:solidFill>
                <a:latin typeface="+mn-lt"/>
                <a:cs typeface="Arial" panose="020B0604020202020204" pitchFamily="34" charset="0"/>
              </a:rPr>
            </a:br>
            <a:r>
              <a:rPr lang="en-US" altLang="en-US" sz="1800" i="1" dirty="0">
                <a:solidFill>
                  <a:schemeClr val="tx1"/>
                </a:solidFill>
                <a:latin typeface="+mn-lt"/>
                <a:cs typeface="Arial" panose="020B0604020202020204" pitchFamily="34" charset="0"/>
              </a:rPr>
              <a:t>		</a:t>
            </a:r>
            <a:r>
              <a:rPr lang="en-US" altLang="en-US" sz="1600" i="1" dirty="0">
                <a:solidFill>
                  <a:schemeClr val="tx1"/>
                </a:solidFill>
                <a:latin typeface="+mn-lt"/>
                <a:cs typeface="Arial" panose="020B0604020202020204" pitchFamily="34" charset="0"/>
              </a:rPr>
              <a:t>- mild symptoms that usually cause subjective distress, for 			example:</a:t>
            </a:r>
            <a:br>
              <a:rPr lang="en-US" altLang="en-US" sz="1600" i="1" dirty="0">
                <a:solidFill>
                  <a:schemeClr val="tx1"/>
                </a:solidFill>
                <a:latin typeface="+mn-lt"/>
                <a:cs typeface="Arial" panose="020B0604020202020204" pitchFamily="34" charset="0"/>
              </a:rPr>
            </a:br>
            <a:r>
              <a:rPr lang="en-US" altLang="en-US" sz="1600" i="1" dirty="0">
                <a:solidFill>
                  <a:schemeClr val="tx1"/>
                </a:solidFill>
                <a:latin typeface="+mn-lt"/>
                <a:cs typeface="Arial" panose="020B0604020202020204" pitchFamily="34" charset="0"/>
              </a:rPr>
              <a:t>		&gt; thinking may be muddled or slow;</a:t>
            </a:r>
            <a:br>
              <a:rPr lang="en-US" altLang="en-US" sz="1600" i="1" dirty="0">
                <a:solidFill>
                  <a:schemeClr val="tx1"/>
                </a:solidFill>
                <a:latin typeface="+mn-lt"/>
                <a:cs typeface="Arial" panose="020B0604020202020204" pitchFamily="34" charset="0"/>
              </a:rPr>
            </a:br>
            <a:r>
              <a:rPr lang="en-US" altLang="en-US" sz="1600" i="1" dirty="0">
                <a:solidFill>
                  <a:schemeClr val="tx1"/>
                </a:solidFill>
                <a:latin typeface="+mn-lt"/>
                <a:cs typeface="Arial" panose="020B0604020202020204" pitchFamily="34" charset="0"/>
              </a:rPr>
              <a:t>		&gt; may be unable to think clearly;</a:t>
            </a:r>
            <a:br>
              <a:rPr lang="en-US" altLang="en-US" sz="1600" i="1" dirty="0">
                <a:solidFill>
                  <a:schemeClr val="tx1"/>
                </a:solidFill>
                <a:latin typeface="+mn-lt"/>
                <a:cs typeface="Arial" panose="020B0604020202020204" pitchFamily="34" charset="0"/>
              </a:rPr>
            </a:br>
            <a:r>
              <a:rPr lang="en-US" altLang="en-US" sz="1600" i="1" dirty="0">
                <a:solidFill>
                  <a:schemeClr val="tx1"/>
                </a:solidFill>
                <a:latin typeface="+mn-lt"/>
                <a:cs typeface="Arial" panose="020B0604020202020204" pitchFamily="34" charset="0"/>
              </a:rPr>
              <a:t>		&gt; mild disruption of the stream of thought due to some 			forgetfulness or diminished concentration;</a:t>
            </a:r>
            <a:br>
              <a:rPr lang="en-US" altLang="en-US" sz="1600" i="1" dirty="0">
                <a:solidFill>
                  <a:schemeClr val="tx1"/>
                </a:solidFill>
                <a:latin typeface="+mn-lt"/>
                <a:cs typeface="Arial" panose="020B0604020202020204" pitchFamily="34" charset="0"/>
              </a:rPr>
            </a:br>
            <a:r>
              <a:rPr lang="en-US" altLang="en-US" sz="1600" i="1" dirty="0">
                <a:solidFill>
                  <a:schemeClr val="tx1"/>
                </a:solidFill>
                <a:latin typeface="+mn-lt"/>
                <a:cs typeface="Arial" panose="020B0604020202020204" pitchFamily="34" charset="0"/>
              </a:rPr>
              <a:t>		&gt; may have some obsessional thinking which is mildly 			disruptive;</a:t>
            </a:r>
            <a:br>
              <a:rPr lang="en-US" altLang="en-US" sz="1600" i="1" dirty="0">
                <a:solidFill>
                  <a:schemeClr val="tx1"/>
                </a:solidFill>
                <a:latin typeface="+mn-lt"/>
                <a:cs typeface="Arial" panose="020B0604020202020204" pitchFamily="34" charset="0"/>
              </a:rPr>
            </a:br>
            <a:r>
              <a:rPr lang="en-US" altLang="en-US" sz="1600" i="1" dirty="0">
                <a:solidFill>
                  <a:schemeClr val="tx1"/>
                </a:solidFill>
                <a:latin typeface="+mn-lt"/>
                <a:cs typeface="Arial" panose="020B0604020202020204" pitchFamily="34" charset="0"/>
              </a:rPr>
              <a:t>		&gt; may be preoccupied with distressing fears, worries or 			experiences, and by inability to stop ruminating; </a:t>
            </a:r>
            <a:br>
              <a:rPr lang="en-US" altLang="en-US" sz="1600" i="1" dirty="0">
                <a:solidFill>
                  <a:schemeClr val="tx1"/>
                </a:solidFill>
                <a:latin typeface="+mn-lt"/>
                <a:cs typeface="Arial" panose="020B0604020202020204" pitchFamily="34" charset="0"/>
              </a:rPr>
            </a:br>
            <a:r>
              <a:rPr lang="en-US" altLang="en-US" sz="1600" i="1" dirty="0">
                <a:solidFill>
                  <a:schemeClr val="tx1"/>
                </a:solidFill>
                <a:latin typeface="+mn-lt"/>
                <a:cs typeface="Arial" panose="020B0604020202020204" pitchFamily="34" charset="0"/>
              </a:rPr>
              <a:t>		&gt; increased of self-awareness or a persistent sense of guilt;</a:t>
            </a:r>
            <a:br>
              <a:rPr lang="en-US" altLang="en-US" sz="1600" i="1" dirty="0">
                <a:solidFill>
                  <a:schemeClr val="tx1"/>
                </a:solidFill>
                <a:latin typeface="+mn-lt"/>
                <a:cs typeface="Arial" panose="020B0604020202020204" pitchFamily="34" charset="0"/>
              </a:rPr>
            </a:br>
            <a:r>
              <a:rPr lang="en-US" altLang="en-US" sz="1600" i="1" dirty="0">
                <a:solidFill>
                  <a:schemeClr val="tx1"/>
                </a:solidFill>
                <a:latin typeface="+mn-lt"/>
                <a:cs typeface="Arial" panose="020B0604020202020204" pitchFamily="34" charset="0"/>
              </a:rPr>
              <a:t>		&gt; some other thought disorder that is minimally disruptive 			(such as overvalued ideas or delusions; some  formal thought 		disorder, does not interfere with effective communication)</a:t>
            </a:r>
            <a:endParaRPr lang="en-AU" altLang="en-US" sz="1600" i="1" dirty="0">
              <a:solidFill>
                <a:schemeClr val="tx1"/>
              </a:solidFill>
              <a:latin typeface="+mn-lt"/>
              <a:cs typeface="Arial" panose="020B0604020202020204" pitchFamily="34" charset="0"/>
            </a:endParaRPr>
          </a:p>
        </p:txBody>
      </p:sp>
      <p:sp>
        <p:nvSpPr>
          <p:cNvPr id="2457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F221FE9F-CE96-49FC-9A5A-B210456EA021}" type="slidenum">
              <a:rPr lang="en-AU" altLang="en-US" sz="1200" smtClean="0">
                <a:ea typeface="ＭＳ Ｐゴシック" pitchFamily="34" charset="-128"/>
              </a:rPr>
              <a:pPr eaLnBrk="1" hangingPunct="1">
                <a:spcBef>
                  <a:spcPct val="0"/>
                </a:spcBef>
                <a:buFontTx/>
                <a:buNone/>
              </a:pPr>
              <a:t>18</a:t>
            </a:fld>
            <a:endParaRPr lang="en-AU" altLang="en-US" sz="1200" dirty="0">
              <a:ea typeface="ＭＳ Ｐゴシック" pitchFamily="34" charset="-128"/>
            </a:endParaRPr>
          </a:p>
        </p:txBody>
      </p:sp>
      <p:sp>
        <p:nvSpPr>
          <p:cNvPr id="24580" name="Text Box 5"/>
          <p:cNvSpPr txBox="1">
            <a:spLocks noChangeArrowheads="1"/>
          </p:cNvSpPr>
          <p:nvPr/>
        </p:nvSpPr>
        <p:spPr bwMode="auto">
          <a:xfrm>
            <a:off x="684212" y="476672"/>
            <a:ext cx="81362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50000"/>
              </a:spcBef>
              <a:buFontTx/>
              <a:buNone/>
            </a:pPr>
            <a:r>
              <a:rPr lang="en-US" altLang="en-US" sz="3600" dirty="0">
                <a:solidFill>
                  <a:schemeClr val="tx2"/>
                </a:solidFill>
                <a:latin typeface="+mj-lt"/>
              </a:rPr>
              <a:t>Thinking</a:t>
            </a:r>
            <a:endParaRPr lang="en-AU" altLang="en-US" sz="3600" dirty="0">
              <a:solidFill>
                <a:schemeClr val="tx2"/>
              </a:solidFill>
              <a:latin typeface="+mj-lt"/>
            </a:endParaRPr>
          </a:p>
        </p:txBody>
      </p:sp>
    </p:spTree>
    <p:extLst>
      <p:ext uri="{BB962C8B-B14F-4D97-AF65-F5344CB8AC3E}">
        <p14:creationId xmlns:p14="http://schemas.microsoft.com/office/powerpoint/2010/main" val="2962105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827584" y="332656"/>
            <a:ext cx="7859712" cy="780409"/>
          </a:xfrm>
        </p:spPr>
        <p:txBody>
          <a:bodyPr>
            <a:normAutofit/>
          </a:bodyPr>
          <a:lstStyle/>
          <a:p>
            <a:pPr algn="ctr" eaLnBrk="1" hangingPunct="1"/>
            <a:r>
              <a:rPr lang="en-US" altLang="en-US" sz="3600" dirty="0">
                <a:cs typeface="Arial" panose="020B0604020202020204" pitchFamily="34" charset="0"/>
              </a:rPr>
              <a:t>Thinking (cont…)</a:t>
            </a:r>
            <a:endParaRPr lang="en-AU" altLang="en-US" sz="3600" dirty="0">
              <a:cs typeface="Arial" panose="020B0604020202020204" pitchFamily="34" charset="0"/>
            </a:endParaRPr>
          </a:p>
        </p:txBody>
      </p:sp>
      <p:sp>
        <p:nvSpPr>
          <p:cNvPr id="2560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82F788BF-1232-4094-92F7-E0DBDE8FCB3B}" type="slidenum">
              <a:rPr lang="en-AU" altLang="en-US" sz="1200" smtClean="0">
                <a:ea typeface="ＭＳ Ｐゴシック" pitchFamily="34" charset="-128"/>
              </a:rPr>
              <a:pPr eaLnBrk="1" hangingPunct="1">
                <a:spcBef>
                  <a:spcPct val="0"/>
                </a:spcBef>
                <a:buFontTx/>
                <a:buNone/>
              </a:pPr>
              <a:t>19</a:t>
            </a:fld>
            <a:endParaRPr lang="en-AU" altLang="en-US" sz="1200" dirty="0">
              <a:ea typeface="ＭＳ Ｐゴシック" pitchFamily="34" charset="-128"/>
            </a:endParaRPr>
          </a:p>
        </p:txBody>
      </p:sp>
      <p:sp>
        <p:nvSpPr>
          <p:cNvPr id="25604" name="Text Box 5"/>
          <p:cNvSpPr txBox="1">
            <a:spLocks noChangeArrowheads="1"/>
          </p:cNvSpPr>
          <p:nvPr/>
        </p:nvSpPr>
        <p:spPr bwMode="auto">
          <a:xfrm>
            <a:off x="179512" y="1268760"/>
            <a:ext cx="8713663"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eaLnBrk="0" hangingPunct="0">
              <a:spcBef>
                <a:spcPct val="20000"/>
              </a:spcBef>
              <a:buChar char="»"/>
              <a:defRPr sz="2000">
                <a:solidFill>
                  <a:schemeClr val="tx1"/>
                </a:solidFill>
                <a:latin typeface="Arial" pitchFamily="34" charset="0"/>
              </a:defRPr>
            </a:lvl5pPr>
            <a:lvl6pPr eaLnBrk="0" fontAlgn="base" hangingPunct="0">
              <a:spcBef>
                <a:spcPct val="20000"/>
              </a:spcBef>
              <a:spcAft>
                <a:spcPct val="0"/>
              </a:spcAft>
              <a:buChar char="»"/>
              <a:defRPr sz="2000">
                <a:solidFill>
                  <a:schemeClr val="tx1"/>
                </a:solidFill>
                <a:latin typeface="Arial" pitchFamily="34" charset="0"/>
              </a:defRPr>
            </a:lvl6pPr>
            <a:lvl7pPr eaLnBrk="0" fontAlgn="base" hangingPunct="0">
              <a:spcBef>
                <a:spcPct val="20000"/>
              </a:spcBef>
              <a:spcAft>
                <a:spcPct val="0"/>
              </a:spcAft>
              <a:buChar char="»"/>
              <a:defRPr sz="2000">
                <a:solidFill>
                  <a:schemeClr val="tx1"/>
                </a:solidFill>
                <a:latin typeface="Arial" pitchFamily="34" charset="0"/>
              </a:defRPr>
            </a:lvl7pPr>
            <a:lvl8pPr eaLnBrk="0" fontAlgn="base" hangingPunct="0">
              <a:spcBef>
                <a:spcPct val="20000"/>
              </a:spcBef>
              <a:spcAft>
                <a:spcPct val="0"/>
              </a:spcAft>
              <a:buChar char="»"/>
              <a:defRPr sz="2000">
                <a:solidFill>
                  <a:schemeClr val="tx1"/>
                </a:solidFill>
                <a:latin typeface="Arial" pitchFamily="34" charset="0"/>
              </a:defRPr>
            </a:lvl8pPr>
            <a:lvl9pPr eaLnBrk="0" fontAlgn="base" hangingPunct="0">
              <a:spcBef>
                <a:spcPct val="20000"/>
              </a:spcBef>
              <a:spcAft>
                <a:spcPct val="0"/>
              </a:spcAft>
              <a:buChar char="»"/>
              <a:defRPr sz="2000">
                <a:solidFill>
                  <a:schemeClr val="tx1"/>
                </a:solidFill>
                <a:latin typeface="Arial" pitchFamily="34" charset="0"/>
              </a:defRPr>
            </a:lvl9pPr>
          </a:lstStyle>
          <a:p>
            <a:pPr marL="266700" eaLnBrk="1" hangingPunct="1">
              <a:spcBef>
                <a:spcPct val="0"/>
              </a:spcBef>
              <a:buFontTx/>
              <a:buNone/>
            </a:pPr>
            <a:r>
              <a:rPr lang="en-US" altLang="en-US" sz="1600" dirty="0">
                <a:latin typeface="+mn-lt"/>
              </a:rPr>
              <a:t>3	</a:t>
            </a:r>
            <a:r>
              <a:rPr lang="en-US" altLang="en-US" sz="1600" b="1" dirty="0">
                <a:latin typeface="+mn-lt"/>
              </a:rPr>
              <a:t>25 - 50%  		Moderate</a:t>
            </a:r>
            <a:endParaRPr lang="en-US" altLang="en-US" sz="1600" b="1" i="1" dirty="0">
              <a:latin typeface="+mn-lt"/>
            </a:endParaRPr>
          </a:p>
          <a:p>
            <a:pPr marL="266700" lvl="3" indent="0" eaLnBrk="1" hangingPunct="1">
              <a:spcBef>
                <a:spcPct val="0"/>
              </a:spcBef>
              <a:buFontTx/>
              <a:buNone/>
            </a:pPr>
            <a:r>
              <a:rPr lang="en-US" altLang="en-US" sz="1600" i="1" dirty="0">
                <a:latin typeface="+mn-lt"/>
              </a:rPr>
              <a:t>			- manifestations of thought disorder, to the extent that most 				clinicians would consider psychiatric treatment  indicated, for 				example:</a:t>
            </a:r>
          </a:p>
          <a:p>
            <a:pPr marL="2778125" lvl="8" eaLnBrk="1" hangingPunct="1">
              <a:spcBef>
                <a:spcPct val="0"/>
              </a:spcBef>
              <a:tabLst>
                <a:tab pos="3136900" algn="l"/>
              </a:tabLst>
            </a:pPr>
            <a:r>
              <a:rPr lang="en-US" altLang="en-US" sz="1600" i="1" dirty="0">
                <a:latin typeface="+mn-lt"/>
              </a:rPr>
              <a:t>	severe problems with concentration due to 		intrusive thoughts or obsessional ruminations;</a:t>
            </a:r>
          </a:p>
          <a:p>
            <a:pPr marL="2778125" lvl="8" eaLnBrk="1" hangingPunct="1">
              <a:spcBef>
                <a:spcPct val="0"/>
              </a:spcBef>
              <a:tabLst>
                <a:tab pos="3136900" algn="l"/>
              </a:tabLst>
            </a:pPr>
            <a:r>
              <a:rPr lang="en-US" altLang="en-US" sz="1600" i="1" dirty="0">
                <a:latin typeface="+mn-lt"/>
              </a:rPr>
              <a:t>	marked disruption of the stream of thought due to significant  	memory problems or diminished concentration;</a:t>
            </a:r>
          </a:p>
          <a:p>
            <a:pPr marL="3136900" lvl="8" indent="-358775" eaLnBrk="1" hangingPunct="1">
              <a:spcBef>
                <a:spcPct val="0"/>
              </a:spcBef>
              <a:tabLst>
                <a:tab pos="3136900" algn="l"/>
              </a:tabLst>
            </a:pPr>
            <a:r>
              <a:rPr lang="en-US" altLang="en-US" sz="1600" i="1" dirty="0">
                <a:latin typeface="+mn-lt"/>
              </a:rPr>
              <a:t>persistent delusional ideas interfering with capacity to cope with everyday activities, e.g. severe pathological guilt; formal thought disorder that interferes with verbal and other forms of communication.</a:t>
            </a:r>
          </a:p>
          <a:p>
            <a:pPr marL="2778125" lvl="8" eaLnBrk="1" hangingPunct="1">
              <a:spcBef>
                <a:spcPct val="0"/>
              </a:spcBef>
              <a:buNone/>
              <a:tabLst>
                <a:tab pos="3136900" algn="l"/>
              </a:tabLst>
            </a:pPr>
            <a:endParaRPr lang="en-US" altLang="en-US" sz="1600" dirty="0">
              <a:latin typeface="+mn-lt"/>
            </a:endParaRPr>
          </a:p>
          <a:p>
            <a:pPr marL="266700" eaLnBrk="1" hangingPunct="1">
              <a:spcBef>
                <a:spcPct val="0"/>
              </a:spcBef>
              <a:buFontTx/>
              <a:buNone/>
            </a:pPr>
            <a:r>
              <a:rPr lang="en-US" altLang="en-US" sz="1600" dirty="0">
                <a:latin typeface="+mn-lt"/>
              </a:rPr>
              <a:t>4	</a:t>
            </a:r>
            <a:r>
              <a:rPr lang="en-US" altLang="en-US" sz="1600" b="1" dirty="0">
                <a:latin typeface="+mn-lt"/>
              </a:rPr>
              <a:t>55 - 75%  		Moderately Severe</a:t>
            </a:r>
            <a:endParaRPr lang="en-US" altLang="en-US" sz="1600" b="1" i="1" dirty="0">
              <a:latin typeface="+mn-lt"/>
            </a:endParaRPr>
          </a:p>
          <a:p>
            <a:pPr marL="266700" eaLnBrk="1" hangingPunct="1">
              <a:spcBef>
                <a:spcPct val="0"/>
              </a:spcBef>
              <a:buFontTx/>
              <a:buNone/>
            </a:pPr>
            <a:r>
              <a:rPr lang="en-US" altLang="en-US" sz="1600" i="1" dirty="0">
                <a:latin typeface="+mn-lt"/>
              </a:rPr>
              <a:t>			- disorders of thinking that cause difficulty in functioning 				independently and usually require  some external assistance.</a:t>
            </a:r>
          </a:p>
          <a:p>
            <a:pPr marL="266700" eaLnBrk="1" hangingPunct="1">
              <a:spcBef>
                <a:spcPct val="0"/>
              </a:spcBef>
              <a:buFontTx/>
              <a:buNone/>
            </a:pPr>
            <a:endParaRPr lang="en-US" altLang="en-US" sz="1600" dirty="0">
              <a:latin typeface="+mn-lt"/>
            </a:endParaRPr>
          </a:p>
          <a:p>
            <a:pPr marL="266700" eaLnBrk="1" hangingPunct="1">
              <a:spcBef>
                <a:spcPct val="0"/>
              </a:spcBef>
              <a:buFontTx/>
              <a:buNone/>
            </a:pPr>
            <a:r>
              <a:rPr lang="en-US" altLang="en-US" sz="1600" dirty="0">
                <a:latin typeface="+mn-lt"/>
              </a:rPr>
              <a:t>5	</a:t>
            </a:r>
            <a:r>
              <a:rPr lang="en-US" altLang="en-US" sz="1600" b="1" dirty="0">
                <a:latin typeface="+mn-lt"/>
              </a:rPr>
              <a:t>Over 75% 		Severe</a:t>
            </a:r>
            <a:endParaRPr lang="en-US" altLang="en-US" sz="1600" b="1" i="1" dirty="0">
              <a:latin typeface="+mn-lt"/>
            </a:endParaRPr>
          </a:p>
          <a:p>
            <a:pPr marL="266700" eaLnBrk="1" hangingPunct="1">
              <a:spcBef>
                <a:spcPct val="0"/>
              </a:spcBef>
              <a:buFontTx/>
              <a:buNone/>
            </a:pPr>
            <a:r>
              <a:rPr lang="en-US" altLang="en-US" sz="1600" i="1" dirty="0">
                <a:latin typeface="+mn-lt"/>
              </a:rPr>
              <a:t>			- disorders of thinking that cause such a severe disturbance that 			independent living is impossible.</a:t>
            </a:r>
            <a:endParaRPr lang="en-AU" altLang="en-US" sz="1600" i="1" dirty="0">
              <a:latin typeface="+mn-lt"/>
            </a:endParaRPr>
          </a:p>
        </p:txBody>
      </p:sp>
    </p:spTree>
    <p:extLst>
      <p:ext uri="{BB962C8B-B14F-4D97-AF65-F5344CB8AC3E}">
        <p14:creationId xmlns:p14="http://schemas.microsoft.com/office/powerpoint/2010/main" val="2026986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idx="1"/>
          </p:nvPr>
        </p:nvSpPr>
        <p:spPr>
          <a:xfrm>
            <a:off x="680428" y="477676"/>
            <a:ext cx="7775575" cy="792162"/>
          </a:xfrm>
        </p:spPr>
        <p:txBody>
          <a:bodyPr>
            <a:normAutofit/>
          </a:bodyPr>
          <a:lstStyle/>
          <a:p>
            <a:pPr indent="14288" algn="ctr" eaLnBrk="1" hangingPunct="1">
              <a:buFontTx/>
              <a:buNone/>
            </a:pPr>
            <a:r>
              <a:rPr lang="en-AU" altLang="en-US" sz="4000" dirty="0">
                <a:solidFill>
                  <a:schemeClr val="tx2"/>
                </a:solidFill>
                <a:latin typeface="+mj-lt"/>
                <a:cs typeface="Arial" panose="020B0604020202020204" pitchFamily="34" charset="0"/>
              </a:rPr>
              <a:t>Program</a:t>
            </a:r>
            <a:endParaRPr lang="en-US" altLang="en-US" sz="4000" dirty="0">
              <a:solidFill>
                <a:schemeClr val="tx2"/>
              </a:solidFill>
              <a:latin typeface="+mj-lt"/>
              <a:cs typeface="Arial" panose="020B0604020202020204" pitchFamily="34" charset="0"/>
            </a:endParaRPr>
          </a:p>
        </p:txBody>
      </p:sp>
      <p:sp>
        <p:nvSpPr>
          <p:cNvPr id="717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7E4E6635-E93F-4B29-BF23-2FD4257EA6BF}" type="slidenum">
              <a:rPr lang="en-AU" altLang="en-US" sz="1200" smtClean="0">
                <a:ea typeface="ＭＳ Ｐゴシック" pitchFamily="34" charset="-128"/>
              </a:rPr>
              <a:pPr eaLnBrk="1" hangingPunct="1">
                <a:spcBef>
                  <a:spcPct val="0"/>
                </a:spcBef>
                <a:buFontTx/>
                <a:buNone/>
              </a:pPr>
              <a:t>2</a:t>
            </a:fld>
            <a:endParaRPr lang="en-AU" altLang="en-US" sz="1200" dirty="0">
              <a:ea typeface="ＭＳ Ｐゴシック" pitchFamily="34" charset="-128"/>
            </a:endParaRPr>
          </a:p>
        </p:txBody>
      </p:sp>
      <p:sp>
        <p:nvSpPr>
          <p:cNvPr id="7172" name="Rectangle 3"/>
          <p:cNvSpPr>
            <a:spLocks noChangeArrowheads="1"/>
          </p:cNvSpPr>
          <p:nvPr/>
        </p:nvSpPr>
        <p:spPr bwMode="auto">
          <a:xfrm>
            <a:off x="684213" y="1729964"/>
            <a:ext cx="8459787" cy="3893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84" bIns="0" anchor="ctr">
            <a:spAutoFit/>
          </a:bodyPr>
          <a:lstStyle>
            <a:lvl1pPr marL="182563" indent="-182563" eaLnBrk="0" hangingPunct="0">
              <a:spcBef>
                <a:spcPct val="20000"/>
              </a:spcBef>
              <a:buChar char="•"/>
              <a:defRPr sz="3200">
                <a:solidFill>
                  <a:schemeClr val="tx1"/>
                </a:solidFill>
                <a:latin typeface="Arial" pitchFamily="34" charset="0"/>
              </a:defRPr>
            </a:lvl1pPr>
            <a:lvl2pPr marL="539750" indent="-17780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15000"/>
              </a:spcBef>
            </a:pPr>
            <a:r>
              <a:rPr lang="en-US" altLang="en-US" sz="2000" dirty="0">
                <a:latin typeface="+mn-lt"/>
              </a:rPr>
              <a:t>Review of your purpose and role</a:t>
            </a:r>
          </a:p>
          <a:p>
            <a:pPr>
              <a:spcBef>
                <a:spcPct val="15000"/>
              </a:spcBef>
            </a:pPr>
            <a:r>
              <a:rPr lang="en-US" altLang="en-US" sz="2000" dirty="0">
                <a:latin typeface="+mn-lt"/>
              </a:rPr>
              <a:t>Overview of the process of impairment assessment using the GEPIC</a:t>
            </a:r>
          </a:p>
          <a:p>
            <a:pPr>
              <a:spcBef>
                <a:spcPct val="15000"/>
              </a:spcBef>
            </a:pPr>
            <a:r>
              <a:rPr lang="en-US" altLang="en-US" sz="2000" dirty="0">
                <a:latin typeface="+mn-lt"/>
              </a:rPr>
              <a:t>Refining your score</a:t>
            </a:r>
          </a:p>
          <a:p>
            <a:pPr>
              <a:spcBef>
                <a:spcPct val="15000"/>
              </a:spcBef>
            </a:pPr>
            <a:r>
              <a:rPr lang="en-US" altLang="en-US" sz="2000" dirty="0">
                <a:latin typeface="+mn-lt"/>
              </a:rPr>
              <a:t>Neurology/psychiatry overlap</a:t>
            </a:r>
          </a:p>
          <a:p>
            <a:pPr>
              <a:spcBef>
                <a:spcPct val="15000"/>
              </a:spcBef>
            </a:pPr>
            <a:r>
              <a:rPr lang="en-US" altLang="en-US" sz="2000" dirty="0">
                <a:latin typeface="+mn-lt"/>
              </a:rPr>
              <a:t>Pain Disorders</a:t>
            </a:r>
          </a:p>
          <a:p>
            <a:pPr>
              <a:spcBef>
                <a:spcPct val="15000"/>
              </a:spcBef>
            </a:pPr>
            <a:r>
              <a:rPr lang="en-US" altLang="en-US" sz="2000" dirty="0">
                <a:latin typeface="+mn-lt"/>
              </a:rPr>
              <a:t>Pure and consequential mental harm</a:t>
            </a:r>
          </a:p>
          <a:p>
            <a:pPr>
              <a:spcBef>
                <a:spcPct val="15000"/>
              </a:spcBef>
            </a:pPr>
            <a:r>
              <a:rPr lang="en-US" altLang="en-US" sz="2000" dirty="0">
                <a:latin typeface="+mn-lt"/>
              </a:rPr>
              <a:t>Apportionment issues</a:t>
            </a:r>
          </a:p>
          <a:p>
            <a:pPr>
              <a:spcBef>
                <a:spcPct val="15000"/>
              </a:spcBef>
            </a:pPr>
            <a:r>
              <a:rPr lang="en-US" altLang="en-US" sz="2000" dirty="0">
                <a:latin typeface="+mn-lt"/>
              </a:rPr>
              <a:t>Stability issues</a:t>
            </a:r>
          </a:p>
          <a:p>
            <a:pPr>
              <a:spcBef>
                <a:spcPct val="15000"/>
              </a:spcBef>
            </a:pPr>
            <a:r>
              <a:rPr lang="en-US" altLang="en-US" sz="2000" dirty="0">
                <a:latin typeface="+mn-lt"/>
              </a:rPr>
              <a:t>Worked example</a:t>
            </a:r>
          </a:p>
          <a:p>
            <a:pPr>
              <a:spcBef>
                <a:spcPct val="15000"/>
              </a:spcBef>
            </a:pPr>
            <a:r>
              <a:rPr lang="en-US" altLang="en-US" sz="2000" dirty="0">
                <a:latin typeface="+mn-lt"/>
              </a:rPr>
              <a:t>Frequently asked questions</a:t>
            </a:r>
          </a:p>
          <a:p>
            <a:pPr>
              <a:spcBef>
                <a:spcPct val="15000"/>
              </a:spcBef>
            </a:pPr>
            <a:r>
              <a:rPr lang="en-US" altLang="en-US" sz="2000" dirty="0">
                <a:latin typeface="+mn-lt"/>
              </a:rPr>
              <a:t>Free discussion</a:t>
            </a:r>
          </a:p>
        </p:txBody>
      </p:sp>
    </p:spTree>
    <p:extLst>
      <p:ext uri="{BB962C8B-B14F-4D97-AF65-F5344CB8AC3E}">
        <p14:creationId xmlns:p14="http://schemas.microsoft.com/office/powerpoint/2010/main" val="2222725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539750" y="620713"/>
            <a:ext cx="8291513" cy="871537"/>
          </a:xfrm>
        </p:spPr>
        <p:txBody>
          <a:bodyPr>
            <a:normAutofit/>
          </a:bodyPr>
          <a:lstStyle/>
          <a:p>
            <a:pPr marL="80963" algn="ctr" eaLnBrk="1" hangingPunct="1"/>
            <a:r>
              <a:rPr lang="en-US" altLang="en-US" sz="3600" dirty="0">
                <a:cs typeface="Arial" panose="020B0604020202020204" pitchFamily="34" charset="0"/>
              </a:rPr>
              <a:t>Issues with ‘Perception’</a:t>
            </a:r>
            <a:endParaRPr lang="en-AU" altLang="en-US" sz="3600" dirty="0">
              <a:cs typeface="Arial" panose="020B0604020202020204" pitchFamily="34" charset="0"/>
            </a:endParaRPr>
          </a:p>
        </p:txBody>
      </p:sp>
      <p:sp>
        <p:nvSpPr>
          <p:cNvPr id="26628" name="Rectangle 3"/>
          <p:cNvSpPr>
            <a:spLocks noGrp="1" noChangeArrowheads="1"/>
          </p:cNvSpPr>
          <p:nvPr>
            <p:ph type="body" sz="half" idx="1"/>
          </p:nvPr>
        </p:nvSpPr>
        <p:spPr>
          <a:xfrm>
            <a:off x="755650" y="1916113"/>
            <a:ext cx="8137525" cy="4033837"/>
          </a:xfrm>
        </p:spPr>
        <p:txBody>
          <a:bodyPr>
            <a:normAutofit lnSpcReduction="10000"/>
          </a:bodyPr>
          <a:lstStyle/>
          <a:p>
            <a:pPr marL="0" indent="0" eaLnBrk="1" hangingPunct="1">
              <a:buFontTx/>
              <a:buNone/>
            </a:pPr>
            <a:r>
              <a:rPr lang="en-US" altLang="en-US" sz="2400" dirty="0"/>
              <a:t>“</a:t>
            </a:r>
            <a:r>
              <a:rPr lang="en-US" altLang="en-US" sz="2400" i="1" dirty="0"/>
              <a:t>There can be few areas where the work of assessment by the psychiatrist is more misunderstood than in the psychopathology of perception</a:t>
            </a:r>
            <a:r>
              <a:rPr lang="en-US" altLang="en-US" sz="2400" dirty="0"/>
              <a:t>”. Andrew Sims ‘Symptoms of the Mind’.</a:t>
            </a:r>
          </a:p>
          <a:p>
            <a:pPr marL="0" indent="0" algn="just" eaLnBrk="1" hangingPunct="1">
              <a:buFontTx/>
              <a:buNone/>
            </a:pPr>
            <a:r>
              <a:rPr lang="en-US" altLang="en-US" sz="2400" dirty="0"/>
              <a:t>Perceptual Disturbances are disturbances of the senses: </a:t>
            </a:r>
          </a:p>
          <a:p>
            <a:pPr lvl="4" indent="-342900" algn="just" eaLnBrk="1" hangingPunct="1">
              <a:buFont typeface="Arial" pitchFamily="34" charset="0"/>
              <a:buChar char="•"/>
            </a:pPr>
            <a:r>
              <a:rPr lang="en-US" altLang="en-US" sz="2400" dirty="0"/>
              <a:t>Hearing</a:t>
            </a:r>
          </a:p>
          <a:p>
            <a:pPr lvl="4" indent="-342900" algn="just" eaLnBrk="1" hangingPunct="1">
              <a:buFont typeface="Arial" pitchFamily="34" charset="0"/>
              <a:buChar char="•"/>
            </a:pPr>
            <a:r>
              <a:rPr lang="en-US" altLang="en-US" sz="2400" dirty="0"/>
              <a:t>Vision</a:t>
            </a:r>
          </a:p>
          <a:p>
            <a:pPr lvl="4" indent="-342900" algn="just" eaLnBrk="1" hangingPunct="1">
              <a:buFont typeface="Arial" pitchFamily="34" charset="0"/>
              <a:buChar char="•"/>
            </a:pPr>
            <a:r>
              <a:rPr lang="en-US" altLang="en-US" sz="2400" dirty="0"/>
              <a:t>Smell</a:t>
            </a:r>
          </a:p>
          <a:p>
            <a:pPr lvl="4" indent="-342900" algn="just" eaLnBrk="1" hangingPunct="1">
              <a:buFont typeface="Arial" pitchFamily="34" charset="0"/>
              <a:buChar char="•"/>
            </a:pPr>
            <a:r>
              <a:rPr lang="en-US" altLang="en-US" sz="2400" dirty="0"/>
              <a:t>Taste </a:t>
            </a:r>
          </a:p>
          <a:p>
            <a:pPr lvl="4" indent="-342900" algn="just" eaLnBrk="1" hangingPunct="1">
              <a:buFont typeface="Arial" pitchFamily="34" charset="0"/>
              <a:buChar char="•"/>
            </a:pPr>
            <a:r>
              <a:rPr lang="en-US" altLang="en-US" sz="2400" dirty="0"/>
              <a:t>Touch  </a:t>
            </a:r>
          </a:p>
          <a:p>
            <a:pPr marL="0" indent="0" eaLnBrk="1" hangingPunct="1">
              <a:buFontTx/>
              <a:buNone/>
            </a:pPr>
            <a:endParaRPr lang="en-AU" altLang="en-US" sz="2400" dirty="0"/>
          </a:p>
        </p:txBody>
      </p:sp>
      <p:sp>
        <p:nvSpPr>
          <p:cNvPr id="26629" name="Content Placeholder 2"/>
          <p:cNvSpPr>
            <a:spLocks noGrp="1"/>
          </p:cNvSpPr>
          <p:nvPr>
            <p:ph sz="half" idx="2"/>
          </p:nvPr>
        </p:nvSpPr>
        <p:spPr>
          <a:xfrm>
            <a:off x="4832350" y="1600200"/>
            <a:ext cx="100013" cy="46038"/>
          </a:xfrm>
        </p:spPr>
        <p:txBody>
          <a:bodyPr>
            <a:normAutofit fontScale="25000" lnSpcReduction="20000"/>
          </a:bodyPr>
          <a:lstStyle/>
          <a:p>
            <a:endParaRPr lang="en-US" altLang="en-US" dirty="0"/>
          </a:p>
        </p:txBody>
      </p:sp>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EB3747B6-64E7-413F-A201-328E6FCEF9AB}" type="slidenum">
              <a:rPr lang="en-AU" altLang="en-US" sz="1200" smtClean="0">
                <a:ea typeface="ＭＳ Ｐゴシック" pitchFamily="34" charset="-128"/>
              </a:rPr>
              <a:pPr eaLnBrk="1" hangingPunct="1">
                <a:spcBef>
                  <a:spcPct val="0"/>
                </a:spcBef>
                <a:buFontTx/>
                <a:buNone/>
              </a:pPr>
              <a:t>20</a:t>
            </a:fld>
            <a:endParaRPr lang="en-AU" altLang="en-US" sz="1200" dirty="0">
              <a:ea typeface="ＭＳ Ｐゴシック" pitchFamily="34" charset="-128"/>
            </a:endParaRPr>
          </a:p>
        </p:txBody>
      </p:sp>
    </p:spTree>
    <p:extLst>
      <p:ext uri="{BB962C8B-B14F-4D97-AF65-F5344CB8AC3E}">
        <p14:creationId xmlns:p14="http://schemas.microsoft.com/office/powerpoint/2010/main" val="2031720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03ACF726-00C5-479F-99E7-F2067C8156F1}" type="slidenum">
              <a:rPr lang="en-AU" altLang="en-US" sz="1200" smtClean="0">
                <a:ea typeface="ＭＳ Ｐゴシック" pitchFamily="34" charset="-128"/>
              </a:rPr>
              <a:pPr eaLnBrk="1" hangingPunct="1">
                <a:spcBef>
                  <a:spcPct val="0"/>
                </a:spcBef>
                <a:buFontTx/>
                <a:buNone/>
              </a:pPr>
              <a:t>21</a:t>
            </a:fld>
            <a:endParaRPr lang="en-AU" altLang="en-US" sz="1200" dirty="0">
              <a:ea typeface="ＭＳ Ｐゴシック" pitchFamily="34" charset="-128"/>
            </a:endParaRPr>
          </a:p>
        </p:txBody>
      </p:sp>
      <p:sp>
        <p:nvSpPr>
          <p:cNvPr id="27651" name="Text Box 2"/>
          <p:cNvSpPr txBox="1">
            <a:spLocks noChangeArrowheads="1"/>
          </p:cNvSpPr>
          <p:nvPr/>
        </p:nvSpPr>
        <p:spPr bwMode="auto">
          <a:xfrm>
            <a:off x="611188" y="656431"/>
            <a:ext cx="83534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50000"/>
              </a:spcBef>
              <a:buFontTx/>
              <a:buNone/>
            </a:pPr>
            <a:r>
              <a:rPr lang="en-US" altLang="en-US" sz="3600" dirty="0">
                <a:solidFill>
                  <a:schemeClr val="tx2"/>
                </a:solidFill>
                <a:latin typeface="+mj-lt"/>
                <a:cs typeface="Arial" panose="020B0604020202020204" pitchFamily="34" charset="0"/>
              </a:rPr>
              <a:t>Mistakes in MSE Reports</a:t>
            </a:r>
          </a:p>
        </p:txBody>
      </p:sp>
      <p:sp>
        <p:nvSpPr>
          <p:cNvPr id="27652" name="Text Box 3"/>
          <p:cNvSpPr txBox="1">
            <a:spLocks noChangeArrowheads="1"/>
          </p:cNvSpPr>
          <p:nvPr/>
        </p:nvSpPr>
        <p:spPr bwMode="auto">
          <a:xfrm>
            <a:off x="755650" y="1772816"/>
            <a:ext cx="7920038"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pPr>
            <a:r>
              <a:rPr lang="en-AU" altLang="en-US" sz="2000" i="1" dirty="0">
                <a:latin typeface="+mn-lt"/>
              </a:rPr>
              <a:t>Regarding perception, there is a heightened awareness of the work situation, there is reported anxiety with machinery, and nervousness and hyper-vigilance.</a:t>
            </a:r>
          </a:p>
          <a:p>
            <a:pPr eaLnBrk="1" hangingPunct="1">
              <a:spcBef>
                <a:spcPct val="50000"/>
              </a:spcBef>
            </a:pPr>
            <a:r>
              <a:rPr lang="en-AU" altLang="en-US" sz="2000" i="1" dirty="0">
                <a:latin typeface="+mn-lt"/>
              </a:rPr>
              <a:t>She says she has lost her identity and does not know who she is.  She did think she was Superwoman but has now discovered that she is not.</a:t>
            </a:r>
          </a:p>
          <a:p>
            <a:pPr eaLnBrk="1" hangingPunct="1">
              <a:spcBef>
                <a:spcPct val="50000"/>
              </a:spcBef>
            </a:pPr>
            <a:r>
              <a:rPr lang="en-AU" altLang="en-US" sz="2000" i="1" dirty="0">
                <a:latin typeface="+mn-lt"/>
              </a:rPr>
              <a:t>“I have to take a lot of painkillers every morning although I was very tolerant of pain, but this pain is so constant that it has worn me down.”</a:t>
            </a:r>
          </a:p>
          <a:p>
            <a:pPr eaLnBrk="1" hangingPunct="1">
              <a:spcBef>
                <a:spcPct val="50000"/>
              </a:spcBef>
            </a:pPr>
            <a:r>
              <a:rPr lang="en-AU" altLang="en-US" sz="2000" i="1" dirty="0">
                <a:latin typeface="+mn-lt"/>
              </a:rPr>
              <a:t>He denied any disorders of perception such as delusions or hallucinations.</a:t>
            </a:r>
          </a:p>
          <a:p>
            <a:pPr eaLnBrk="1" hangingPunct="1">
              <a:spcBef>
                <a:spcPct val="50000"/>
              </a:spcBef>
            </a:pPr>
            <a:r>
              <a:rPr lang="en-AU" altLang="en-US" sz="2000" i="1" dirty="0">
                <a:latin typeface="+mn-lt"/>
              </a:rPr>
              <a:t>She has a heightened perception of her illness symptoms.</a:t>
            </a:r>
          </a:p>
        </p:txBody>
      </p:sp>
    </p:spTree>
    <p:extLst>
      <p:ext uri="{BB962C8B-B14F-4D97-AF65-F5344CB8AC3E}">
        <p14:creationId xmlns:p14="http://schemas.microsoft.com/office/powerpoint/2010/main" val="557252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BEA283A4-089D-4669-95CB-BCD4DB0A0365}" type="slidenum">
              <a:rPr lang="en-AU" altLang="en-US" sz="1200" smtClean="0">
                <a:ea typeface="ＭＳ Ｐゴシック" pitchFamily="34" charset="-128"/>
              </a:rPr>
              <a:pPr eaLnBrk="1" hangingPunct="1">
                <a:spcBef>
                  <a:spcPct val="0"/>
                </a:spcBef>
                <a:buFontTx/>
                <a:buNone/>
              </a:pPr>
              <a:t>22</a:t>
            </a:fld>
            <a:endParaRPr lang="en-AU" altLang="en-US" sz="1200" dirty="0">
              <a:ea typeface="ＭＳ Ｐゴシック" pitchFamily="34" charset="-128"/>
            </a:endParaRPr>
          </a:p>
        </p:txBody>
      </p:sp>
      <p:sp>
        <p:nvSpPr>
          <p:cNvPr id="28675" name="Text Box 2"/>
          <p:cNvSpPr txBox="1">
            <a:spLocks noChangeArrowheads="1"/>
          </p:cNvSpPr>
          <p:nvPr/>
        </p:nvSpPr>
        <p:spPr bwMode="auto">
          <a:xfrm>
            <a:off x="2843213" y="620713"/>
            <a:ext cx="3981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en-US" altLang="en-US" sz="1800" dirty="0">
              <a:latin typeface="Tahoma" pitchFamily="34" charset="0"/>
            </a:endParaRPr>
          </a:p>
        </p:txBody>
      </p:sp>
      <p:sp>
        <p:nvSpPr>
          <p:cNvPr id="28676" name="Text Box 3"/>
          <p:cNvSpPr txBox="1">
            <a:spLocks noChangeArrowheads="1"/>
          </p:cNvSpPr>
          <p:nvPr/>
        </p:nvSpPr>
        <p:spPr bwMode="auto">
          <a:xfrm>
            <a:off x="1979613" y="260350"/>
            <a:ext cx="56165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50000"/>
              </a:spcBef>
              <a:buFontTx/>
              <a:buNone/>
            </a:pPr>
            <a:r>
              <a:rPr lang="en-US" altLang="en-US" sz="4000" dirty="0">
                <a:solidFill>
                  <a:schemeClr val="tx2"/>
                </a:solidFill>
                <a:latin typeface="+mj-lt"/>
                <a:cs typeface="Arial" panose="020B0604020202020204" pitchFamily="34" charset="0"/>
              </a:rPr>
              <a:t>Perception</a:t>
            </a:r>
            <a:r>
              <a:rPr lang="en-US" altLang="en-US" sz="4400" dirty="0">
                <a:latin typeface="+mj-lt"/>
                <a:cs typeface="Arial" panose="020B0604020202020204" pitchFamily="34" charset="0"/>
              </a:rPr>
              <a:t> </a:t>
            </a:r>
            <a:endParaRPr lang="en-US" altLang="en-US" sz="4000" dirty="0">
              <a:latin typeface="+mj-lt"/>
              <a:cs typeface="Arial" panose="020B0604020202020204" pitchFamily="34" charset="0"/>
            </a:endParaRPr>
          </a:p>
        </p:txBody>
      </p:sp>
      <p:sp>
        <p:nvSpPr>
          <p:cNvPr id="28677" name="Text Box 4"/>
          <p:cNvSpPr txBox="1">
            <a:spLocks noChangeArrowheads="1"/>
          </p:cNvSpPr>
          <p:nvPr/>
        </p:nvSpPr>
        <p:spPr bwMode="auto">
          <a:xfrm>
            <a:off x="395288" y="5100638"/>
            <a:ext cx="8280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en-US" altLang="en-US" sz="1800" dirty="0">
              <a:latin typeface="Tahoma" pitchFamily="34" charset="0"/>
            </a:endParaRPr>
          </a:p>
        </p:txBody>
      </p:sp>
      <p:sp>
        <p:nvSpPr>
          <p:cNvPr id="28678" name="Text Box 5"/>
          <p:cNvSpPr txBox="1">
            <a:spLocks noChangeArrowheads="1"/>
          </p:cNvSpPr>
          <p:nvPr/>
        </p:nvSpPr>
        <p:spPr bwMode="auto">
          <a:xfrm>
            <a:off x="900113" y="1196975"/>
            <a:ext cx="7920037"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dirty="0">
                <a:latin typeface="+mn-lt"/>
              </a:rPr>
              <a:t>The individual’s interpretation of internal and external experience received through the senses.  Stimuli arise from the five senses – the form is relevant, not necessarily the content  (refer to discussion above of the concept of perception in clinical psychiatry).</a:t>
            </a:r>
          </a:p>
          <a:p>
            <a:pPr algn="just" eaLnBrk="1" hangingPunct="1">
              <a:spcBef>
                <a:spcPct val="50000"/>
              </a:spcBef>
              <a:buFontTx/>
              <a:buNone/>
            </a:pPr>
            <a:r>
              <a:rPr lang="en-US" altLang="en-US" sz="1800" u="sng" dirty="0">
                <a:latin typeface="+mn-lt"/>
              </a:rPr>
              <a:t>Definitions:</a:t>
            </a:r>
          </a:p>
          <a:p>
            <a:pPr algn="just" eaLnBrk="1" hangingPunct="1">
              <a:spcBef>
                <a:spcPct val="50000"/>
              </a:spcBef>
              <a:buFontTx/>
              <a:buNone/>
            </a:pPr>
            <a:endParaRPr lang="en-US" altLang="en-US" sz="1800" dirty="0">
              <a:latin typeface="+mn-lt"/>
            </a:endParaRPr>
          </a:p>
          <a:p>
            <a:pPr algn="just" eaLnBrk="1" hangingPunct="1">
              <a:spcBef>
                <a:spcPct val="0"/>
              </a:spcBef>
              <a:buFontTx/>
              <a:buNone/>
            </a:pPr>
            <a:r>
              <a:rPr lang="en-US" altLang="en-US" sz="1800" i="1" dirty="0">
                <a:latin typeface="+mn-lt"/>
              </a:rPr>
              <a:t>Hallucinations</a:t>
            </a:r>
            <a:r>
              <a:rPr lang="en-US" altLang="en-US" sz="1800" dirty="0">
                <a:latin typeface="+mn-lt"/>
              </a:rPr>
              <a:t>		Abnormalities of sensory perception in the 				absence of external stimuli.</a:t>
            </a:r>
          </a:p>
          <a:p>
            <a:pPr algn="just" eaLnBrk="1" hangingPunct="1">
              <a:spcBef>
                <a:spcPct val="0"/>
              </a:spcBef>
              <a:buFontTx/>
              <a:buNone/>
            </a:pPr>
            <a:endParaRPr lang="en-US" altLang="en-US" sz="1800" dirty="0">
              <a:latin typeface="+mn-lt"/>
            </a:endParaRPr>
          </a:p>
          <a:p>
            <a:pPr algn="just" eaLnBrk="1" hangingPunct="1">
              <a:spcBef>
                <a:spcPct val="0"/>
              </a:spcBef>
              <a:buFontTx/>
              <a:buNone/>
            </a:pPr>
            <a:r>
              <a:rPr lang="en-US" altLang="en-US" sz="1800" i="1" dirty="0">
                <a:latin typeface="+mn-lt"/>
              </a:rPr>
              <a:t>Illusions</a:t>
            </a:r>
            <a:r>
              <a:rPr lang="en-US" altLang="en-US" sz="1800" dirty="0">
                <a:latin typeface="+mn-lt"/>
              </a:rPr>
              <a:t>			Distortions of real sensory stimuli – illusions can 			be a normal phenomenon as well as indicating 			psychopathology.</a:t>
            </a:r>
          </a:p>
          <a:p>
            <a:pPr algn="just" eaLnBrk="1" hangingPunct="1">
              <a:spcBef>
                <a:spcPct val="0"/>
              </a:spcBef>
              <a:buFontTx/>
              <a:buNone/>
            </a:pPr>
            <a:endParaRPr lang="en-US" altLang="en-US" sz="1800" dirty="0">
              <a:latin typeface="+mn-lt"/>
            </a:endParaRPr>
          </a:p>
          <a:p>
            <a:pPr algn="just" eaLnBrk="1" hangingPunct="1">
              <a:spcBef>
                <a:spcPct val="0"/>
              </a:spcBef>
              <a:buFontTx/>
              <a:buNone/>
            </a:pPr>
            <a:r>
              <a:rPr lang="en-US" altLang="en-US" sz="1800" i="1" dirty="0">
                <a:latin typeface="+mn-lt"/>
              </a:rPr>
              <a:t>Pseudohallucinations</a:t>
            </a:r>
            <a:r>
              <a:rPr lang="en-US" altLang="en-US" sz="1800" dirty="0">
                <a:latin typeface="+mn-lt"/>
              </a:rPr>
              <a:t>	Hallucinations that are recognised by the person 			as being imaginary (not real, lacking an external 			source or stimulus).</a:t>
            </a:r>
          </a:p>
        </p:txBody>
      </p:sp>
    </p:spTree>
    <p:extLst>
      <p:ext uri="{BB962C8B-B14F-4D97-AF65-F5344CB8AC3E}">
        <p14:creationId xmlns:p14="http://schemas.microsoft.com/office/powerpoint/2010/main" val="1223444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flipH="1">
            <a:off x="827088" y="115888"/>
            <a:ext cx="7777162" cy="774700"/>
          </a:xfrm>
        </p:spPr>
        <p:txBody>
          <a:bodyPr>
            <a:normAutofit/>
          </a:bodyPr>
          <a:lstStyle/>
          <a:p>
            <a:pPr algn="ctr" eaLnBrk="1" hangingPunct="1"/>
            <a:r>
              <a:rPr lang="en-US" altLang="en-US" sz="4000" dirty="0">
                <a:cs typeface="Arial" panose="020B0604020202020204" pitchFamily="34" charset="0"/>
              </a:rPr>
              <a:t>Perception:</a:t>
            </a:r>
            <a:endParaRPr lang="en-AU" altLang="en-US" sz="4000" dirty="0">
              <a:cs typeface="Arial" panose="020B0604020202020204" pitchFamily="34" charset="0"/>
            </a:endParaRPr>
          </a:p>
        </p:txBody>
      </p:sp>
      <p:sp>
        <p:nvSpPr>
          <p:cNvPr id="2969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C744D20A-BE91-4754-BCBD-3030199C5C8D}" type="slidenum">
              <a:rPr lang="en-AU" altLang="en-US" sz="1200" smtClean="0">
                <a:ea typeface="ＭＳ Ｐゴシック" pitchFamily="34" charset="-128"/>
              </a:rPr>
              <a:pPr eaLnBrk="1" hangingPunct="1">
                <a:spcBef>
                  <a:spcPct val="0"/>
                </a:spcBef>
                <a:buFontTx/>
                <a:buNone/>
              </a:pPr>
              <a:t>23</a:t>
            </a:fld>
            <a:endParaRPr lang="en-AU" altLang="en-US" sz="1200" dirty="0">
              <a:ea typeface="ＭＳ Ｐゴシック" pitchFamily="34" charset="-128"/>
            </a:endParaRPr>
          </a:p>
        </p:txBody>
      </p:sp>
      <p:sp>
        <p:nvSpPr>
          <p:cNvPr id="29700" name="Text Box 5"/>
          <p:cNvSpPr txBox="1">
            <a:spLocks noChangeArrowheads="1"/>
          </p:cNvSpPr>
          <p:nvPr/>
        </p:nvSpPr>
        <p:spPr bwMode="auto">
          <a:xfrm>
            <a:off x="539552" y="908720"/>
            <a:ext cx="8459986"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eaLnBrk="0" hangingPunct="0">
              <a:spcBef>
                <a:spcPct val="20000"/>
              </a:spcBef>
              <a:buChar char="»"/>
              <a:defRPr sz="2000">
                <a:solidFill>
                  <a:schemeClr val="tx1"/>
                </a:solidFill>
                <a:latin typeface="Arial" pitchFamily="34" charset="0"/>
              </a:defRPr>
            </a:lvl5pPr>
            <a:lvl6pPr eaLnBrk="0" fontAlgn="base" hangingPunct="0">
              <a:spcBef>
                <a:spcPct val="20000"/>
              </a:spcBef>
              <a:spcAft>
                <a:spcPct val="0"/>
              </a:spcAft>
              <a:buChar char="»"/>
              <a:defRPr sz="2000">
                <a:solidFill>
                  <a:schemeClr val="tx1"/>
                </a:solidFill>
                <a:latin typeface="Arial" pitchFamily="34" charset="0"/>
              </a:defRPr>
            </a:lvl6pPr>
            <a:lvl7pPr eaLnBrk="0" fontAlgn="base" hangingPunct="0">
              <a:spcBef>
                <a:spcPct val="20000"/>
              </a:spcBef>
              <a:spcAft>
                <a:spcPct val="0"/>
              </a:spcAft>
              <a:buChar char="»"/>
              <a:defRPr sz="2000">
                <a:solidFill>
                  <a:schemeClr val="tx1"/>
                </a:solidFill>
                <a:latin typeface="Arial" pitchFamily="34" charset="0"/>
              </a:defRPr>
            </a:lvl7pPr>
            <a:lvl8pPr eaLnBrk="0" fontAlgn="base" hangingPunct="0">
              <a:spcBef>
                <a:spcPct val="20000"/>
              </a:spcBef>
              <a:spcAft>
                <a:spcPct val="0"/>
              </a:spcAft>
              <a:buChar char="»"/>
              <a:defRPr sz="2000">
                <a:solidFill>
                  <a:schemeClr val="tx1"/>
                </a:solidFill>
                <a:latin typeface="Arial" pitchFamily="34" charset="0"/>
              </a:defRPr>
            </a:lvl8pPr>
            <a:lvl9pPr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en-US" altLang="en-US" sz="1800" b="1" dirty="0">
                <a:latin typeface="+mn-lt"/>
              </a:rPr>
              <a:t>Class	Impairment	Description</a:t>
            </a:r>
            <a:endParaRPr lang="en-US" altLang="en-US" sz="1800" dirty="0">
              <a:latin typeface="+mn-lt"/>
            </a:endParaRPr>
          </a:p>
          <a:p>
            <a:pPr eaLnBrk="1" hangingPunct="1">
              <a:spcBef>
                <a:spcPct val="0"/>
              </a:spcBef>
              <a:buFontTx/>
              <a:buNone/>
            </a:pPr>
            <a:r>
              <a:rPr lang="en-US" altLang="en-US" sz="1800" dirty="0">
                <a:latin typeface="+mn-lt"/>
              </a:rPr>
              <a:t>   1	0 - 5%		</a:t>
            </a:r>
            <a:r>
              <a:rPr lang="en-US" altLang="en-US" sz="1800" b="1" dirty="0">
                <a:latin typeface="+mn-lt"/>
              </a:rPr>
              <a:t>Normal to Slight</a:t>
            </a:r>
          </a:p>
          <a:p>
            <a:pPr marL="2778125" lvl="4" eaLnBrk="1" hangingPunct="1">
              <a:spcBef>
                <a:spcPct val="0"/>
              </a:spcBef>
              <a:buFontTx/>
              <a:buNone/>
            </a:pPr>
            <a:r>
              <a:rPr lang="en-US" altLang="en-US" sz="1600" i="1" dirty="0">
                <a:latin typeface="+mn-lt"/>
              </a:rPr>
              <a:t>- transient heightened, dulled or blunted perceptions of 	  the internal and external world, but with no or little 	  interference with function</a:t>
            </a:r>
            <a:endParaRPr lang="en-US" altLang="en-US" sz="1600" dirty="0">
              <a:latin typeface="+mn-lt"/>
            </a:endParaRPr>
          </a:p>
          <a:p>
            <a:pPr eaLnBrk="1" hangingPunct="1">
              <a:spcBef>
                <a:spcPct val="0"/>
              </a:spcBef>
              <a:buFontTx/>
              <a:buNone/>
            </a:pPr>
            <a:r>
              <a:rPr lang="en-US" altLang="en-US" sz="1800" dirty="0">
                <a:latin typeface="+mn-lt"/>
              </a:rPr>
              <a:t>   2	10 - 20%		</a:t>
            </a:r>
            <a:r>
              <a:rPr lang="en-US" altLang="en-US" sz="1800" b="1" dirty="0">
                <a:latin typeface="+mn-lt"/>
              </a:rPr>
              <a:t>Mild </a:t>
            </a:r>
          </a:p>
          <a:p>
            <a:pPr defTabSz="949325" eaLnBrk="1" hangingPunct="1">
              <a:spcBef>
                <a:spcPct val="0"/>
              </a:spcBef>
              <a:buFontTx/>
              <a:buNone/>
            </a:pPr>
            <a:r>
              <a:rPr lang="en-US" altLang="en-US" sz="1800" i="1" dirty="0">
                <a:latin typeface="+mn-lt"/>
              </a:rPr>
              <a:t>			</a:t>
            </a:r>
            <a:r>
              <a:rPr lang="en-US" altLang="en-US" sz="1600" i="1" dirty="0">
                <a:latin typeface="+mn-lt"/>
              </a:rPr>
              <a:t>- persistent</a:t>
            </a:r>
            <a:r>
              <a:rPr lang="en-US" altLang="en-US" sz="1600" b="1" i="1" dirty="0">
                <a:latin typeface="+mn-lt"/>
              </a:rPr>
              <a:t> </a:t>
            </a:r>
            <a:r>
              <a:rPr lang="en-US" altLang="en-US" sz="1600" i="1" dirty="0">
                <a:latin typeface="+mn-lt"/>
              </a:rPr>
              <a:t>heightened, dulled or blunted perceptions 				of the internal and external world, with mild but noticeable 	  		interference with function - pseudohallucinations </a:t>
            </a:r>
            <a:endParaRPr lang="en-US" altLang="en-US" sz="1600" dirty="0">
              <a:latin typeface="+mn-lt"/>
            </a:endParaRPr>
          </a:p>
          <a:p>
            <a:pPr eaLnBrk="1" hangingPunct="1">
              <a:spcBef>
                <a:spcPct val="0"/>
              </a:spcBef>
              <a:buFontTx/>
              <a:buNone/>
            </a:pPr>
            <a:r>
              <a:rPr lang="en-US" altLang="en-US" sz="1800" dirty="0">
                <a:latin typeface="+mn-lt"/>
              </a:rPr>
              <a:t>   3	25 - 50%		</a:t>
            </a:r>
            <a:r>
              <a:rPr lang="en-US" altLang="en-US" sz="1800" b="1" dirty="0">
                <a:latin typeface="+mn-lt"/>
              </a:rPr>
              <a:t>Moderate</a:t>
            </a:r>
            <a:endParaRPr lang="en-US" altLang="en-US" sz="1800" b="1" i="1" dirty="0">
              <a:latin typeface="+mn-lt"/>
            </a:endParaRPr>
          </a:p>
          <a:p>
            <a:pPr lvl="4" defTabSz="949325" eaLnBrk="1" hangingPunct="1">
              <a:spcBef>
                <a:spcPct val="0"/>
              </a:spcBef>
              <a:buFontTx/>
              <a:buNone/>
              <a:tabLst>
                <a:tab pos="2778125" algn="l"/>
                <a:tab pos="2870200" algn="l"/>
              </a:tabLst>
            </a:pPr>
            <a:r>
              <a:rPr lang="en-US" altLang="en-US" sz="1800" i="1" dirty="0">
                <a:latin typeface="+mn-lt"/>
              </a:rPr>
              <a:t>	</a:t>
            </a:r>
            <a:r>
              <a:rPr lang="en-US" altLang="en-US" sz="1600" i="1" dirty="0">
                <a:latin typeface="+mn-lt"/>
              </a:rPr>
              <a:t>- presence of hallucinations (other than hypnagogic or 	hypnopompic) that cannot be attributed to a transitory drug-	induced state;</a:t>
            </a:r>
          </a:p>
          <a:p>
            <a:pPr lvl="4" eaLnBrk="1" hangingPunct="1">
              <a:spcBef>
                <a:spcPct val="0"/>
              </a:spcBef>
              <a:buFontTx/>
              <a:buNone/>
            </a:pPr>
            <a:r>
              <a:rPr lang="en-US" altLang="en-US" sz="1600" i="1" dirty="0">
                <a:latin typeface="+mn-lt"/>
              </a:rPr>
              <a:t>	- obvious illusions (when associated with a diagnosable 	  	mental disorder).</a:t>
            </a:r>
            <a:endParaRPr lang="en-US" altLang="en-US" sz="1600" dirty="0">
              <a:latin typeface="+mn-lt"/>
            </a:endParaRPr>
          </a:p>
          <a:p>
            <a:pPr eaLnBrk="1" hangingPunct="1">
              <a:spcBef>
                <a:spcPct val="0"/>
              </a:spcBef>
              <a:buFontTx/>
              <a:buNone/>
            </a:pPr>
            <a:r>
              <a:rPr lang="en-US" altLang="en-US" sz="1800" dirty="0">
                <a:latin typeface="+mn-lt"/>
              </a:rPr>
              <a:t>   4	55 - 75%		</a:t>
            </a:r>
            <a:r>
              <a:rPr lang="en-US" altLang="en-US" sz="1800" b="1" dirty="0">
                <a:latin typeface="+mn-lt"/>
              </a:rPr>
              <a:t>Moderately Severe </a:t>
            </a:r>
          </a:p>
          <a:p>
            <a:pPr eaLnBrk="1" hangingPunct="1">
              <a:spcBef>
                <a:spcPct val="0"/>
              </a:spcBef>
              <a:buFontTx/>
              <a:buNone/>
            </a:pPr>
            <a:r>
              <a:rPr lang="en-US" altLang="en-US" sz="1800" i="1" dirty="0">
                <a:latin typeface="+mn-lt"/>
              </a:rPr>
              <a:t>			</a:t>
            </a:r>
            <a:r>
              <a:rPr lang="en-US" altLang="en-US" sz="1600" i="1" dirty="0">
                <a:latin typeface="+mn-lt"/>
              </a:rPr>
              <a:t>- hallucinations and/or illusions (as above) cause 				  	subjective distress and disturbed behaviour.</a:t>
            </a:r>
            <a:endParaRPr lang="en-US" altLang="en-US" sz="1600" dirty="0">
              <a:latin typeface="+mn-lt"/>
            </a:endParaRPr>
          </a:p>
          <a:p>
            <a:pPr eaLnBrk="1" hangingPunct="1">
              <a:spcBef>
                <a:spcPct val="0"/>
              </a:spcBef>
              <a:buFontTx/>
              <a:buNone/>
            </a:pPr>
            <a:r>
              <a:rPr lang="en-US" altLang="en-US" sz="1800" dirty="0">
                <a:latin typeface="+mn-lt"/>
              </a:rPr>
              <a:t>   5	Over 75%	</a:t>
            </a:r>
            <a:r>
              <a:rPr lang="en-US" altLang="en-US" sz="1800" b="1" dirty="0">
                <a:latin typeface="+mn-lt"/>
              </a:rPr>
              <a:t>Severe </a:t>
            </a:r>
          </a:p>
          <a:p>
            <a:pPr eaLnBrk="1" hangingPunct="1">
              <a:spcBef>
                <a:spcPct val="0"/>
              </a:spcBef>
              <a:buFontTx/>
              <a:buNone/>
            </a:pPr>
            <a:r>
              <a:rPr lang="en-US" altLang="en-US" sz="1800" i="1" dirty="0">
                <a:latin typeface="+mn-lt"/>
              </a:rPr>
              <a:t>			</a:t>
            </a:r>
            <a:r>
              <a:rPr lang="en-US" altLang="en-US" sz="1600" i="1" dirty="0">
                <a:latin typeface="+mn-lt"/>
              </a:rPr>
              <a:t>- hallucinations and/or illusions (as above) cause 	  	 			 disturbed behaviour to the extent that constant 	 	  			supervision is required.</a:t>
            </a:r>
            <a:endParaRPr lang="en-AU" altLang="en-US" sz="1600" i="1" dirty="0">
              <a:latin typeface="+mn-lt"/>
            </a:endParaRPr>
          </a:p>
        </p:txBody>
      </p:sp>
    </p:spTree>
    <p:extLst>
      <p:ext uri="{BB962C8B-B14F-4D97-AF65-F5344CB8AC3E}">
        <p14:creationId xmlns:p14="http://schemas.microsoft.com/office/powerpoint/2010/main" val="287568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flipH="1">
            <a:off x="755576" y="332656"/>
            <a:ext cx="7561262" cy="647700"/>
          </a:xfrm>
        </p:spPr>
        <p:txBody>
          <a:bodyPr>
            <a:noAutofit/>
          </a:bodyPr>
          <a:lstStyle/>
          <a:p>
            <a:pPr algn="ctr" eaLnBrk="1" hangingPunct="1"/>
            <a:r>
              <a:rPr lang="en-US" altLang="en-US" sz="4000" dirty="0">
                <a:cs typeface="Arial" panose="020B0604020202020204" pitchFamily="34" charset="0"/>
              </a:rPr>
              <a:t>Judgement</a:t>
            </a:r>
            <a:endParaRPr lang="en-AU" altLang="en-US" sz="4000" dirty="0">
              <a:cs typeface="Arial" panose="020B0604020202020204" pitchFamily="34" charset="0"/>
            </a:endParaRPr>
          </a:p>
        </p:txBody>
      </p:sp>
      <p:sp>
        <p:nvSpPr>
          <p:cNvPr id="68614" name="Rectangle 3"/>
          <p:cNvSpPr>
            <a:spLocks noGrp="1" noChangeArrowheads="1"/>
          </p:cNvSpPr>
          <p:nvPr>
            <p:ph type="body" sz="half" idx="1"/>
          </p:nvPr>
        </p:nvSpPr>
        <p:spPr>
          <a:xfrm>
            <a:off x="683568" y="1124744"/>
            <a:ext cx="8208963" cy="5400600"/>
          </a:xfrm>
        </p:spPr>
        <p:txBody>
          <a:bodyPr>
            <a:normAutofit lnSpcReduction="10000"/>
          </a:bodyPr>
          <a:lstStyle/>
          <a:p>
            <a:pPr marL="0" indent="0" eaLnBrk="1" hangingPunct="1">
              <a:lnSpc>
                <a:spcPct val="80000"/>
              </a:lnSpc>
              <a:buFontTx/>
              <a:buNone/>
              <a:defRPr/>
            </a:pPr>
            <a:r>
              <a:rPr lang="en-US" altLang="en-US" sz="1400" dirty="0"/>
              <a:t>Ability to evaluate and assess information and situations, together with the ability to formulate appropriate conclusions and decisions.   This mental function may be impaired due to brain injury, or to conditions such as schizophrenia, major depression, anxiety, dissociative states or other mental disorders.</a:t>
            </a:r>
            <a:endParaRPr lang="en-US" altLang="en-US" sz="1400" b="1" dirty="0"/>
          </a:p>
          <a:p>
            <a:pPr marL="0" indent="0" eaLnBrk="1" hangingPunct="1">
              <a:lnSpc>
                <a:spcPct val="80000"/>
              </a:lnSpc>
              <a:spcBef>
                <a:spcPct val="50000"/>
              </a:spcBef>
              <a:buFontTx/>
              <a:buNone/>
              <a:defRPr/>
            </a:pPr>
            <a:r>
              <a:rPr lang="en-US" altLang="en-US" sz="1400" b="1" dirty="0"/>
              <a:t>Class	Impairment	Description</a:t>
            </a:r>
            <a:endParaRPr lang="en-US" altLang="en-US" sz="1400" dirty="0"/>
          </a:p>
          <a:p>
            <a:pPr marL="0" indent="0" eaLnBrk="1" hangingPunct="1">
              <a:lnSpc>
                <a:spcPct val="80000"/>
              </a:lnSpc>
              <a:spcBef>
                <a:spcPct val="40000"/>
              </a:spcBef>
              <a:buClrTx/>
              <a:buFontTx/>
              <a:buNone/>
              <a:defRPr/>
            </a:pPr>
            <a:r>
              <a:rPr lang="en-US" altLang="en-US" sz="1400" dirty="0"/>
              <a:t>   1	0 - 5%		</a:t>
            </a:r>
            <a:r>
              <a:rPr lang="en-US" altLang="en-US" sz="1400" b="1" dirty="0"/>
              <a:t>Normal to Slight</a:t>
            </a:r>
            <a:r>
              <a:rPr lang="en-US" altLang="en-US" sz="1400" b="1" i="1" dirty="0"/>
              <a:t> </a:t>
            </a:r>
          </a:p>
          <a:p>
            <a:pPr marL="0" indent="0" defTabSz="207963" eaLnBrk="1" hangingPunct="1">
              <a:lnSpc>
                <a:spcPct val="80000"/>
              </a:lnSpc>
              <a:spcBef>
                <a:spcPct val="40000"/>
              </a:spcBef>
              <a:buClrTx/>
              <a:buFontTx/>
              <a:buNone/>
              <a:tabLst>
                <a:tab pos="2778125" algn="l"/>
              </a:tabLst>
              <a:defRPr/>
            </a:pPr>
            <a:r>
              <a:rPr lang="en-US" altLang="en-US" sz="1400" i="1" dirty="0"/>
              <a:t>	-	may lack some insight and misconstrue situations but with little 			interference with function</a:t>
            </a:r>
            <a:endParaRPr lang="en-US" altLang="en-US" sz="1400" dirty="0"/>
          </a:p>
          <a:p>
            <a:pPr marL="0" indent="0" eaLnBrk="1" hangingPunct="1">
              <a:lnSpc>
                <a:spcPct val="80000"/>
              </a:lnSpc>
              <a:spcBef>
                <a:spcPct val="40000"/>
              </a:spcBef>
              <a:buClrTx/>
              <a:buFontTx/>
              <a:buNone/>
              <a:defRPr/>
            </a:pPr>
            <a:r>
              <a:rPr lang="en-US" altLang="en-US" sz="1400" dirty="0"/>
              <a:t>   2	10 - 20%		</a:t>
            </a:r>
            <a:r>
              <a:rPr lang="en-US" altLang="en-US" sz="1400" b="1" dirty="0"/>
              <a:t>Mild </a:t>
            </a:r>
          </a:p>
          <a:p>
            <a:pPr marL="2963863" lvl="4" indent="-185738" eaLnBrk="1" hangingPunct="1">
              <a:lnSpc>
                <a:spcPct val="80000"/>
              </a:lnSpc>
              <a:spcBef>
                <a:spcPct val="40000"/>
              </a:spcBef>
              <a:buClrTx/>
              <a:buNone/>
              <a:tabLst>
                <a:tab pos="2963863" algn="l"/>
              </a:tabLst>
              <a:defRPr/>
            </a:pPr>
            <a:r>
              <a:rPr lang="en-US" altLang="en-US" sz="1400" i="1" dirty="0"/>
              <a:t>-	persistently misjudges situations in relationships, occupational settings, driving and with finances.  The misjudgements are noticed by others but are accommodated</a:t>
            </a:r>
            <a:r>
              <a:rPr lang="en-US" altLang="en-US" sz="1400" b="1" i="1" dirty="0"/>
              <a:t>. </a:t>
            </a:r>
          </a:p>
          <a:p>
            <a:pPr marL="0" indent="0" eaLnBrk="1" hangingPunct="1">
              <a:lnSpc>
                <a:spcPct val="80000"/>
              </a:lnSpc>
              <a:spcBef>
                <a:spcPct val="40000"/>
              </a:spcBef>
              <a:buClrTx/>
              <a:buNone/>
              <a:defRPr/>
            </a:pPr>
            <a:r>
              <a:rPr lang="en-US" altLang="en-US" sz="1400" dirty="0"/>
              <a:t>   3	25 - 50%		</a:t>
            </a:r>
            <a:r>
              <a:rPr lang="en-US" altLang="en-US" sz="1400" b="1" dirty="0"/>
              <a:t>Moderate </a:t>
            </a:r>
          </a:p>
          <a:p>
            <a:pPr marL="2962275" lvl="4" indent="-184150" eaLnBrk="1" hangingPunct="1">
              <a:lnSpc>
                <a:spcPct val="80000"/>
              </a:lnSpc>
              <a:spcBef>
                <a:spcPct val="40000"/>
              </a:spcBef>
              <a:buClrTx/>
              <a:buFontTx/>
              <a:buChar char="-"/>
              <a:defRPr/>
            </a:pPr>
            <a:r>
              <a:rPr lang="en-US" altLang="en-US" sz="1400" i="1" dirty="0"/>
              <a:t>misjudging social, work and family situations repeatedly leading to some disruption in relationships, occupational settings, living circumstances and financial reliability</a:t>
            </a:r>
            <a:r>
              <a:rPr lang="en-US" altLang="en-US" sz="1400" b="1" i="1" dirty="0"/>
              <a:t>. </a:t>
            </a:r>
          </a:p>
          <a:p>
            <a:pPr marL="2962275" lvl="4" indent="-184150" eaLnBrk="1" hangingPunct="1">
              <a:lnSpc>
                <a:spcPct val="80000"/>
              </a:lnSpc>
              <a:spcBef>
                <a:spcPct val="40000"/>
              </a:spcBef>
              <a:buClrTx/>
              <a:buFontTx/>
              <a:buChar char="-"/>
              <a:defRPr/>
            </a:pPr>
            <a:r>
              <a:rPr lang="en-US" altLang="en-US" sz="1400" i="1" dirty="0"/>
              <a:t>inappropriate spending of money or gambling</a:t>
            </a:r>
            <a:endParaRPr lang="en-US" altLang="en-US" sz="1400" dirty="0"/>
          </a:p>
          <a:p>
            <a:pPr marL="0" indent="0" eaLnBrk="1" hangingPunct="1">
              <a:lnSpc>
                <a:spcPct val="80000"/>
              </a:lnSpc>
              <a:spcBef>
                <a:spcPct val="40000"/>
              </a:spcBef>
              <a:buClrTx/>
              <a:buFontTx/>
              <a:buNone/>
              <a:defRPr/>
            </a:pPr>
            <a:r>
              <a:rPr lang="en-US" altLang="en-US" sz="1400" dirty="0"/>
              <a:t>   4	55 - 75%		</a:t>
            </a:r>
            <a:r>
              <a:rPr lang="en-US" altLang="en-US" sz="1400" b="1" dirty="0"/>
              <a:t>Moderately Severe </a:t>
            </a:r>
          </a:p>
          <a:p>
            <a:pPr marL="2963863" lvl="4" indent="-184150" eaLnBrk="1" hangingPunct="1">
              <a:lnSpc>
                <a:spcPct val="80000"/>
              </a:lnSpc>
              <a:spcBef>
                <a:spcPct val="40000"/>
              </a:spcBef>
              <a:buClrTx/>
              <a:buFontTx/>
              <a:buNone/>
              <a:defRPr/>
            </a:pPr>
            <a:r>
              <a:rPr lang="en-US" altLang="en-US" sz="1400" i="1" dirty="0"/>
              <a:t>-	moderately severe misjudgement with regular failure to evaluate situations or implications, causing actual risk or harm to self or others  </a:t>
            </a:r>
          </a:p>
          <a:p>
            <a:pPr marL="2963863" lvl="4" indent="-184150" eaLnBrk="1" hangingPunct="1">
              <a:lnSpc>
                <a:spcPct val="80000"/>
              </a:lnSpc>
              <a:spcBef>
                <a:spcPct val="40000"/>
              </a:spcBef>
              <a:buNone/>
              <a:defRPr/>
            </a:pPr>
            <a:r>
              <a:rPr lang="en-US" altLang="en-US" sz="1400" i="1" dirty="0"/>
              <a:t>-	failure to respond to any regular guidance and requirement for constant supervision.</a:t>
            </a:r>
          </a:p>
          <a:p>
            <a:pPr marL="0" indent="0" eaLnBrk="1" hangingPunct="1">
              <a:lnSpc>
                <a:spcPct val="80000"/>
              </a:lnSpc>
              <a:spcBef>
                <a:spcPct val="40000"/>
              </a:spcBef>
              <a:buFontTx/>
              <a:buNone/>
              <a:defRPr/>
            </a:pPr>
            <a:r>
              <a:rPr lang="en-US" altLang="en-US" sz="1400" dirty="0"/>
              <a:t>   5	Over 75%		</a:t>
            </a:r>
            <a:r>
              <a:rPr lang="en-US" altLang="en-US" sz="1400" b="1" dirty="0"/>
              <a:t>Severe  </a:t>
            </a:r>
          </a:p>
          <a:p>
            <a:pPr marL="0" indent="0" defTabSz="949325" eaLnBrk="1" hangingPunct="1">
              <a:lnSpc>
                <a:spcPct val="80000"/>
              </a:lnSpc>
              <a:spcBef>
                <a:spcPct val="40000"/>
              </a:spcBef>
              <a:buFontTx/>
              <a:buNone/>
              <a:tabLst>
                <a:tab pos="2778125" algn="l"/>
                <a:tab pos="2963863" algn="l"/>
              </a:tabLst>
              <a:defRPr/>
            </a:pPr>
            <a:r>
              <a:rPr lang="en-US" altLang="en-US" sz="1400" i="1" dirty="0"/>
              <a:t>	-	persistently assaultive due to misinterpretation of the behaviour or 		motives of others</a:t>
            </a:r>
          </a:p>
          <a:p>
            <a:pPr marL="0" indent="0" defTabSz="949325" eaLnBrk="1" hangingPunct="1">
              <a:lnSpc>
                <a:spcPct val="80000"/>
              </a:lnSpc>
              <a:spcBef>
                <a:spcPct val="40000"/>
              </a:spcBef>
              <a:buFontTx/>
              <a:buNone/>
              <a:tabLst>
                <a:tab pos="2778125" algn="l"/>
                <a:tab pos="2963863" algn="l"/>
              </a:tabLst>
              <a:defRPr/>
            </a:pPr>
            <a:r>
              <a:rPr lang="en-US" altLang="en-US" sz="1400" i="1" dirty="0"/>
              <a:t>	-	Sexually disinhibited</a:t>
            </a:r>
            <a:r>
              <a:rPr lang="en-US" altLang="en-US" sz="1400" b="1" i="1" dirty="0"/>
              <a:t> </a:t>
            </a:r>
            <a:r>
              <a:rPr lang="en-US" altLang="en-US" sz="1400" i="1" dirty="0"/>
              <a:t>(may occur following a head injury).</a:t>
            </a:r>
            <a:r>
              <a:rPr lang="en-US" altLang="en-US" sz="1400" dirty="0"/>
              <a:t> </a:t>
            </a:r>
            <a:endParaRPr lang="en-AU" altLang="en-US" sz="1400" dirty="0"/>
          </a:p>
        </p:txBody>
      </p:sp>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A707DD73-A80F-4A29-9E6C-0A4310BDE706}" type="slidenum">
              <a:rPr lang="en-AU" altLang="en-US" sz="1200" smtClean="0">
                <a:ea typeface="ＭＳ Ｐゴシック" pitchFamily="34" charset="-128"/>
              </a:rPr>
              <a:pPr eaLnBrk="1" hangingPunct="1">
                <a:spcBef>
                  <a:spcPct val="0"/>
                </a:spcBef>
                <a:buFontTx/>
                <a:buNone/>
              </a:pPr>
              <a:t>24</a:t>
            </a:fld>
            <a:endParaRPr lang="en-AU" altLang="en-US" sz="1200" dirty="0">
              <a:ea typeface="ＭＳ Ｐゴシック" pitchFamily="34" charset="-128"/>
            </a:endParaRPr>
          </a:p>
        </p:txBody>
      </p:sp>
    </p:spTree>
    <p:extLst>
      <p:ext uri="{BB962C8B-B14F-4D97-AF65-F5344CB8AC3E}">
        <p14:creationId xmlns:p14="http://schemas.microsoft.com/office/powerpoint/2010/main" val="834534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flipH="1">
            <a:off x="827088" y="260350"/>
            <a:ext cx="7921625" cy="647700"/>
          </a:xfrm>
        </p:spPr>
        <p:txBody>
          <a:bodyPr>
            <a:noAutofit/>
          </a:bodyPr>
          <a:lstStyle/>
          <a:p>
            <a:pPr algn="ctr" eaLnBrk="1" hangingPunct="1"/>
            <a:r>
              <a:rPr lang="en-US" altLang="en-US" sz="4000" dirty="0">
                <a:cs typeface="Arial" panose="020B0604020202020204" pitchFamily="34" charset="0"/>
              </a:rPr>
              <a:t>Mood</a:t>
            </a:r>
            <a:endParaRPr lang="en-AU" altLang="en-US" sz="4000" dirty="0">
              <a:cs typeface="Arial" panose="020B0604020202020204" pitchFamily="34" charset="0"/>
            </a:endParaRPr>
          </a:p>
        </p:txBody>
      </p:sp>
      <p:sp>
        <p:nvSpPr>
          <p:cNvPr id="3174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307368AD-F845-4DC4-BB01-48D9DE9DE06D}" type="slidenum">
              <a:rPr lang="en-AU" altLang="en-US" sz="1200" smtClean="0">
                <a:ea typeface="ＭＳ Ｐゴシック" pitchFamily="34" charset="-128"/>
              </a:rPr>
              <a:pPr eaLnBrk="1" hangingPunct="1">
                <a:spcBef>
                  <a:spcPct val="0"/>
                </a:spcBef>
                <a:buFontTx/>
                <a:buNone/>
              </a:pPr>
              <a:t>25</a:t>
            </a:fld>
            <a:endParaRPr lang="en-AU" altLang="en-US" sz="1200" dirty="0">
              <a:ea typeface="ＭＳ Ｐゴシック" pitchFamily="34" charset="-128"/>
            </a:endParaRPr>
          </a:p>
        </p:txBody>
      </p:sp>
      <p:sp>
        <p:nvSpPr>
          <p:cNvPr id="31748" name="Text Box 5"/>
          <p:cNvSpPr txBox="1">
            <a:spLocks noChangeArrowheads="1"/>
          </p:cNvSpPr>
          <p:nvPr/>
        </p:nvSpPr>
        <p:spPr bwMode="auto">
          <a:xfrm>
            <a:off x="900113" y="981075"/>
            <a:ext cx="7848600" cy="537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en-US" altLang="en-US" sz="1800" dirty="0">
                <a:latin typeface="+mn-lt"/>
              </a:rPr>
              <a:t>Mood is a pervasive lasting emotional state.</a:t>
            </a:r>
            <a:endParaRPr lang="en-US" altLang="en-US" sz="1800" b="1" dirty="0">
              <a:latin typeface="+mn-lt"/>
            </a:endParaRPr>
          </a:p>
          <a:p>
            <a:pPr eaLnBrk="1" hangingPunct="1">
              <a:spcBef>
                <a:spcPct val="0"/>
              </a:spcBef>
              <a:buFontTx/>
              <a:buNone/>
            </a:pPr>
            <a:r>
              <a:rPr lang="en-US" altLang="en-US" sz="1800" dirty="0">
                <a:latin typeface="+mn-lt"/>
              </a:rPr>
              <a:t>Affect is the prevailing and conscious emotional feeling during the period of the mental state examination.</a:t>
            </a:r>
          </a:p>
          <a:p>
            <a:pPr eaLnBrk="1" hangingPunct="1">
              <a:spcBef>
                <a:spcPct val="0"/>
              </a:spcBef>
              <a:buFontTx/>
              <a:buNone/>
            </a:pPr>
            <a:r>
              <a:rPr lang="en-US" altLang="en-US" sz="1800" dirty="0">
                <a:latin typeface="+mn-lt"/>
              </a:rPr>
              <a:t>Affect observed during the mental state examination is a reflection of the subject’s mood, and has a number features, including:</a:t>
            </a:r>
          </a:p>
          <a:p>
            <a:pPr eaLnBrk="1" hangingPunct="1">
              <a:spcBef>
                <a:spcPct val="0"/>
              </a:spcBef>
              <a:buFontTx/>
              <a:buNone/>
            </a:pPr>
            <a:r>
              <a:rPr lang="en-US" altLang="en-US" sz="1800" dirty="0">
                <a:latin typeface="+mn-lt"/>
              </a:rPr>
              <a:t>Range:		Variability of emotional expression over a period of time, 		i.e. if only one mood is expressed over a period of time, 			the affective range is restricted.</a:t>
            </a:r>
          </a:p>
          <a:p>
            <a:pPr eaLnBrk="1" hangingPunct="1">
              <a:spcBef>
                <a:spcPct val="25000"/>
              </a:spcBef>
              <a:buFontTx/>
              <a:buNone/>
            </a:pPr>
            <a:r>
              <a:rPr lang="en-US" altLang="en-US" sz="1800" dirty="0">
                <a:latin typeface="+mn-lt"/>
              </a:rPr>
              <a:t>Amplitude: 	Amount of energy expended in expressing a mood, i.e. a 		mild amplitude of anger is manifested by annoyance and 		irritability.</a:t>
            </a:r>
          </a:p>
          <a:p>
            <a:pPr eaLnBrk="1" hangingPunct="1">
              <a:spcBef>
                <a:spcPct val="25000"/>
              </a:spcBef>
              <a:buFontTx/>
              <a:buNone/>
            </a:pPr>
            <a:r>
              <a:rPr lang="en-US" altLang="en-US" sz="1800" dirty="0">
                <a:latin typeface="+mn-lt"/>
              </a:rPr>
              <a:t>Stability:		Slow shifts of mood are normal.  Rapid shifts (affective 			lability) may be pathological.</a:t>
            </a:r>
          </a:p>
          <a:p>
            <a:pPr eaLnBrk="1" hangingPunct="1">
              <a:spcBef>
                <a:spcPct val="25000"/>
              </a:spcBef>
              <a:buFontTx/>
              <a:buNone/>
            </a:pPr>
            <a:r>
              <a:rPr lang="en-US" altLang="en-US" sz="1800" dirty="0">
                <a:latin typeface="+mn-lt"/>
              </a:rPr>
              <a:t>Appropriateness:	The “fit” (or congruency) between the affect and the 			situation.</a:t>
            </a:r>
          </a:p>
          <a:p>
            <a:pPr eaLnBrk="1" hangingPunct="1">
              <a:spcBef>
                <a:spcPct val="25000"/>
              </a:spcBef>
              <a:buFontTx/>
              <a:buNone/>
            </a:pPr>
            <a:r>
              <a:rPr lang="en-US" altLang="en-US" sz="1800" dirty="0">
                <a:latin typeface="+mn-lt"/>
              </a:rPr>
              <a:t>Quality of Affect:	Suspicious, sad, happy, anxious, angry, apathetic.</a:t>
            </a:r>
          </a:p>
          <a:p>
            <a:pPr eaLnBrk="1" hangingPunct="1">
              <a:spcBef>
                <a:spcPct val="25000"/>
              </a:spcBef>
              <a:buFontTx/>
              <a:buNone/>
            </a:pPr>
            <a:r>
              <a:rPr lang="en-US" altLang="en-US" sz="1800" dirty="0">
                <a:latin typeface="+mn-lt"/>
              </a:rPr>
              <a:t>Relatedness: 	Ability to express warmth, to interact emotionally and to 		establish rapport.</a:t>
            </a:r>
            <a:endParaRPr lang="en-AU" altLang="en-US" sz="1800" dirty="0">
              <a:latin typeface="+mn-lt"/>
            </a:endParaRPr>
          </a:p>
        </p:txBody>
      </p:sp>
    </p:spTree>
    <p:extLst>
      <p:ext uri="{BB962C8B-B14F-4D97-AF65-F5344CB8AC3E}">
        <p14:creationId xmlns:p14="http://schemas.microsoft.com/office/powerpoint/2010/main" val="1176356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flipH="1">
            <a:off x="929591" y="-8271"/>
            <a:ext cx="7651750" cy="1081087"/>
          </a:xfrm>
        </p:spPr>
        <p:txBody>
          <a:bodyPr>
            <a:normAutofit/>
          </a:bodyPr>
          <a:lstStyle/>
          <a:p>
            <a:pPr algn="ctr" eaLnBrk="1" hangingPunct="1"/>
            <a:r>
              <a:rPr lang="en-AU" altLang="en-US" sz="4000" dirty="0">
                <a:cs typeface="Arial" panose="020B0604020202020204" pitchFamily="34" charset="0"/>
              </a:rPr>
              <a:t>Mood</a:t>
            </a:r>
          </a:p>
        </p:txBody>
      </p:sp>
      <p:sp>
        <p:nvSpPr>
          <p:cNvPr id="3277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9F54C0B2-5640-412D-B1CA-164C36EAEE97}" type="slidenum">
              <a:rPr lang="en-AU" altLang="en-US" sz="1200" smtClean="0">
                <a:ea typeface="ＭＳ Ｐゴシック" pitchFamily="34" charset="-128"/>
              </a:rPr>
              <a:pPr eaLnBrk="1" hangingPunct="1">
                <a:spcBef>
                  <a:spcPct val="0"/>
                </a:spcBef>
                <a:buFontTx/>
                <a:buNone/>
              </a:pPr>
              <a:t>26</a:t>
            </a:fld>
            <a:endParaRPr lang="en-AU" altLang="en-US" sz="1200" dirty="0">
              <a:ea typeface="ＭＳ Ｐゴシック" pitchFamily="34" charset="-128"/>
            </a:endParaRPr>
          </a:p>
        </p:txBody>
      </p:sp>
      <p:sp>
        <p:nvSpPr>
          <p:cNvPr id="32772" name="Text Box 5"/>
          <p:cNvSpPr txBox="1">
            <a:spLocks noChangeArrowheads="1"/>
          </p:cNvSpPr>
          <p:nvPr/>
        </p:nvSpPr>
        <p:spPr bwMode="auto">
          <a:xfrm>
            <a:off x="900113" y="1340768"/>
            <a:ext cx="7993062" cy="503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eaLnBrk="0" hangingPunct="0">
              <a:spcBef>
                <a:spcPct val="20000"/>
              </a:spcBef>
              <a:buChar char="»"/>
              <a:defRPr sz="2000">
                <a:solidFill>
                  <a:schemeClr val="tx1"/>
                </a:solidFill>
                <a:latin typeface="Arial" pitchFamily="34" charset="0"/>
              </a:defRPr>
            </a:lvl5pPr>
            <a:lvl6pPr eaLnBrk="0" fontAlgn="base" hangingPunct="0">
              <a:spcBef>
                <a:spcPct val="20000"/>
              </a:spcBef>
              <a:spcAft>
                <a:spcPct val="0"/>
              </a:spcAft>
              <a:buChar char="»"/>
              <a:defRPr sz="2000">
                <a:solidFill>
                  <a:schemeClr val="tx1"/>
                </a:solidFill>
                <a:latin typeface="Arial" pitchFamily="34" charset="0"/>
              </a:defRPr>
            </a:lvl6pPr>
            <a:lvl7pPr eaLnBrk="0" fontAlgn="base" hangingPunct="0">
              <a:spcBef>
                <a:spcPct val="20000"/>
              </a:spcBef>
              <a:spcAft>
                <a:spcPct val="0"/>
              </a:spcAft>
              <a:buChar char="»"/>
              <a:defRPr sz="2000">
                <a:solidFill>
                  <a:schemeClr val="tx1"/>
                </a:solidFill>
                <a:latin typeface="Arial" pitchFamily="34" charset="0"/>
              </a:defRPr>
            </a:lvl7pPr>
            <a:lvl8pPr eaLnBrk="0" fontAlgn="base" hangingPunct="0">
              <a:spcBef>
                <a:spcPct val="20000"/>
              </a:spcBef>
              <a:spcAft>
                <a:spcPct val="0"/>
              </a:spcAft>
              <a:buChar char="»"/>
              <a:defRPr sz="2000">
                <a:solidFill>
                  <a:schemeClr val="tx1"/>
                </a:solidFill>
                <a:latin typeface="Arial" pitchFamily="34" charset="0"/>
              </a:defRPr>
            </a:lvl8pPr>
            <a:lvl9pPr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en-US" altLang="en-US" sz="1800" b="1" dirty="0">
                <a:latin typeface="+mn-lt"/>
              </a:rPr>
              <a:t>Class	Impairment	Description</a:t>
            </a:r>
            <a:endParaRPr lang="en-US" altLang="en-US" sz="1800" dirty="0">
              <a:latin typeface="+mn-lt"/>
            </a:endParaRPr>
          </a:p>
          <a:p>
            <a:pPr eaLnBrk="1" hangingPunct="1">
              <a:spcBef>
                <a:spcPct val="0"/>
              </a:spcBef>
              <a:buFontTx/>
              <a:buNone/>
            </a:pPr>
            <a:r>
              <a:rPr lang="en-US" altLang="en-US" sz="1800" dirty="0">
                <a:latin typeface="+mn-lt"/>
              </a:rPr>
              <a:t>   1	0 - 5%		</a:t>
            </a:r>
            <a:r>
              <a:rPr lang="en-US" altLang="en-US" sz="1800" b="1" dirty="0">
                <a:latin typeface="+mn-lt"/>
              </a:rPr>
              <a:t>Normal to Slight </a:t>
            </a:r>
          </a:p>
          <a:p>
            <a:pPr eaLnBrk="1" hangingPunct="1">
              <a:spcBef>
                <a:spcPct val="0"/>
              </a:spcBef>
              <a:buFontTx/>
              <a:buNone/>
            </a:pPr>
            <a:r>
              <a:rPr lang="en-US" altLang="en-US" sz="1800" i="1" dirty="0">
                <a:latin typeface="+mn-lt"/>
              </a:rPr>
              <a:t>			- relatively transient expressions of sadness, </a:t>
            </a:r>
          </a:p>
          <a:p>
            <a:pPr lvl="4" eaLnBrk="1" hangingPunct="1">
              <a:spcBef>
                <a:spcPct val="0"/>
              </a:spcBef>
              <a:buFontTx/>
              <a:buNone/>
            </a:pPr>
            <a:r>
              <a:rPr lang="en-US" altLang="en-US" sz="1800" i="1" dirty="0">
                <a:latin typeface="+mn-lt"/>
              </a:rPr>
              <a:t>	  happiness, anxiety, anger and apathy;</a:t>
            </a:r>
          </a:p>
          <a:p>
            <a:pPr lvl="4" eaLnBrk="1" hangingPunct="1">
              <a:spcBef>
                <a:spcPct val="0"/>
              </a:spcBef>
              <a:buFontTx/>
              <a:buNone/>
            </a:pPr>
            <a:r>
              <a:rPr lang="en-US" altLang="en-US" sz="1800" i="1" dirty="0">
                <a:latin typeface="+mn-lt"/>
              </a:rPr>
              <a:t>	- normal variation of mood associated with 	 	  upsetting life events.</a:t>
            </a:r>
            <a:endParaRPr lang="en-US" altLang="en-US" sz="1800" dirty="0">
              <a:latin typeface="+mn-lt"/>
            </a:endParaRPr>
          </a:p>
          <a:p>
            <a:pPr eaLnBrk="1" hangingPunct="1">
              <a:spcBef>
                <a:spcPct val="0"/>
              </a:spcBef>
              <a:buFontTx/>
              <a:buNone/>
            </a:pPr>
            <a:r>
              <a:rPr lang="en-US" altLang="en-US" sz="1800" dirty="0">
                <a:latin typeface="+mn-lt"/>
              </a:rPr>
              <a:t>   2	10 - 20%		</a:t>
            </a:r>
            <a:r>
              <a:rPr lang="en-US" altLang="en-US" sz="1800" b="1" dirty="0">
                <a:latin typeface="+mn-lt"/>
              </a:rPr>
              <a:t>Mild </a:t>
            </a:r>
          </a:p>
          <a:p>
            <a:pPr eaLnBrk="1" hangingPunct="1">
              <a:spcBef>
                <a:spcPct val="0"/>
              </a:spcBef>
              <a:buFontTx/>
              <a:buNone/>
            </a:pPr>
            <a:r>
              <a:rPr lang="en-US" altLang="en-US" sz="1800" i="1" dirty="0">
                <a:latin typeface="+mn-lt"/>
              </a:rPr>
              <a:t>			- mild symptoms: some or all of the below </a:t>
            </a:r>
          </a:p>
          <a:p>
            <a:pPr eaLnBrk="1" hangingPunct="1">
              <a:spcBef>
                <a:spcPct val="0"/>
              </a:spcBef>
              <a:buFontTx/>
              <a:buNone/>
            </a:pPr>
            <a:r>
              <a:rPr lang="en-US" altLang="en-US" sz="1800" i="1" dirty="0">
                <a:latin typeface="+mn-lt"/>
              </a:rPr>
              <a:t>			  mild depression; </a:t>
            </a:r>
          </a:p>
          <a:p>
            <a:pPr eaLnBrk="1" hangingPunct="1">
              <a:spcBef>
                <a:spcPct val="0"/>
              </a:spcBef>
              <a:buFontTx/>
              <a:buNone/>
            </a:pPr>
            <a:r>
              <a:rPr lang="en-US" altLang="en-US" sz="1800" i="1" dirty="0">
                <a:latin typeface="+mn-lt"/>
              </a:rPr>
              <a:t>			  subjective distress leading to some mild 				  interference with function; </a:t>
            </a:r>
          </a:p>
          <a:p>
            <a:pPr eaLnBrk="1" hangingPunct="1">
              <a:spcBef>
                <a:spcPct val="0"/>
              </a:spcBef>
              <a:buFontTx/>
              <a:buNone/>
            </a:pPr>
            <a:r>
              <a:rPr lang="en-US" altLang="en-US" sz="1800" i="1" dirty="0">
                <a:latin typeface="+mn-lt"/>
              </a:rPr>
              <a:t>			  reduced interest in usual activities;</a:t>
            </a:r>
          </a:p>
          <a:p>
            <a:pPr eaLnBrk="1" hangingPunct="1">
              <a:spcBef>
                <a:spcPct val="0"/>
              </a:spcBef>
              <a:buFontTx/>
              <a:buNone/>
            </a:pPr>
            <a:r>
              <a:rPr lang="en-US" altLang="en-US" sz="1800" i="1" dirty="0">
                <a:latin typeface="+mn-lt"/>
              </a:rPr>
              <a:t>			  some days off; reduced social activities;</a:t>
            </a:r>
          </a:p>
          <a:p>
            <a:pPr eaLnBrk="1" hangingPunct="1">
              <a:spcBef>
                <a:spcPct val="0"/>
              </a:spcBef>
              <a:buFontTx/>
              <a:buNone/>
            </a:pPr>
            <a:r>
              <a:rPr lang="en-US" altLang="en-US" sz="1800" i="1" dirty="0">
                <a:latin typeface="+mn-lt"/>
              </a:rPr>
              <a:t>			  fleeting suicidal thoughts;</a:t>
            </a:r>
          </a:p>
          <a:p>
            <a:pPr eaLnBrk="1" hangingPunct="1">
              <a:spcBef>
                <a:spcPct val="0"/>
              </a:spcBef>
              <a:buFontTx/>
              <a:buNone/>
            </a:pPr>
            <a:r>
              <a:rPr lang="en-US" altLang="en-US" sz="1800" i="1" dirty="0">
                <a:latin typeface="+mn-lt"/>
              </a:rPr>
              <a:t>			  some panic attacks;</a:t>
            </a:r>
          </a:p>
          <a:p>
            <a:pPr eaLnBrk="1" hangingPunct="1">
              <a:spcBef>
                <a:spcPct val="0"/>
              </a:spcBef>
              <a:buFontTx/>
              <a:buNone/>
            </a:pPr>
            <a:r>
              <a:rPr lang="en-US" altLang="en-US" sz="1800" i="1" dirty="0">
                <a:latin typeface="+mn-lt"/>
              </a:rPr>
              <a:t>			  heightened mood;</a:t>
            </a:r>
          </a:p>
          <a:p>
            <a:pPr eaLnBrk="1" hangingPunct="1">
              <a:spcBef>
                <a:spcPct val="0"/>
              </a:spcBef>
              <a:buFontTx/>
              <a:buNone/>
            </a:pPr>
            <a:r>
              <a:rPr lang="en-US" altLang="en-US" sz="1800" i="1" dirty="0">
                <a:latin typeface="+mn-lt"/>
              </a:rPr>
              <a:t>			 - may experience feelings of derealisation or 			   	depersonalisation.</a:t>
            </a:r>
            <a:endParaRPr lang="en-AU" altLang="en-US" sz="1800" i="1" dirty="0">
              <a:latin typeface="+mn-lt"/>
            </a:endParaRPr>
          </a:p>
        </p:txBody>
      </p:sp>
    </p:spTree>
    <p:extLst>
      <p:ext uri="{BB962C8B-B14F-4D97-AF65-F5344CB8AC3E}">
        <p14:creationId xmlns:p14="http://schemas.microsoft.com/office/powerpoint/2010/main" val="1282630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a:xfrm flipH="1">
            <a:off x="1043608" y="116632"/>
            <a:ext cx="6840537" cy="720601"/>
          </a:xfrm>
        </p:spPr>
        <p:txBody>
          <a:bodyPr>
            <a:normAutofit/>
          </a:bodyPr>
          <a:lstStyle/>
          <a:p>
            <a:pPr algn="ctr" eaLnBrk="1" hangingPunct="1"/>
            <a:r>
              <a:rPr lang="en-US" altLang="en-US" sz="4000" dirty="0">
                <a:cs typeface="Arial" panose="020B0604020202020204" pitchFamily="34" charset="0"/>
              </a:rPr>
              <a:t>Mood (cont…)</a:t>
            </a:r>
            <a:endParaRPr lang="en-AU" altLang="en-US" sz="4000" dirty="0">
              <a:cs typeface="Arial" panose="020B0604020202020204" pitchFamily="34" charset="0"/>
            </a:endParaRPr>
          </a:p>
        </p:txBody>
      </p:sp>
      <p:sp>
        <p:nvSpPr>
          <p:cNvPr id="3379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005F2858-17E5-413C-A001-863E44678839}" type="slidenum">
              <a:rPr lang="en-AU" altLang="en-US" sz="1200" smtClean="0">
                <a:ea typeface="ＭＳ Ｐゴシック" pitchFamily="34" charset="-128"/>
              </a:rPr>
              <a:pPr eaLnBrk="1" hangingPunct="1">
                <a:spcBef>
                  <a:spcPct val="0"/>
                </a:spcBef>
                <a:buFontTx/>
                <a:buNone/>
              </a:pPr>
              <a:t>27</a:t>
            </a:fld>
            <a:endParaRPr lang="en-AU" altLang="en-US" sz="1200" dirty="0">
              <a:ea typeface="ＭＳ Ｐゴシック" pitchFamily="34" charset="-128"/>
            </a:endParaRPr>
          </a:p>
        </p:txBody>
      </p:sp>
      <p:sp>
        <p:nvSpPr>
          <p:cNvPr id="71686" name="Text Box 5"/>
          <p:cNvSpPr txBox="1">
            <a:spLocks noChangeArrowheads="1"/>
          </p:cNvSpPr>
          <p:nvPr/>
        </p:nvSpPr>
        <p:spPr bwMode="auto">
          <a:xfrm>
            <a:off x="683568" y="782793"/>
            <a:ext cx="7920037" cy="6093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eaLnBrk="0" hangingPunct="0">
              <a:defRPr>
                <a:solidFill>
                  <a:schemeClr val="tx1"/>
                </a:solidFill>
                <a:latin typeface="Arial" charset="0"/>
              </a:defRPr>
            </a:lvl4pPr>
            <a:lvl5pPr eaLnBrk="0" hangingPunct="0">
              <a:defRPr>
                <a:solidFill>
                  <a:schemeClr val="tx1"/>
                </a:solidFill>
                <a:latin typeface="Arial" charset="0"/>
              </a:defRPr>
            </a:lvl5pPr>
            <a:lvl6pPr eaLnBrk="0" fontAlgn="base" hangingPunct="0">
              <a:spcBef>
                <a:spcPct val="0"/>
              </a:spcBef>
              <a:spcAft>
                <a:spcPct val="0"/>
              </a:spcAft>
              <a:defRPr>
                <a:solidFill>
                  <a:schemeClr val="tx1"/>
                </a:solidFill>
                <a:latin typeface="Arial" charset="0"/>
              </a:defRPr>
            </a:lvl6pPr>
            <a:lvl7pPr eaLnBrk="0" fontAlgn="base" hangingPunct="0">
              <a:spcBef>
                <a:spcPct val="0"/>
              </a:spcBef>
              <a:spcAft>
                <a:spcPct val="0"/>
              </a:spcAft>
              <a:defRPr>
                <a:solidFill>
                  <a:schemeClr val="tx1"/>
                </a:solidFill>
                <a:latin typeface="Arial" charset="0"/>
              </a:defRPr>
            </a:lvl7pPr>
            <a:lvl8pPr eaLnBrk="0" fontAlgn="base" hangingPunct="0">
              <a:spcBef>
                <a:spcPct val="0"/>
              </a:spcBef>
              <a:spcAft>
                <a:spcPct val="0"/>
              </a:spcAft>
              <a:defRPr>
                <a:solidFill>
                  <a:schemeClr val="tx1"/>
                </a:solidFill>
                <a:latin typeface="Arial" charset="0"/>
              </a:defRPr>
            </a:lvl8pPr>
            <a:lvl9pPr eaLnBrk="0" fontAlgn="base" hangingPunct="0">
              <a:spcBef>
                <a:spcPct val="0"/>
              </a:spcBef>
              <a:spcAft>
                <a:spcPct val="0"/>
              </a:spcAft>
              <a:defRPr>
                <a:solidFill>
                  <a:schemeClr val="tx1"/>
                </a:solidFill>
                <a:latin typeface="Arial" charset="0"/>
              </a:defRPr>
            </a:lvl9pPr>
          </a:lstStyle>
          <a:p>
            <a:pPr defTabSz="415925" eaLnBrk="1" hangingPunct="1">
              <a:defRPr/>
            </a:pPr>
            <a:r>
              <a:rPr lang="en-US" altLang="en-US" sz="1500" dirty="0">
                <a:latin typeface="+mn-lt"/>
              </a:rPr>
              <a:t>3   25 - 50%  		</a:t>
            </a:r>
            <a:r>
              <a:rPr lang="en-US" altLang="en-US" sz="1500" b="1" dirty="0">
                <a:latin typeface="+mn-lt"/>
              </a:rPr>
              <a:t>Moderate Impairment </a:t>
            </a:r>
          </a:p>
          <a:p>
            <a:pPr defTabSz="415925" eaLnBrk="1" hangingPunct="1">
              <a:defRPr/>
            </a:pPr>
            <a:r>
              <a:rPr lang="en-US" altLang="en-US" sz="1500" i="1" dirty="0">
                <a:latin typeface="+mn-lt"/>
              </a:rPr>
              <a:t>				moderate symptoms: some or all of the below:</a:t>
            </a:r>
          </a:p>
          <a:p>
            <a:pPr marL="2114550" lvl="4" indent="-320675" defTabSz="415925" eaLnBrk="1" hangingPunct="1">
              <a:buFont typeface="Arial" panose="020B0604020202020204" pitchFamily="34" charset="0"/>
              <a:buChar char="•"/>
              <a:defRPr/>
            </a:pPr>
            <a:r>
              <a:rPr lang="en-US" altLang="en-US" sz="1500" i="1" dirty="0">
                <a:latin typeface="+mn-lt"/>
              </a:rPr>
              <a:t>frequent anxiety attacks with somatic concomitants;</a:t>
            </a:r>
          </a:p>
          <a:p>
            <a:pPr marL="2114550" lvl="4" indent="-320675" defTabSz="415925" eaLnBrk="1" hangingPunct="1">
              <a:buFont typeface="Arial" panose="020B0604020202020204" pitchFamily="34" charset="0"/>
              <a:buChar char="•"/>
              <a:defRPr/>
            </a:pPr>
            <a:r>
              <a:rPr lang="en-US" altLang="en-US" sz="1500" i="1" dirty="0">
                <a:latin typeface="+mn-lt"/>
              </a:rPr>
              <a:t>inappropriate self-blame and/or guilt;</a:t>
            </a:r>
          </a:p>
          <a:p>
            <a:pPr marL="2114550" lvl="4" indent="-320675" defTabSz="415925" eaLnBrk="1" hangingPunct="1">
              <a:buFont typeface="Arial" panose="020B0604020202020204" pitchFamily="34" charset="0"/>
              <a:buChar char="•"/>
              <a:defRPr/>
            </a:pPr>
            <a:r>
              <a:rPr lang="en-US" altLang="en-US" sz="1500" i="1" dirty="0">
                <a:latin typeface="+mn-lt"/>
              </a:rPr>
              <a:t>persistent suicidal ideation or suicide attempts;</a:t>
            </a:r>
          </a:p>
          <a:p>
            <a:pPr marL="2114550" lvl="4" indent="-320675" defTabSz="415925" eaLnBrk="1" hangingPunct="1">
              <a:buFont typeface="Arial" panose="020B0604020202020204" pitchFamily="34" charset="0"/>
              <a:buChar char="•"/>
              <a:defRPr/>
            </a:pPr>
            <a:r>
              <a:rPr lang="en-US" altLang="en-US" sz="1500" i="1" dirty="0">
                <a:latin typeface="+mn-lt"/>
              </a:rPr>
              <a:t>marked lability of affect; significant lethargy;</a:t>
            </a:r>
          </a:p>
          <a:p>
            <a:pPr marL="2114550" lvl="4" indent="-320675" defTabSz="415925" eaLnBrk="1" hangingPunct="1">
              <a:buFont typeface="Arial" panose="020B0604020202020204" pitchFamily="34" charset="0"/>
              <a:buChar char="•"/>
              <a:defRPr/>
            </a:pPr>
            <a:r>
              <a:rPr lang="en-US" altLang="en-US" sz="1500" i="1" dirty="0">
                <a:latin typeface="+mn-lt"/>
              </a:rPr>
              <a:t>social withdrawal leading to major problems in interpersonal relationships;</a:t>
            </a:r>
          </a:p>
          <a:p>
            <a:pPr marL="2114550" lvl="4" indent="-320675" defTabSz="415925" eaLnBrk="1" hangingPunct="1">
              <a:buFont typeface="Arial" panose="020B0604020202020204" pitchFamily="34" charset="0"/>
              <a:buChar char="•"/>
              <a:defRPr/>
            </a:pPr>
            <a:r>
              <a:rPr lang="en-US" altLang="en-US" sz="1500" i="1" dirty="0">
                <a:latin typeface="+mn-lt"/>
              </a:rPr>
              <a:t>anhedonia;</a:t>
            </a:r>
          </a:p>
          <a:p>
            <a:pPr marL="2114550" lvl="4" indent="-320675" defTabSz="415925" eaLnBrk="1" hangingPunct="1">
              <a:buFont typeface="Arial" panose="020B0604020202020204" pitchFamily="34" charset="0"/>
              <a:buChar char="•"/>
              <a:defRPr/>
            </a:pPr>
            <a:r>
              <a:rPr lang="en-US" altLang="en-US" sz="1500" i="1" dirty="0">
                <a:latin typeface="+mn-lt"/>
              </a:rPr>
              <a:t>appetite disturbance with significant weight change;</a:t>
            </a:r>
          </a:p>
          <a:p>
            <a:pPr marL="2114550" lvl="4" indent="-320675" defTabSz="415925" eaLnBrk="1" hangingPunct="1">
              <a:buFont typeface="Arial" panose="020B0604020202020204" pitchFamily="34" charset="0"/>
              <a:buChar char="•"/>
              <a:defRPr/>
            </a:pPr>
            <a:r>
              <a:rPr lang="en-US" altLang="en-US" sz="1500" i="1" dirty="0">
                <a:latin typeface="+mn-lt"/>
              </a:rPr>
              <a:t>psychomotor retardation/agitation; hypomania;</a:t>
            </a:r>
          </a:p>
          <a:p>
            <a:pPr marL="2114550" lvl="4" indent="-320675" defTabSz="415925" eaLnBrk="1" hangingPunct="1">
              <a:buFont typeface="Arial" panose="020B0604020202020204" pitchFamily="34" charset="0"/>
              <a:buChar char="•"/>
              <a:defRPr/>
            </a:pPr>
            <a:r>
              <a:rPr lang="en-US" altLang="en-US" sz="1500" i="1" dirty="0">
                <a:latin typeface="+mn-lt"/>
              </a:rPr>
              <a:t>severe depersonalisation.</a:t>
            </a:r>
            <a:endParaRPr lang="en-US" altLang="en-US" sz="1500" dirty="0">
              <a:latin typeface="+mn-lt"/>
            </a:endParaRPr>
          </a:p>
          <a:p>
            <a:pPr marL="342900" indent="-342900" defTabSz="415925" eaLnBrk="1" hangingPunct="1">
              <a:buFontTx/>
              <a:buAutoNum type="arabicPlain" startAt="4"/>
              <a:defRPr/>
            </a:pPr>
            <a:r>
              <a:rPr lang="en-US" altLang="en-US" sz="1500" dirty="0">
                <a:latin typeface="+mn-lt"/>
              </a:rPr>
              <a:t>55 - 75% 		</a:t>
            </a:r>
            <a:r>
              <a:rPr lang="en-US" altLang="en-US" sz="1500" b="1" dirty="0">
                <a:latin typeface="+mn-lt"/>
              </a:rPr>
              <a:t>Moderately Severe </a:t>
            </a:r>
          </a:p>
          <a:p>
            <a:pPr defTabSz="415925" eaLnBrk="1" hangingPunct="1">
              <a:defRPr/>
            </a:pPr>
            <a:r>
              <a:rPr lang="en-US" altLang="en-US" sz="1500" b="1" i="1" dirty="0">
                <a:latin typeface="+mn-lt"/>
              </a:rPr>
              <a:t>				</a:t>
            </a:r>
            <a:r>
              <a:rPr lang="en-US" altLang="en-US" sz="1500" i="1" dirty="0">
                <a:latin typeface="+mn-lt"/>
              </a:rPr>
              <a:t>cannot function in most areas:</a:t>
            </a:r>
          </a:p>
          <a:p>
            <a:pPr marL="2114550" lvl="4" indent="-285750" defTabSz="415925" eaLnBrk="1" hangingPunct="1">
              <a:buFont typeface="Arial" panose="020B0604020202020204" pitchFamily="34" charset="0"/>
              <a:buChar char="•"/>
              <a:defRPr/>
            </a:pPr>
            <a:r>
              <a:rPr lang="en-US" altLang="en-US" sz="1500" i="1" dirty="0">
                <a:latin typeface="+mn-lt"/>
              </a:rPr>
              <a:t>constant agitation; </a:t>
            </a:r>
          </a:p>
          <a:p>
            <a:pPr marL="1795463" lvl="3" indent="265113" defTabSz="812800" eaLnBrk="1" hangingPunct="1">
              <a:buFont typeface="Arial" panose="020B0604020202020204" pitchFamily="34" charset="0"/>
              <a:buChar char="•"/>
              <a:defRPr/>
            </a:pPr>
            <a:r>
              <a:rPr lang="en-US" altLang="en-US" sz="1500" i="1" dirty="0">
                <a:latin typeface="+mn-lt"/>
              </a:rPr>
              <a:t> violent manic excitement;</a:t>
            </a:r>
          </a:p>
          <a:p>
            <a:pPr marL="1795463" lvl="3" indent="265113" defTabSz="812800" eaLnBrk="1" hangingPunct="1">
              <a:buFont typeface="Arial" panose="020B0604020202020204" pitchFamily="34" charset="0"/>
              <a:buChar char="•"/>
              <a:defRPr/>
            </a:pPr>
            <a:r>
              <a:rPr lang="en-US" altLang="en-US" sz="1500" i="1" dirty="0">
                <a:latin typeface="+mn-lt"/>
              </a:rPr>
              <a:t> repeated suicide attempts;</a:t>
            </a:r>
          </a:p>
          <a:p>
            <a:pPr marL="1795463" lvl="3" indent="265113" defTabSz="812800" eaLnBrk="1" hangingPunct="1">
              <a:buFont typeface="Arial" panose="020B0604020202020204" pitchFamily="34" charset="0"/>
              <a:buChar char="•"/>
              <a:defRPr/>
            </a:pPr>
            <a:r>
              <a:rPr lang="en-US" altLang="en-US" sz="1500" i="1" dirty="0">
                <a:latin typeface="+mn-lt"/>
              </a:rPr>
              <a:t> remains in bed all day;</a:t>
            </a:r>
          </a:p>
          <a:p>
            <a:pPr marL="1795463" lvl="3" indent="265113" defTabSz="812800" eaLnBrk="1" hangingPunct="1">
              <a:buFont typeface="Arial" panose="020B0604020202020204" pitchFamily="34" charset="0"/>
              <a:buChar char="•"/>
              <a:defRPr/>
            </a:pPr>
            <a:r>
              <a:rPr lang="en-US" altLang="en-US" sz="1500" i="1" dirty="0">
                <a:latin typeface="+mn-lt"/>
              </a:rPr>
              <a:t>extreme self neglect;</a:t>
            </a:r>
          </a:p>
          <a:p>
            <a:pPr marL="1795463" lvl="3" indent="265113" defTabSz="812800" eaLnBrk="1" hangingPunct="1">
              <a:buFont typeface="Arial" panose="020B0604020202020204" pitchFamily="34" charset="0"/>
              <a:buChar char="•"/>
              <a:defRPr/>
            </a:pPr>
            <a:r>
              <a:rPr lang="en-US" altLang="en-US" sz="1500" i="1" dirty="0">
                <a:latin typeface="+mn-lt"/>
              </a:rPr>
              <a:t>extreme anger /hypersensitivity;</a:t>
            </a:r>
          </a:p>
          <a:p>
            <a:pPr marL="1795463" lvl="3" defTabSz="812800" eaLnBrk="1" hangingPunct="1">
              <a:defRPr/>
            </a:pPr>
            <a:r>
              <a:rPr lang="en-US" altLang="en-US" sz="1500" i="1" dirty="0">
                <a:latin typeface="+mn-lt"/>
              </a:rPr>
              <a:t>- requires supervision to prevent injury to self or others.</a:t>
            </a:r>
            <a:endParaRPr lang="en-US" altLang="en-US" sz="1500" dirty="0">
              <a:latin typeface="+mn-lt"/>
            </a:endParaRPr>
          </a:p>
          <a:p>
            <a:pPr marL="342900" indent="-342900" defTabSz="415925" eaLnBrk="1" hangingPunct="1">
              <a:buFontTx/>
              <a:buAutoNum type="arabicPlain" startAt="5"/>
              <a:defRPr/>
            </a:pPr>
            <a:r>
              <a:rPr lang="en-US" altLang="en-US" sz="1500" dirty="0">
                <a:latin typeface="+mn-lt"/>
              </a:rPr>
              <a:t>Over 75%		</a:t>
            </a:r>
            <a:r>
              <a:rPr lang="en-US" altLang="en-US" sz="1500" b="1" dirty="0">
                <a:latin typeface="+mn-lt"/>
              </a:rPr>
              <a:t>Severe </a:t>
            </a:r>
            <a:endParaRPr lang="en-US" altLang="en-US" sz="1500" i="1" dirty="0">
              <a:latin typeface="+mn-lt"/>
            </a:endParaRPr>
          </a:p>
          <a:p>
            <a:pPr marL="1793875" indent="266700" defTabSz="190500" eaLnBrk="1" hangingPunct="1">
              <a:buFont typeface="Arial" panose="020B0604020202020204" pitchFamily="34" charset="0"/>
              <a:buChar char="•"/>
              <a:defRPr/>
            </a:pPr>
            <a:r>
              <a:rPr lang="en-US" altLang="en-US" sz="1500" i="1" dirty="0">
                <a:latin typeface="+mn-lt"/>
              </a:rPr>
              <a:t>	severe depression, with regression requiring attention and assistance 		in all aspects of self care;</a:t>
            </a:r>
          </a:p>
          <a:p>
            <a:pPr marL="1793875" indent="266700" defTabSz="190500" eaLnBrk="1" hangingPunct="1">
              <a:buFont typeface="Arial" panose="020B0604020202020204" pitchFamily="34" charset="0"/>
              <a:buChar char="•"/>
              <a:defRPr/>
            </a:pPr>
            <a:r>
              <a:rPr lang="en-US" altLang="en-US" sz="1500" i="1" dirty="0">
                <a:latin typeface="+mn-lt"/>
              </a:rPr>
              <a:t>constantly suicidal;</a:t>
            </a:r>
          </a:p>
          <a:p>
            <a:pPr marL="1793875" indent="266700" defTabSz="190500" eaLnBrk="1" hangingPunct="1">
              <a:buFont typeface="Arial" panose="020B0604020202020204" pitchFamily="34" charset="0"/>
              <a:buChar char="•"/>
              <a:defRPr/>
            </a:pPr>
            <a:r>
              <a:rPr lang="en-US" altLang="en-US" sz="1500" i="1" dirty="0">
                <a:latin typeface="+mn-lt"/>
              </a:rPr>
              <a:t>manic excitement requiring restraint.</a:t>
            </a:r>
            <a:endParaRPr lang="en-AU" altLang="en-US" sz="1500" i="1" dirty="0">
              <a:latin typeface="+mn-lt"/>
            </a:endParaRPr>
          </a:p>
        </p:txBody>
      </p:sp>
    </p:spTree>
    <p:extLst>
      <p:ext uri="{BB962C8B-B14F-4D97-AF65-F5344CB8AC3E}">
        <p14:creationId xmlns:p14="http://schemas.microsoft.com/office/powerpoint/2010/main" val="1454842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flipH="1">
            <a:off x="539552" y="188640"/>
            <a:ext cx="7848600" cy="503237"/>
          </a:xfrm>
        </p:spPr>
        <p:txBody>
          <a:bodyPr>
            <a:noAutofit/>
          </a:bodyPr>
          <a:lstStyle/>
          <a:p>
            <a:pPr algn="ctr" eaLnBrk="1" hangingPunct="1"/>
            <a:r>
              <a:rPr lang="en-US" altLang="en-US" sz="4000" dirty="0">
                <a:cs typeface="Arial" panose="020B0604020202020204" pitchFamily="34" charset="0"/>
              </a:rPr>
              <a:t>Behaviour</a:t>
            </a:r>
            <a:endParaRPr lang="en-AU" altLang="en-US" sz="4000" dirty="0">
              <a:cs typeface="Arial" panose="020B0604020202020204" pitchFamily="34" charset="0"/>
            </a:endParaRPr>
          </a:p>
        </p:txBody>
      </p:sp>
      <p:sp>
        <p:nvSpPr>
          <p:cNvPr id="348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925DD75E-C7FE-4045-A9E5-FACF9EBC5C14}" type="slidenum">
              <a:rPr lang="en-AU" altLang="en-US" sz="1200" smtClean="0">
                <a:ea typeface="ＭＳ Ｐゴシック" pitchFamily="34" charset="-128"/>
              </a:rPr>
              <a:pPr eaLnBrk="1" hangingPunct="1">
                <a:spcBef>
                  <a:spcPct val="0"/>
                </a:spcBef>
                <a:buFontTx/>
                <a:buNone/>
              </a:pPr>
              <a:t>28</a:t>
            </a:fld>
            <a:endParaRPr lang="en-AU" altLang="en-US" sz="1200" dirty="0">
              <a:ea typeface="ＭＳ Ｐゴシック" pitchFamily="34" charset="-128"/>
            </a:endParaRPr>
          </a:p>
        </p:txBody>
      </p:sp>
      <p:sp>
        <p:nvSpPr>
          <p:cNvPr id="72710" name="Text Box 5"/>
          <p:cNvSpPr txBox="1">
            <a:spLocks noChangeArrowheads="1"/>
          </p:cNvSpPr>
          <p:nvPr/>
        </p:nvSpPr>
        <p:spPr bwMode="auto">
          <a:xfrm>
            <a:off x="827088" y="765175"/>
            <a:ext cx="8209408"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eaLnBrk="0" hangingPunct="0">
              <a:defRPr>
                <a:solidFill>
                  <a:schemeClr val="tx1"/>
                </a:solidFill>
                <a:latin typeface="Arial" charset="0"/>
              </a:defRPr>
            </a:lvl5pPr>
            <a:lvl6pPr eaLnBrk="0" fontAlgn="base" hangingPunct="0">
              <a:spcBef>
                <a:spcPct val="0"/>
              </a:spcBef>
              <a:spcAft>
                <a:spcPct val="0"/>
              </a:spcAft>
              <a:defRPr>
                <a:solidFill>
                  <a:schemeClr val="tx1"/>
                </a:solidFill>
                <a:latin typeface="Arial" charset="0"/>
              </a:defRPr>
            </a:lvl6pPr>
            <a:lvl7pPr eaLnBrk="0" fontAlgn="base" hangingPunct="0">
              <a:spcBef>
                <a:spcPct val="0"/>
              </a:spcBef>
              <a:spcAft>
                <a:spcPct val="0"/>
              </a:spcAft>
              <a:defRPr>
                <a:solidFill>
                  <a:schemeClr val="tx1"/>
                </a:solidFill>
                <a:latin typeface="Arial" charset="0"/>
              </a:defRPr>
            </a:lvl7pPr>
            <a:lvl8pPr eaLnBrk="0" fontAlgn="base" hangingPunct="0">
              <a:spcBef>
                <a:spcPct val="0"/>
              </a:spcBef>
              <a:spcAft>
                <a:spcPct val="0"/>
              </a:spcAft>
              <a:defRPr>
                <a:solidFill>
                  <a:schemeClr val="tx1"/>
                </a:solidFill>
                <a:latin typeface="Arial" charset="0"/>
              </a:defRPr>
            </a:lvl8pPr>
            <a:lvl9pPr eaLnBrk="0" fontAlgn="base" hangingPunct="0">
              <a:spcBef>
                <a:spcPct val="0"/>
              </a:spcBef>
              <a:spcAft>
                <a:spcPct val="0"/>
              </a:spcAft>
              <a:defRPr>
                <a:solidFill>
                  <a:schemeClr val="tx1"/>
                </a:solidFill>
                <a:latin typeface="Arial" charset="0"/>
              </a:defRPr>
            </a:lvl9pPr>
          </a:lstStyle>
          <a:p>
            <a:pPr eaLnBrk="1" hangingPunct="1">
              <a:defRPr/>
            </a:pPr>
            <a:r>
              <a:rPr lang="en-US" altLang="en-US" sz="1600" dirty="0">
                <a:latin typeface="+mn-lt"/>
              </a:rPr>
              <a:t>Behaviour is one's manner of acting. It is considered with regard to its appropriateness in the overall situation.   Disturbances vary in kind and degree. Behaviour may be destructive either to self and/or others, it may lead to withdrawal and isolation. Behaviour may be odd or eccentric. Particular mental disorders may be manifested by particular forms of behaviour, e.g., compulsive rituals associated with Obsessive Compulsive Disorder.</a:t>
            </a:r>
            <a:endParaRPr lang="en-US" altLang="en-US" sz="1600" b="1" i="1" dirty="0">
              <a:latin typeface="+mn-lt"/>
            </a:endParaRPr>
          </a:p>
          <a:p>
            <a:pPr eaLnBrk="1" hangingPunct="1">
              <a:spcBef>
                <a:spcPct val="25000"/>
              </a:spcBef>
              <a:defRPr/>
            </a:pPr>
            <a:r>
              <a:rPr lang="en-US" altLang="en-US" sz="1600" b="1" i="1" dirty="0">
                <a:latin typeface="+mn-lt"/>
              </a:rPr>
              <a:t>Guides for the rating of impairment of Behaviour:</a:t>
            </a:r>
            <a:endParaRPr lang="en-US" altLang="en-US" sz="1600" b="1" dirty="0">
              <a:latin typeface="+mn-lt"/>
            </a:endParaRPr>
          </a:p>
          <a:p>
            <a:pPr eaLnBrk="1" hangingPunct="1">
              <a:spcBef>
                <a:spcPct val="50000"/>
              </a:spcBef>
              <a:defRPr/>
            </a:pPr>
            <a:r>
              <a:rPr lang="en-US" altLang="en-US" sz="1400" b="1" dirty="0">
                <a:latin typeface="+mn-lt"/>
              </a:rPr>
              <a:t>Class	Impairment	Description</a:t>
            </a:r>
          </a:p>
          <a:p>
            <a:pPr eaLnBrk="1" hangingPunct="1">
              <a:spcBef>
                <a:spcPct val="50000"/>
              </a:spcBef>
              <a:defRPr/>
            </a:pPr>
            <a:r>
              <a:rPr lang="en-US" altLang="en-US" sz="1400" b="1" dirty="0">
                <a:latin typeface="+mn-lt"/>
              </a:rPr>
              <a:t>1	0 - 5%		Normal to Slight</a:t>
            </a:r>
            <a:r>
              <a:rPr lang="en-US" altLang="en-US" sz="1400" b="1" i="1" dirty="0">
                <a:latin typeface="+mn-lt"/>
              </a:rPr>
              <a:t> </a:t>
            </a:r>
          </a:p>
          <a:p>
            <a:pPr eaLnBrk="1" hangingPunct="1">
              <a:defRPr/>
            </a:pPr>
            <a:r>
              <a:rPr lang="en-US" altLang="en-US" sz="1400" i="1" dirty="0">
                <a:latin typeface="+mn-lt"/>
              </a:rPr>
              <a:t>			- transient disturbances in behaviour that are understandable in the 			  context of this person’s situation, excessive fatigue, intoxication, 			  family or work disruption.</a:t>
            </a:r>
            <a:endParaRPr lang="en-US" altLang="en-US" sz="1400" b="1" dirty="0">
              <a:latin typeface="+mn-lt"/>
            </a:endParaRPr>
          </a:p>
          <a:p>
            <a:pPr eaLnBrk="1" hangingPunct="1">
              <a:defRPr/>
            </a:pPr>
            <a:r>
              <a:rPr lang="en-US" altLang="en-US" sz="1400" b="1" dirty="0">
                <a:latin typeface="+mn-lt"/>
              </a:rPr>
              <a:t>2	10 - 20%		Mild </a:t>
            </a:r>
          </a:p>
          <a:p>
            <a:pPr marL="2870200" lvl="3" indent="-92075" defTabSz="949325" eaLnBrk="1" hangingPunct="1">
              <a:defRPr/>
            </a:pPr>
            <a:r>
              <a:rPr lang="en-US" altLang="en-US" sz="1400" i="1" dirty="0">
                <a:latin typeface="+mn-lt"/>
              </a:rPr>
              <a:t>- persons who generally function well, but regularly manifest disturbed behaviour under  little extra pressure that nevertheless is able to be accommodated by others</a:t>
            </a:r>
          </a:p>
          <a:p>
            <a:pPr marL="2870200" lvl="4" indent="-92075" defTabSz="949325" eaLnBrk="1" hangingPunct="1">
              <a:defRPr/>
            </a:pPr>
            <a:r>
              <a:rPr lang="en-US" altLang="en-US" sz="1400" i="1" dirty="0">
                <a:latin typeface="+mn-lt"/>
              </a:rPr>
              <a:t>- persistent behaviour that has some adverse effect on relationships or employment</a:t>
            </a:r>
          </a:p>
          <a:p>
            <a:pPr eaLnBrk="1" hangingPunct="1">
              <a:defRPr/>
            </a:pPr>
            <a:r>
              <a:rPr lang="en-US" altLang="en-US" sz="1400" b="1" dirty="0">
                <a:latin typeface="+mn-lt"/>
              </a:rPr>
              <a:t>3	25 - 50%		Moderate</a:t>
            </a:r>
            <a:endParaRPr lang="en-US" altLang="en-US" sz="1400" b="1" i="1" dirty="0">
              <a:latin typeface="+mn-lt"/>
            </a:endParaRPr>
          </a:p>
          <a:p>
            <a:pPr marL="2870200" indent="-184150" eaLnBrk="1" hangingPunct="1">
              <a:defRPr/>
            </a:pPr>
            <a:r>
              <a:rPr lang="en-US" altLang="en-US" sz="1400" i="1" dirty="0">
                <a:latin typeface="+mn-lt"/>
              </a:rPr>
              <a:t>- occasional disruptive or withdrawn behaviour requiring attention or treatment;</a:t>
            </a:r>
          </a:p>
          <a:p>
            <a:pPr marL="2778125" indent="-92075" eaLnBrk="1" hangingPunct="1">
              <a:defRPr/>
            </a:pPr>
            <a:r>
              <a:rPr lang="en-US" altLang="en-US" sz="1400" i="1" dirty="0">
                <a:latin typeface="+mn-lt"/>
              </a:rPr>
              <a:t>- obsessional rituals interfering with but not preventing goal-directed activity;</a:t>
            </a:r>
          </a:p>
          <a:p>
            <a:pPr indent="2686050" eaLnBrk="1" hangingPunct="1">
              <a:defRPr/>
            </a:pPr>
            <a:r>
              <a:rPr lang="en-US" altLang="en-US" sz="1400" i="1" dirty="0">
                <a:latin typeface="+mn-lt"/>
              </a:rPr>
              <a:t>	- repeated antisocial behaviour leading to conflict with authority.</a:t>
            </a:r>
            <a:endParaRPr lang="en-US" altLang="en-US" sz="1400" b="1" dirty="0">
              <a:latin typeface="+mn-lt"/>
            </a:endParaRPr>
          </a:p>
        </p:txBody>
      </p:sp>
    </p:spTree>
    <p:extLst>
      <p:ext uri="{BB962C8B-B14F-4D97-AF65-F5344CB8AC3E}">
        <p14:creationId xmlns:p14="http://schemas.microsoft.com/office/powerpoint/2010/main" val="906478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683568" y="404664"/>
            <a:ext cx="7859713" cy="706437"/>
          </a:xfrm>
        </p:spPr>
        <p:txBody>
          <a:bodyPr>
            <a:normAutofit/>
          </a:bodyPr>
          <a:lstStyle/>
          <a:p>
            <a:pPr algn="ctr" eaLnBrk="1" hangingPunct="1"/>
            <a:r>
              <a:rPr lang="en-US" altLang="en-US" sz="4000" dirty="0">
                <a:cs typeface="Arial" panose="020B0604020202020204" pitchFamily="34" charset="0"/>
              </a:rPr>
              <a:t>Behaviour</a:t>
            </a:r>
            <a:endParaRPr lang="en-AU" altLang="en-US" sz="4000" dirty="0">
              <a:cs typeface="Arial" panose="020B0604020202020204" pitchFamily="34" charset="0"/>
            </a:endParaRPr>
          </a:p>
        </p:txBody>
      </p:sp>
      <p:sp>
        <p:nvSpPr>
          <p:cNvPr id="73734" name="Rectangle 3"/>
          <p:cNvSpPr>
            <a:spLocks noGrp="1" noChangeArrowheads="1"/>
          </p:cNvSpPr>
          <p:nvPr>
            <p:ph idx="1"/>
          </p:nvPr>
        </p:nvSpPr>
        <p:spPr>
          <a:xfrm>
            <a:off x="755576" y="1484784"/>
            <a:ext cx="8137525" cy="4608165"/>
          </a:xfrm>
        </p:spPr>
        <p:txBody>
          <a:bodyPr>
            <a:normAutofit/>
          </a:bodyPr>
          <a:lstStyle/>
          <a:p>
            <a:pPr marL="712788" indent="-620713" eaLnBrk="1" hangingPunct="1">
              <a:lnSpc>
                <a:spcPct val="80000"/>
              </a:lnSpc>
              <a:buClrTx/>
              <a:buFontTx/>
              <a:buAutoNum type="arabicPlain" startAt="4"/>
              <a:defRPr/>
            </a:pPr>
            <a:r>
              <a:rPr lang="en-US" altLang="en-US" sz="1600" b="1" dirty="0"/>
              <a:t>55 - 75%		Moderately Severe </a:t>
            </a:r>
          </a:p>
          <a:p>
            <a:pPr marL="2963863" indent="-185738" eaLnBrk="1" hangingPunct="1">
              <a:lnSpc>
                <a:spcPct val="80000"/>
              </a:lnSpc>
              <a:buClrTx/>
              <a:buFontTx/>
              <a:buChar char="-"/>
              <a:defRPr/>
            </a:pPr>
            <a:r>
              <a:rPr lang="en-US" altLang="en-US" sz="1600" i="1" u="sng" dirty="0"/>
              <a:t>persistently aggressive, disruptive or withdrawn</a:t>
            </a:r>
            <a:endParaRPr lang="en-US" altLang="en-US" sz="1600" i="1" dirty="0"/>
          </a:p>
          <a:p>
            <a:pPr marL="2963863" indent="-185738" eaLnBrk="1" hangingPunct="1">
              <a:lnSpc>
                <a:spcPct val="80000"/>
              </a:lnSpc>
              <a:buClrTx/>
              <a:buFontTx/>
              <a:buChar char="-"/>
              <a:defRPr/>
            </a:pPr>
            <a:r>
              <a:rPr lang="en-US" altLang="en-US" sz="1600" i="1" u="sng" dirty="0"/>
              <a:t>behaviour requiring attention or treatment (new);</a:t>
            </a:r>
          </a:p>
          <a:p>
            <a:pPr marL="2963863" indent="-185738" eaLnBrk="1" hangingPunct="1">
              <a:lnSpc>
                <a:spcPct val="80000"/>
              </a:lnSpc>
              <a:buClrTx/>
              <a:buFontTx/>
              <a:buNone/>
              <a:defRPr/>
            </a:pPr>
            <a:r>
              <a:rPr lang="en-US" altLang="en-US" sz="1600" i="1" dirty="0"/>
              <a:t>-	behaviour significantly influenced by delusions or hallucinations;</a:t>
            </a:r>
          </a:p>
          <a:p>
            <a:pPr marL="2963863" indent="-185738" eaLnBrk="1" hangingPunct="1">
              <a:lnSpc>
                <a:spcPct val="80000"/>
              </a:lnSpc>
              <a:buClrTx/>
              <a:buFontTx/>
              <a:buNone/>
              <a:defRPr/>
            </a:pPr>
            <a:r>
              <a:rPr lang="en-US" altLang="en-US" sz="1600" i="1" dirty="0"/>
              <a:t>-	behaviour associated with risk of self harm outside the hospital setting, but not requiring constant supervision</a:t>
            </a:r>
          </a:p>
          <a:p>
            <a:pPr marL="2963863" indent="-185738" eaLnBrk="1" hangingPunct="1">
              <a:lnSpc>
                <a:spcPct val="80000"/>
              </a:lnSpc>
              <a:buClrTx/>
              <a:buFontTx/>
              <a:buNone/>
              <a:defRPr/>
            </a:pPr>
            <a:r>
              <a:rPr lang="en-US" altLang="en-US" sz="1600" i="1" dirty="0"/>
              <a:t>-	manic overactivity associated with inappropriate behaviour;</a:t>
            </a:r>
          </a:p>
          <a:p>
            <a:pPr marL="2963863" indent="-185738" eaLnBrk="1" hangingPunct="1">
              <a:lnSpc>
                <a:spcPct val="80000"/>
              </a:lnSpc>
              <a:buClrTx/>
              <a:buFontTx/>
              <a:buNone/>
              <a:defRPr/>
            </a:pPr>
            <a:r>
              <a:rPr lang="en-US" altLang="en-US" sz="1600" i="1" dirty="0"/>
              <a:t>- significantly regressed behaviour, e.g. extreme neglect of hygiene, inability to attend to own bodily needs.</a:t>
            </a:r>
          </a:p>
          <a:p>
            <a:pPr marL="717550" indent="-717550" eaLnBrk="1" hangingPunct="1">
              <a:lnSpc>
                <a:spcPct val="80000"/>
              </a:lnSpc>
              <a:buFontTx/>
              <a:buNone/>
              <a:defRPr/>
            </a:pPr>
            <a:r>
              <a:rPr lang="en-US" altLang="en-US" sz="1600" i="1" dirty="0"/>
              <a:t>  </a:t>
            </a:r>
            <a:r>
              <a:rPr lang="en-US" altLang="en-US" sz="1600" b="1" dirty="0"/>
              <a:t>5	Over 75%		Severe </a:t>
            </a:r>
          </a:p>
          <a:p>
            <a:pPr marL="2963863" indent="-185738" eaLnBrk="1" hangingPunct="1">
              <a:lnSpc>
                <a:spcPct val="80000"/>
              </a:lnSpc>
              <a:buFontTx/>
              <a:buNone/>
              <a:defRPr/>
            </a:pPr>
            <a:r>
              <a:rPr lang="en-US" altLang="en-US" sz="1600" i="1" dirty="0"/>
              <a:t>-	requiring constant supervision to prevent harming self or others (repeated suicide attempts,  frequently violent, manic excitement);</a:t>
            </a:r>
          </a:p>
          <a:p>
            <a:pPr marL="2963863" indent="-185738" eaLnBrk="1" hangingPunct="1">
              <a:lnSpc>
                <a:spcPct val="80000"/>
              </a:lnSpc>
              <a:buFontTx/>
              <a:buNone/>
              <a:defRPr/>
            </a:pPr>
            <a:r>
              <a:rPr lang="en-US" altLang="en-US" sz="1600" i="1" dirty="0"/>
              <a:t>-	catatonic excitement or rigidity;</a:t>
            </a:r>
          </a:p>
          <a:p>
            <a:pPr marL="2963863" indent="-185738" eaLnBrk="1" hangingPunct="1">
              <a:lnSpc>
                <a:spcPct val="80000"/>
              </a:lnSpc>
              <a:buFontTx/>
              <a:buNone/>
              <a:defRPr/>
            </a:pPr>
            <a:r>
              <a:rPr lang="en-US" altLang="en-US" sz="1600" i="1" dirty="0"/>
              <a:t>-	incessant rituals or compulsive behaviour preventing goal-directed activity.</a:t>
            </a:r>
            <a:endParaRPr lang="en-AU" altLang="en-US" sz="1600" i="1" dirty="0"/>
          </a:p>
          <a:p>
            <a:pPr eaLnBrk="1" hangingPunct="1">
              <a:lnSpc>
                <a:spcPct val="80000"/>
              </a:lnSpc>
              <a:buFontTx/>
              <a:buNone/>
              <a:defRPr/>
            </a:pPr>
            <a:endParaRPr lang="en-AU" altLang="en-US" sz="1200" dirty="0"/>
          </a:p>
        </p:txBody>
      </p:sp>
      <p:sp>
        <p:nvSpPr>
          <p:cNvPr id="3584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E0FDA7D3-19E8-4AD3-8B51-68A5D2CC6A4D}" type="slidenum">
              <a:rPr lang="en-AU" altLang="en-US" sz="1200" smtClean="0">
                <a:ea typeface="ＭＳ Ｐゴシック" pitchFamily="34" charset="-128"/>
              </a:rPr>
              <a:pPr eaLnBrk="1" hangingPunct="1">
                <a:spcBef>
                  <a:spcPct val="0"/>
                </a:spcBef>
                <a:buFontTx/>
                <a:buNone/>
              </a:pPr>
              <a:t>29</a:t>
            </a:fld>
            <a:endParaRPr lang="en-AU" altLang="en-US" sz="1200" dirty="0">
              <a:ea typeface="ＭＳ Ｐゴシック" pitchFamily="34" charset="-128"/>
            </a:endParaRPr>
          </a:p>
        </p:txBody>
      </p:sp>
    </p:spTree>
    <p:extLst>
      <p:ext uri="{BB962C8B-B14F-4D97-AF65-F5344CB8AC3E}">
        <p14:creationId xmlns:p14="http://schemas.microsoft.com/office/powerpoint/2010/main" val="1850690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1143000"/>
          </a:xfrm>
        </p:spPr>
        <p:txBody>
          <a:bodyPr>
            <a:normAutofit/>
          </a:bodyPr>
          <a:lstStyle/>
          <a:p>
            <a:pPr algn="ctr"/>
            <a:r>
              <a:rPr lang="en-AU" sz="4000" dirty="0">
                <a:cs typeface="Arial" panose="020B0604020202020204" pitchFamily="34" charset="0"/>
              </a:rPr>
              <a:t>The Return to Work Act </a:t>
            </a:r>
          </a:p>
        </p:txBody>
      </p:sp>
      <p:sp>
        <p:nvSpPr>
          <p:cNvPr id="3" name="Content Placeholder 2"/>
          <p:cNvSpPr>
            <a:spLocks noGrp="1"/>
          </p:cNvSpPr>
          <p:nvPr>
            <p:ph idx="1"/>
          </p:nvPr>
        </p:nvSpPr>
        <p:spPr>
          <a:xfrm>
            <a:off x="467544" y="1844824"/>
            <a:ext cx="8229600" cy="4608512"/>
          </a:xfrm>
        </p:spPr>
        <p:txBody>
          <a:bodyPr>
            <a:normAutofit/>
          </a:bodyPr>
          <a:lstStyle/>
          <a:p>
            <a:pPr marL="0" indent="0">
              <a:buNone/>
            </a:pPr>
            <a:r>
              <a:rPr lang="en-AU" b="1" dirty="0"/>
              <a:t> </a:t>
            </a:r>
            <a:endParaRPr lang="en-AU" dirty="0"/>
          </a:p>
          <a:p>
            <a:r>
              <a:rPr lang="en-AU" b="1" dirty="0"/>
              <a:t>Assessment of permanent impairment</a:t>
            </a:r>
            <a:endParaRPr lang="en-AU" dirty="0"/>
          </a:p>
          <a:p>
            <a:r>
              <a:rPr lang="en-AU" dirty="0"/>
              <a:t>(a) only if the injury has stabilised</a:t>
            </a:r>
          </a:p>
          <a:p>
            <a:r>
              <a:rPr lang="en-AU" dirty="0"/>
              <a:t>(b) based on the worker’s impairment at the date of assessment, including any changes in the signs and symptoms following any medical or surgical treatment </a:t>
            </a:r>
          </a:p>
          <a:p>
            <a:pPr marL="0" indent="0">
              <a:buNone/>
            </a:pPr>
            <a:endParaRPr lang="en-AU" dirty="0"/>
          </a:p>
        </p:txBody>
      </p:sp>
      <p:sp>
        <p:nvSpPr>
          <p:cNvPr id="4" name="Slide Number Placeholder 3"/>
          <p:cNvSpPr>
            <a:spLocks noGrp="1"/>
          </p:cNvSpPr>
          <p:nvPr>
            <p:ph type="sldNum" sz="quarter" idx="12"/>
          </p:nvPr>
        </p:nvSpPr>
        <p:spPr/>
        <p:txBody>
          <a:bodyPr/>
          <a:lstStyle/>
          <a:p>
            <a:fld id="{0C3CB46F-F92D-462F-9C6D-0126D05BE018}" type="slidenum">
              <a:rPr lang="en-AU" smtClean="0"/>
              <a:t>3</a:t>
            </a:fld>
            <a:endParaRPr lang="en-AU" dirty="0"/>
          </a:p>
        </p:txBody>
      </p:sp>
    </p:spTree>
    <p:extLst>
      <p:ext uri="{BB962C8B-B14F-4D97-AF65-F5344CB8AC3E}">
        <p14:creationId xmlns:p14="http://schemas.microsoft.com/office/powerpoint/2010/main" val="2096794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16028551"/>
              </p:ext>
            </p:extLst>
          </p:nvPr>
        </p:nvGraphicFramePr>
        <p:xfrm>
          <a:off x="317944" y="316825"/>
          <a:ext cx="8776528" cy="6410960"/>
        </p:xfrm>
        <a:graphic>
          <a:graphicData uri="http://schemas.openxmlformats.org/drawingml/2006/table">
            <a:tbl>
              <a:tblPr firstRow="1" firstCol="1" bandRow="1"/>
              <a:tblGrid>
                <a:gridCol w="1258969">
                  <a:extLst>
                    <a:ext uri="{9D8B030D-6E8A-4147-A177-3AD203B41FA5}">
                      <a16:colId xmlns:a16="http://schemas.microsoft.com/office/drawing/2014/main" val="20000"/>
                    </a:ext>
                  </a:extLst>
                </a:gridCol>
                <a:gridCol w="731358">
                  <a:extLst>
                    <a:ext uri="{9D8B030D-6E8A-4147-A177-3AD203B41FA5}">
                      <a16:colId xmlns:a16="http://schemas.microsoft.com/office/drawing/2014/main" val="20001"/>
                    </a:ext>
                  </a:extLst>
                </a:gridCol>
                <a:gridCol w="505080">
                  <a:extLst>
                    <a:ext uri="{9D8B030D-6E8A-4147-A177-3AD203B41FA5}">
                      <a16:colId xmlns:a16="http://schemas.microsoft.com/office/drawing/2014/main" val="20002"/>
                    </a:ext>
                  </a:extLst>
                </a:gridCol>
                <a:gridCol w="219800">
                  <a:extLst>
                    <a:ext uri="{9D8B030D-6E8A-4147-A177-3AD203B41FA5}">
                      <a16:colId xmlns:a16="http://schemas.microsoft.com/office/drawing/2014/main" val="20003"/>
                    </a:ext>
                  </a:extLst>
                </a:gridCol>
                <a:gridCol w="1180088">
                  <a:extLst>
                    <a:ext uri="{9D8B030D-6E8A-4147-A177-3AD203B41FA5}">
                      <a16:colId xmlns:a16="http://schemas.microsoft.com/office/drawing/2014/main" val="20004"/>
                    </a:ext>
                  </a:extLst>
                </a:gridCol>
                <a:gridCol w="219800">
                  <a:extLst>
                    <a:ext uri="{9D8B030D-6E8A-4147-A177-3AD203B41FA5}">
                      <a16:colId xmlns:a16="http://schemas.microsoft.com/office/drawing/2014/main" val="20005"/>
                    </a:ext>
                  </a:extLst>
                </a:gridCol>
                <a:gridCol w="868787">
                  <a:extLst>
                    <a:ext uri="{9D8B030D-6E8A-4147-A177-3AD203B41FA5}">
                      <a16:colId xmlns:a16="http://schemas.microsoft.com/office/drawing/2014/main" val="20006"/>
                    </a:ext>
                  </a:extLst>
                </a:gridCol>
                <a:gridCol w="482011">
                  <a:extLst>
                    <a:ext uri="{9D8B030D-6E8A-4147-A177-3AD203B41FA5}">
                      <a16:colId xmlns:a16="http://schemas.microsoft.com/office/drawing/2014/main" val="20007"/>
                    </a:ext>
                  </a:extLst>
                </a:gridCol>
                <a:gridCol w="219800">
                  <a:extLst>
                    <a:ext uri="{9D8B030D-6E8A-4147-A177-3AD203B41FA5}">
                      <a16:colId xmlns:a16="http://schemas.microsoft.com/office/drawing/2014/main" val="20008"/>
                    </a:ext>
                  </a:extLst>
                </a:gridCol>
                <a:gridCol w="999487">
                  <a:extLst>
                    <a:ext uri="{9D8B030D-6E8A-4147-A177-3AD203B41FA5}">
                      <a16:colId xmlns:a16="http://schemas.microsoft.com/office/drawing/2014/main" val="20009"/>
                    </a:ext>
                  </a:extLst>
                </a:gridCol>
                <a:gridCol w="485527">
                  <a:extLst>
                    <a:ext uri="{9D8B030D-6E8A-4147-A177-3AD203B41FA5}">
                      <a16:colId xmlns:a16="http://schemas.microsoft.com/office/drawing/2014/main" val="20010"/>
                    </a:ext>
                  </a:extLst>
                </a:gridCol>
                <a:gridCol w="219800">
                  <a:extLst>
                    <a:ext uri="{9D8B030D-6E8A-4147-A177-3AD203B41FA5}">
                      <a16:colId xmlns:a16="http://schemas.microsoft.com/office/drawing/2014/main" val="20011"/>
                    </a:ext>
                  </a:extLst>
                </a:gridCol>
                <a:gridCol w="694836">
                  <a:extLst>
                    <a:ext uri="{9D8B030D-6E8A-4147-A177-3AD203B41FA5}">
                      <a16:colId xmlns:a16="http://schemas.microsoft.com/office/drawing/2014/main" val="20012"/>
                    </a:ext>
                  </a:extLst>
                </a:gridCol>
                <a:gridCol w="440427">
                  <a:extLst>
                    <a:ext uri="{9D8B030D-6E8A-4147-A177-3AD203B41FA5}">
                      <a16:colId xmlns:a16="http://schemas.microsoft.com/office/drawing/2014/main" val="20013"/>
                    </a:ext>
                  </a:extLst>
                </a:gridCol>
                <a:gridCol w="250758">
                  <a:extLst>
                    <a:ext uri="{9D8B030D-6E8A-4147-A177-3AD203B41FA5}">
                      <a16:colId xmlns:a16="http://schemas.microsoft.com/office/drawing/2014/main" val="20014"/>
                    </a:ext>
                  </a:extLst>
                </a:gridCol>
              </a:tblGrid>
              <a:tr h="110663">
                <a:tc gridSpan="15">
                  <a:txBody>
                    <a:bodyPr/>
                    <a:lstStyle/>
                    <a:p>
                      <a:pPr algn="ctr">
                        <a:lnSpc>
                          <a:spcPts val="1100"/>
                        </a:lnSpc>
                        <a:spcAft>
                          <a:spcPts val="0"/>
                        </a:spcAft>
                      </a:pPr>
                      <a:r>
                        <a:rPr lang="en-US" sz="2000" b="0" dirty="0">
                          <a:solidFill>
                            <a:schemeClr val="tx2"/>
                          </a:solidFill>
                          <a:effectLst/>
                          <a:latin typeface="Arial"/>
                          <a:ea typeface="Times New Roman"/>
                          <a:cs typeface="Times New Roman"/>
                        </a:rPr>
                        <a:t>EVALUATION OF PSYCHIATRIC IMPAIRMENT</a:t>
                      </a:r>
                      <a:endParaRPr lang="en-AU" sz="2000" b="0" dirty="0">
                        <a:solidFill>
                          <a:schemeClr val="tx2"/>
                        </a:solidFill>
                        <a:effectLst/>
                        <a:latin typeface="Courier_PC"/>
                        <a:ea typeface="Times New Roman"/>
                        <a:cs typeface="Times New Roman"/>
                      </a:endParaRPr>
                    </a:p>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412298">
                <a:tc>
                  <a:txBody>
                    <a:bodyPr/>
                    <a:lstStyle/>
                    <a:p>
                      <a:pPr>
                        <a:lnSpc>
                          <a:spcPts val="1100"/>
                        </a:lnSpc>
                        <a:spcAft>
                          <a:spcPts val="0"/>
                        </a:spcAft>
                      </a:pPr>
                      <a:r>
                        <a:rPr lang="en-US" sz="1000" b="1" dirty="0">
                          <a:effectLst/>
                          <a:latin typeface="Arial" panose="020B0604020202020204" pitchFamily="34" charset="0"/>
                          <a:ea typeface="Times New Roman"/>
                          <a:cs typeface="Arial" panose="020B0604020202020204" pitchFamily="34" charset="0"/>
                        </a:rPr>
                        <a:t>Class of</a:t>
                      </a:r>
                      <a:endParaRPr lang="en-AU" sz="1000" dirty="0">
                        <a:effectLst/>
                        <a:latin typeface="Arial" panose="020B0604020202020204" pitchFamily="34" charset="0"/>
                        <a:ea typeface="Times New Roman"/>
                        <a:cs typeface="Arial" panose="020B0604020202020204" pitchFamily="34" charset="0"/>
                      </a:endParaRPr>
                    </a:p>
                    <a:p>
                      <a:pPr>
                        <a:lnSpc>
                          <a:spcPts val="1100"/>
                        </a:lnSpc>
                        <a:spcAft>
                          <a:spcPts val="0"/>
                        </a:spcAft>
                      </a:pPr>
                      <a:r>
                        <a:rPr lang="en-US" sz="1000" b="1" dirty="0">
                          <a:effectLst/>
                          <a:latin typeface="Arial" panose="020B0604020202020204" pitchFamily="34" charset="0"/>
                          <a:ea typeface="Times New Roman"/>
                          <a:cs typeface="Arial" panose="020B0604020202020204" pitchFamily="34" charset="0"/>
                        </a:rPr>
                        <a:t>Impairment</a:t>
                      </a:r>
                      <a:endParaRPr lang="en-AU" sz="1000" dirty="0">
                        <a:effectLst/>
                        <a:latin typeface="Arial" panose="020B0604020202020204" pitchFamily="34" charset="0"/>
                        <a:ea typeface="Times New Roman"/>
                        <a:cs typeface="Arial" panose="020B0604020202020204" pitchFamily="34" charset="0"/>
                      </a:endParaRPr>
                    </a:p>
                    <a:p>
                      <a:pPr>
                        <a:lnSpc>
                          <a:spcPts val="1100"/>
                        </a:lnSpc>
                        <a:spcAft>
                          <a:spcPts val="0"/>
                        </a:spcAft>
                      </a:pPr>
                      <a:r>
                        <a:rPr lang="en-US" sz="1000" b="1"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a:txBody>
                    <a:bodyPr/>
                    <a:lstStyle/>
                    <a:p>
                      <a:pPr algn="ctr">
                        <a:spcAft>
                          <a:spcPts val="0"/>
                        </a:spcAft>
                      </a:pPr>
                      <a:r>
                        <a:rPr lang="en-US" sz="1200" b="1" dirty="0">
                          <a:effectLst/>
                          <a:latin typeface="Arial" panose="020B0604020202020204" pitchFamily="34" charset="0"/>
                          <a:ea typeface="Times New Roman"/>
                          <a:cs typeface="Arial" panose="020B0604020202020204" pitchFamily="34" charset="0"/>
                        </a:rPr>
                        <a:t>1</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gridSpan="2">
                  <a:txBody>
                    <a:bodyPr/>
                    <a:lstStyle/>
                    <a:p>
                      <a:pPr algn="ctr">
                        <a:spcAft>
                          <a:spcPts val="0"/>
                        </a:spcAft>
                      </a:pPr>
                      <a:r>
                        <a:rPr lang="en-US" sz="1200" b="1" dirty="0">
                          <a:effectLst/>
                          <a:latin typeface="Arial" panose="020B0604020202020204" pitchFamily="34" charset="0"/>
                          <a:ea typeface="Times New Roman"/>
                          <a:cs typeface="Arial" panose="020B0604020202020204" pitchFamily="34" charset="0"/>
                        </a:rPr>
                        <a:t> </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1200" b="1" dirty="0">
                          <a:effectLst/>
                          <a:latin typeface="Arial" panose="020B0604020202020204" pitchFamily="34" charset="0"/>
                          <a:ea typeface="Times New Roman"/>
                          <a:cs typeface="Arial" panose="020B0604020202020204" pitchFamily="34" charset="0"/>
                        </a:rPr>
                        <a:t>2</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a:txBody>
                    <a:bodyPr/>
                    <a:lstStyle/>
                    <a:p>
                      <a:pPr algn="ctr">
                        <a:spcAft>
                          <a:spcPts val="0"/>
                        </a:spcAft>
                      </a:pPr>
                      <a:r>
                        <a:rPr lang="en-US" sz="1200" b="1" dirty="0">
                          <a:effectLst/>
                          <a:latin typeface="Arial" panose="020B0604020202020204" pitchFamily="34" charset="0"/>
                          <a:ea typeface="Times New Roman"/>
                          <a:cs typeface="Arial" panose="020B0604020202020204" pitchFamily="34" charset="0"/>
                        </a:rPr>
                        <a:t> </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a:txBody>
                    <a:bodyPr/>
                    <a:lstStyle/>
                    <a:p>
                      <a:pPr algn="ctr">
                        <a:spcAft>
                          <a:spcPts val="0"/>
                        </a:spcAft>
                      </a:pPr>
                      <a:r>
                        <a:rPr lang="en-US" sz="1200" b="1" dirty="0">
                          <a:effectLst/>
                          <a:latin typeface="Arial" panose="020B0604020202020204" pitchFamily="34" charset="0"/>
                          <a:ea typeface="Times New Roman"/>
                          <a:cs typeface="Arial" panose="020B0604020202020204" pitchFamily="34" charset="0"/>
                        </a:rPr>
                        <a:t>3</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gridSpan="2">
                  <a:txBody>
                    <a:bodyPr/>
                    <a:lstStyle/>
                    <a:p>
                      <a:pPr algn="ctr">
                        <a:spcAft>
                          <a:spcPts val="0"/>
                        </a:spcAft>
                      </a:pPr>
                      <a:r>
                        <a:rPr lang="en-US" sz="1200" b="1" dirty="0">
                          <a:effectLst/>
                          <a:latin typeface="Arial" panose="020B0604020202020204" pitchFamily="34" charset="0"/>
                          <a:ea typeface="Times New Roman"/>
                          <a:cs typeface="Arial" panose="020B0604020202020204" pitchFamily="34" charset="0"/>
                        </a:rPr>
                        <a:t> </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1200" b="1" dirty="0">
                          <a:effectLst/>
                          <a:latin typeface="Arial" panose="020B0604020202020204" pitchFamily="34" charset="0"/>
                          <a:ea typeface="Times New Roman"/>
                          <a:cs typeface="Arial" panose="020B0604020202020204" pitchFamily="34" charset="0"/>
                        </a:rPr>
                        <a:t>4</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gridSpan="2">
                  <a:txBody>
                    <a:bodyPr/>
                    <a:lstStyle/>
                    <a:p>
                      <a:pPr algn="ctr">
                        <a:spcAft>
                          <a:spcPts val="0"/>
                        </a:spcAft>
                      </a:pPr>
                      <a:r>
                        <a:rPr lang="en-US" sz="1200" b="1" dirty="0">
                          <a:effectLst/>
                          <a:latin typeface="Arial" panose="020B0604020202020204" pitchFamily="34" charset="0"/>
                          <a:ea typeface="Times New Roman"/>
                          <a:cs typeface="Arial" panose="020B0604020202020204" pitchFamily="34" charset="0"/>
                        </a:rPr>
                        <a:t> </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1200" b="1" dirty="0">
                          <a:effectLst/>
                          <a:latin typeface="Arial" panose="020B0604020202020204" pitchFamily="34" charset="0"/>
                          <a:ea typeface="Times New Roman"/>
                          <a:cs typeface="Arial" panose="020B0604020202020204" pitchFamily="34" charset="0"/>
                        </a:rPr>
                        <a:t>5</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1"/>
                  </a:ext>
                </a:extLst>
              </a:tr>
              <a:tr h="359823">
                <a:tc>
                  <a:txBody>
                    <a:bodyPr/>
                    <a:lstStyle/>
                    <a:p>
                      <a:pPr>
                        <a:lnSpc>
                          <a:spcPts val="1100"/>
                        </a:lnSpc>
                        <a:spcAft>
                          <a:spcPts val="0"/>
                        </a:spcAft>
                      </a:pPr>
                      <a:r>
                        <a:rPr lang="en-US" sz="1000" b="1" dirty="0">
                          <a:effectLst/>
                          <a:latin typeface="Arial" panose="020B0604020202020204" pitchFamily="34" charset="0"/>
                          <a:ea typeface="Times New Roman"/>
                          <a:cs typeface="Arial" panose="020B0604020202020204" pitchFamily="34" charset="0"/>
                        </a:rPr>
                        <a:t>Percentage of Impairment</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a:txBody>
                    <a:bodyPr/>
                    <a:lstStyle/>
                    <a:p>
                      <a:pPr>
                        <a:spcAft>
                          <a:spcPts val="0"/>
                        </a:spcAft>
                      </a:pPr>
                      <a:r>
                        <a:rPr lang="en-US" sz="1200" b="1" dirty="0">
                          <a:effectLst/>
                          <a:latin typeface="Arial" panose="020B0604020202020204" pitchFamily="34" charset="0"/>
                          <a:ea typeface="Times New Roman"/>
                          <a:cs typeface="Arial" panose="020B0604020202020204" pitchFamily="34" charset="0"/>
                        </a:rPr>
                        <a:t>0-5%</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gridSpan="2">
                  <a:txBody>
                    <a:bodyPr/>
                    <a:lstStyle/>
                    <a:p>
                      <a:pPr>
                        <a:spcAft>
                          <a:spcPts val="0"/>
                        </a:spcAft>
                      </a:pPr>
                      <a:r>
                        <a:rPr lang="en-US" sz="1200" b="1" dirty="0">
                          <a:effectLst/>
                          <a:latin typeface="Arial" panose="020B0604020202020204" pitchFamily="34" charset="0"/>
                          <a:ea typeface="Times New Roman"/>
                          <a:cs typeface="Arial" panose="020B0604020202020204" pitchFamily="34" charset="0"/>
                        </a:rPr>
                        <a:t> </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1200" b="1" dirty="0">
                          <a:effectLst/>
                          <a:latin typeface="Arial" panose="020B0604020202020204" pitchFamily="34" charset="0"/>
                          <a:ea typeface="Times New Roman"/>
                          <a:cs typeface="Arial" panose="020B0604020202020204" pitchFamily="34" charset="0"/>
                        </a:rPr>
                        <a:t>10% to 20%</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a:txBody>
                    <a:bodyPr/>
                    <a:lstStyle/>
                    <a:p>
                      <a:pPr>
                        <a:spcAft>
                          <a:spcPts val="0"/>
                        </a:spcAft>
                      </a:pPr>
                      <a:r>
                        <a:rPr lang="en-US" sz="1200" b="1" dirty="0">
                          <a:effectLst/>
                          <a:latin typeface="Arial" panose="020B0604020202020204" pitchFamily="34" charset="0"/>
                          <a:ea typeface="Times New Roman"/>
                          <a:cs typeface="Arial" panose="020B0604020202020204" pitchFamily="34" charset="0"/>
                        </a:rPr>
                        <a:t> </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a:txBody>
                    <a:bodyPr/>
                    <a:lstStyle/>
                    <a:p>
                      <a:pPr>
                        <a:spcAft>
                          <a:spcPts val="0"/>
                        </a:spcAft>
                      </a:pPr>
                      <a:r>
                        <a:rPr lang="en-US" sz="1200" b="1" dirty="0">
                          <a:effectLst/>
                          <a:latin typeface="Arial" panose="020B0604020202020204" pitchFamily="34" charset="0"/>
                          <a:ea typeface="Times New Roman"/>
                          <a:cs typeface="Arial" panose="020B0604020202020204" pitchFamily="34" charset="0"/>
                        </a:rPr>
                        <a:t>25 to 50%</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gridSpan="2">
                  <a:txBody>
                    <a:bodyPr/>
                    <a:lstStyle/>
                    <a:p>
                      <a:pPr>
                        <a:spcAft>
                          <a:spcPts val="0"/>
                        </a:spcAft>
                      </a:pPr>
                      <a:r>
                        <a:rPr lang="en-US" sz="1200" b="1" dirty="0">
                          <a:effectLst/>
                          <a:latin typeface="Arial" panose="020B0604020202020204" pitchFamily="34" charset="0"/>
                          <a:ea typeface="Times New Roman"/>
                          <a:cs typeface="Arial" panose="020B0604020202020204" pitchFamily="34" charset="0"/>
                        </a:rPr>
                        <a:t> </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1200" b="1" dirty="0">
                          <a:effectLst/>
                          <a:latin typeface="Arial" panose="020B0604020202020204" pitchFamily="34" charset="0"/>
                          <a:ea typeface="Times New Roman"/>
                          <a:cs typeface="Arial" panose="020B0604020202020204" pitchFamily="34" charset="0"/>
                        </a:rPr>
                        <a:t>55% to 75%</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gridSpan="2">
                  <a:txBody>
                    <a:bodyPr/>
                    <a:lstStyle/>
                    <a:p>
                      <a:pPr>
                        <a:spcAft>
                          <a:spcPts val="0"/>
                        </a:spcAft>
                      </a:pPr>
                      <a:r>
                        <a:rPr lang="en-US" sz="1200" b="1" dirty="0">
                          <a:effectLst/>
                          <a:latin typeface="Arial" panose="020B0604020202020204" pitchFamily="34" charset="0"/>
                          <a:ea typeface="Times New Roman"/>
                          <a:cs typeface="Arial" panose="020B0604020202020204" pitchFamily="34" charset="0"/>
                        </a:rPr>
                        <a:t> </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1200" b="1" dirty="0">
                          <a:effectLst/>
                          <a:latin typeface="Arial" panose="020B0604020202020204" pitchFamily="34" charset="0"/>
                          <a:ea typeface="Times New Roman"/>
                          <a:cs typeface="Arial" panose="020B0604020202020204" pitchFamily="34" charset="0"/>
                        </a:rPr>
                        <a:t>Over 75%</a:t>
                      </a:r>
                      <a:endParaRPr lang="en-AU" sz="12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2"/>
                  </a:ext>
                </a:extLst>
              </a:tr>
              <a:tr h="149926">
                <a:tc gridSpan="15">
                  <a:txBody>
                    <a:bodyPr/>
                    <a:lstStyle/>
                    <a:p>
                      <a:pPr>
                        <a:spcAft>
                          <a:spcPts val="0"/>
                        </a:spcAft>
                      </a:pPr>
                      <a:r>
                        <a:rPr lang="en-US" sz="1000" b="1"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3"/>
                  </a:ext>
                </a:extLst>
              </a:tr>
              <a:tr h="299853">
                <a:tc gridSpan="3">
                  <a:txBody>
                    <a:bodyPr/>
                    <a:lstStyle/>
                    <a:p>
                      <a:pPr>
                        <a:spcAft>
                          <a:spcPts val="0"/>
                        </a:spcAft>
                      </a:pPr>
                      <a:r>
                        <a:rPr lang="en-US" sz="1000" b="1" dirty="0">
                          <a:effectLst/>
                          <a:latin typeface="Arial" panose="020B0604020202020204" pitchFamily="34" charset="0"/>
                          <a:ea typeface="Times New Roman"/>
                          <a:cs typeface="Arial" panose="020B0604020202020204" pitchFamily="34" charset="0"/>
                        </a:rPr>
                        <a:t>MENTAL FUNCTION</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a:noFill/>
                    </a:lnB>
                  </a:tcPr>
                </a:tc>
                <a:tc hMerge="1">
                  <a:txBody>
                    <a:bodyPr/>
                    <a:lstStyle/>
                    <a:p>
                      <a:endParaRPr lang="en-AU"/>
                    </a:p>
                  </a:txBody>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pP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pPr>
                        <a:spcAft>
                          <a:spcPts val="0"/>
                        </a:spcAft>
                      </a:pPr>
                      <a:r>
                        <a:rPr lang="en-US" sz="1000" b="1"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pP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1000" b="1"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1000" b="1"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1000" b="1"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69868">
                <a:tc rowSpan="3">
                  <a:txBody>
                    <a:bodyPr/>
                    <a:lstStyle/>
                    <a:p>
                      <a:pPr>
                        <a:lnSpc>
                          <a:spcPts val="1100"/>
                        </a:lnSpc>
                        <a:spcAft>
                          <a:spcPts val="0"/>
                        </a:spcAft>
                      </a:pPr>
                      <a:r>
                        <a:rPr lang="en-US" sz="1000" b="1" i="1" dirty="0">
                          <a:effectLst/>
                          <a:latin typeface="Arial" panose="020B0604020202020204" pitchFamily="34" charset="0"/>
                          <a:ea typeface="Times New Roman"/>
                          <a:cs typeface="Arial" panose="020B0604020202020204" pitchFamily="34" charset="0"/>
                        </a:rPr>
                        <a:t>Intelligence</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i="1" dirty="0">
                          <a:effectLst/>
                          <a:latin typeface="Arial" panose="020B0604020202020204" pitchFamily="34" charset="0"/>
                          <a:ea typeface="Times New Roman"/>
                          <a:cs typeface="Arial" panose="020B0604020202020204" pitchFamily="34" charset="0"/>
                        </a:rPr>
                        <a:t>(Capacity for understanding)</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endParaRPr lang="en-US"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Normal to Slight</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Mild</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Moderate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Moderately Severe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Severe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69868">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AU"/>
                    </a:p>
                  </a:txBody>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69868">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vMerge="1">
                  <a:txBody>
                    <a:bodyPr/>
                    <a:lstStyle/>
                    <a:p>
                      <a:endParaRPr lang="en-AU"/>
                    </a:p>
                  </a:txBody>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69868">
                <a:tc rowSpan="3">
                  <a:txBody>
                    <a:bodyPr/>
                    <a:lstStyle/>
                    <a:p>
                      <a:pPr>
                        <a:lnSpc>
                          <a:spcPts val="1100"/>
                        </a:lnSpc>
                        <a:spcAft>
                          <a:spcPts val="0"/>
                        </a:spcAft>
                      </a:pPr>
                      <a:r>
                        <a:rPr lang="en-US" sz="1000" b="1" i="1" dirty="0">
                          <a:effectLst/>
                          <a:latin typeface="Arial" panose="020B0604020202020204" pitchFamily="34" charset="0"/>
                          <a:ea typeface="Times New Roman"/>
                          <a:cs typeface="Arial" panose="020B0604020202020204" pitchFamily="34" charset="0"/>
                        </a:rPr>
                        <a:t>Thinking</a:t>
                      </a:r>
                      <a:endParaRPr lang="en-AU" sz="1000" dirty="0">
                        <a:effectLst/>
                        <a:latin typeface="Arial" panose="020B0604020202020204" pitchFamily="34" charset="0"/>
                        <a:ea typeface="Times New Roman"/>
                        <a:cs typeface="Arial" panose="020B0604020202020204" pitchFamily="34" charset="0"/>
                      </a:endParaRPr>
                    </a:p>
                    <a:p>
                      <a:pPr>
                        <a:lnSpc>
                          <a:spcPts val="900"/>
                        </a:lnSpc>
                        <a:spcAft>
                          <a:spcPts val="0"/>
                        </a:spcAft>
                      </a:pPr>
                      <a:r>
                        <a:rPr lang="en-US" sz="1000" i="1" dirty="0">
                          <a:effectLst/>
                          <a:latin typeface="Arial" panose="020B0604020202020204" pitchFamily="34" charset="0"/>
                          <a:ea typeface="Times New Roman"/>
                          <a:cs typeface="Arial" panose="020B0604020202020204" pitchFamily="34" charset="0"/>
                        </a:rPr>
                        <a:t>(The ability to form or conceive in the mind)</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Normal to Slight</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Mild</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Moderate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Moderately Severe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Severe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69868">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AU"/>
                    </a:p>
                  </a:txBody>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69868">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vMerge="1">
                  <a:txBody>
                    <a:bodyPr/>
                    <a:lstStyle/>
                    <a:p>
                      <a:endParaRPr lang="en-AU"/>
                    </a:p>
                  </a:txBody>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69868">
                <a:tc rowSpan="3">
                  <a:txBody>
                    <a:bodyPr/>
                    <a:lstStyle/>
                    <a:p>
                      <a:pPr>
                        <a:lnSpc>
                          <a:spcPts val="1100"/>
                        </a:lnSpc>
                        <a:spcAft>
                          <a:spcPts val="0"/>
                        </a:spcAft>
                      </a:pPr>
                      <a:r>
                        <a:rPr lang="en-US" sz="1000" b="1" i="1" dirty="0">
                          <a:effectLst/>
                          <a:latin typeface="Arial" panose="020B0604020202020204" pitchFamily="34" charset="0"/>
                          <a:ea typeface="Times New Roman"/>
                          <a:cs typeface="Arial" panose="020B0604020202020204" pitchFamily="34" charset="0"/>
                        </a:rPr>
                        <a:t>Perception</a:t>
                      </a:r>
                      <a:endParaRPr lang="en-AU" sz="1000" dirty="0">
                        <a:effectLst/>
                        <a:latin typeface="Arial" panose="020B0604020202020204" pitchFamily="34" charset="0"/>
                        <a:ea typeface="Times New Roman"/>
                        <a:cs typeface="Arial" panose="020B0604020202020204" pitchFamily="34" charset="0"/>
                      </a:endParaRPr>
                    </a:p>
                    <a:p>
                      <a:pPr>
                        <a:lnSpc>
                          <a:spcPts val="900"/>
                        </a:lnSpc>
                        <a:spcAft>
                          <a:spcPts val="0"/>
                        </a:spcAft>
                      </a:pPr>
                      <a:r>
                        <a:rPr lang="en-US" sz="1000" i="1" dirty="0">
                          <a:effectLst/>
                          <a:latin typeface="Arial" panose="020B0604020202020204" pitchFamily="34" charset="0"/>
                          <a:ea typeface="Times New Roman"/>
                          <a:cs typeface="Arial" panose="020B0604020202020204" pitchFamily="34" charset="0"/>
                        </a:rPr>
                        <a:t>(The brain's interpretation of internal and external stimuli)</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endParaRPr lang="en-US"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Normal to Slight</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Mild</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Moderate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Moderately Severe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Severe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69868">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AU"/>
                    </a:p>
                  </a:txBody>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69868">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vMerge="1">
                  <a:txBody>
                    <a:bodyPr/>
                    <a:lstStyle/>
                    <a:p>
                      <a:endParaRPr lang="en-AU"/>
                    </a:p>
                  </a:txBody>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69868">
                <a:tc rowSpan="3">
                  <a:txBody>
                    <a:bodyPr/>
                    <a:lstStyle/>
                    <a:p>
                      <a:pPr>
                        <a:lnSpc>
                          <a:spcPts val="1100"/>
                        </a:lnSpc>
                        <a:spcAft>
                          <a:spcPts val="0"/>
                        </a:spcAft>
                      </a:pPr>
                      <a:r>
                        <a:rPr lang="en-US" sz="1000" b="1" i="1" dirty="0">
                          <a:effectLst/>
                          <a:latin typeface="Arial" panose="020B0604020202020204" pitchFamily="34" charset="0"/>
                          <a:ea typeface="Times New Roman"/>
                          <a:cs typeface="Arial" panose="020B0604020202020204" pitchFamily="34" charset="0"/>
                        </a:rPr>
                        <a:t>Judgement</a:t>
                      </a:r>
                      <a:endParaRPr lang="en-AU" sz="1000" dirty="0">
                        <a:effectLst/>
                        <a:latin typeface="Arial" panose="020B0604020202020204" pitchFamily="34" charset="0"/>
                        <a:ea typeface="Times New Roman"/>
                        <a:cs typeface="Arial" panose="020B0604020202020204" pitchFamily="34" charset="0"/>
                      </a:endParaRPr>
                    </a:p>
                    <a:p>
                      <a:pPr>
                        <a:lnSpc>
                          <a:spcPts val="900"/>
                        </a:lnSpc>
                        <a:spcAft>
                          <a:spcPts val="0"/>
                        </a:spcAft>
                      </a:pPr>
                      <a:r>
                        <a:rPr lang="en-US" sz="1000" i="1" dirty="0">
                          <a:effectLst/>
                          <a:latin typeface="Arial" panose="020B0604020202020204" pitchFamily="34" charset="0"/>
                          <a:ea typeface="Times New Roman"/>
                          <a:cs typeface="Arial" panose="020B0604020202020204" pitchFamily="34" charset="0"/>
                        </a:rPr>
                        <a:t>(Ability to assess a given situation and act appropriately)</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endParaRPr lang="en-US"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Normal to Slight</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Mild</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Moderate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Moderately Severe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Severe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69868">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AU"/>
                    </a:p>
                  </a:txBody>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69868">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vMerge="1">
                  <a:txBody>
                    <a:bodyPr/>
                    <a:lstStyle/>
                    <a:p>
                      <a:endParaRPr lang="en-AU"/>
                    </a:p>
                  </a:txBody>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69868">
                <a:tc rowSpan="3">
                  <a:txBody>
                    <a:bodyPr/>
                    <a:lstStyle/>
                    <a:p>
                      <a:pPr>
                        <a:lnSpc>
                          <a:spcPts val="1100"/>
                        </a:lnSpc>
                        <a:spcAft>
                          <a:spcPts val="0"/>
                        </a:spcAft>
                      </a:pPr>
                      <a:r>
                        <a:rPr lang="en-US" sz="1000" b="1" i="1" dirty="0">
                          <a:effectLst/>
                          <a:latin typeface="Arial" panose="020B0604020202020204" pitchFamily="34" charset="0"/>
                          <a:ea typeface="Times New Roman"/>
                          <a:cs typeface="Arial" panose="020B0604020202020204" pitchFamily="34" charset="0"/>
                        </a:rPr>
                        <a:t>Mood</a:t>
                      </a:r>
                      <a:endParaRPr lang="en-AU" sz="1000" dirty="0">
                        <a:effectLst/>
                        <a:latin typeface="Arial" panose="020B0604020202020204" pitchFamily="34" charset="0"/>
                        <a:ea typeface="Times New Roman"/>
                        <a:cs typeface="Arial" panose="020B0604020202020204" pitchFamily="34" charset="0"/>
                      </a:endParaRPr>
                    </a:p>
                    <a:p>
                      <a:pPr>
                        <a:lnSpc>
                          <a:spcPts val="900"/>
                        </a:lnSpc>
                        <a:spcAft>
                          <a:spcPts val="0"/>
                        </a:spcAft>
                      </a:pPr>
                      <a:r>
                        <a:rPr lang="en-US" sz="1000" i="1" dirty="0">
                          <a:effectLst/>
                          <a:latin typeface="Arial" panose="020B0604020202020204" pitchFamily="34" charset="0"/>
                          <a:ea typeface="Times New Roman"/>
                          <a:cs typeface="Arial" panose="020B0604020202020204" pitchFamily="34" charset="0"/>
                        </a:rPr>
                        <a:t>(Emotional tone underlying all behaviours)</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endParaRPr lang="en-US"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Normal to Slight</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Mild</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Moderate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Moderately Severe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Severe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69868">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AU"/>
                    </a:p>
                  </a:txBody>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69868">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vMerge="1">
                  <a:txBody>
                    <a:bodyPr/>
                    <a:lstStyle/>
                    <a:p>
                      <a:endParaRPr lang="en-AU"/>
                    </a:p>
                  </a:txBody>
                  <a:tcPr/>
                </a:tc>
                <a:tc>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69868">
                <a:tc rowSpan="3">
                  <a:txBody>
                    <a:bodyPr/>
                    <a:lstStyle/>
                    <a:p>
                      <a:pPr>
                        <a:lnSpc>
                          <a:spcPts val="1100"/>
                        </a:lnSpc>
                        <a:spcAft>
                          <a:spcPts val="0"/>
                        </a:spcAft>
                      </a:pPr>
                      <a:r>
                        <a:rPr lang="en-US" sz="1000" b="1" i="1" dirty="0">
                          <a:effectLst/>
                          <a:latin typeface="Arial" panose="020B0604020202020204" pitchFamily="34" charset="0"/>
                          <a:ea typeface="Times New Roman"/>
                          <a:cs typeface="Arial" panose="020B0604020202020204" pitchFamily="34" charset="0"/>
                        </a:rPr>
                        <a:t>Behaviour</a:t>
                      </a:r>
                      <a:endParaRPr lang="en-AU" sz="1000" dirty="0">
                        <a:effectLst/>
                        <a:latin typeface="Arial" panose="020B0604020202020204" pitchFamily="34" charset="0"/>
                        <a:ea typeface="Times New Roman"/>
                        <a:cs typeface="Arial" panose="020B0604020202020204" pitchFamily="34" charset="0"/>
                      </a:endParaRPr>
                    </a:p>
                    <a:p>
                      <a:pPr>
                        <a:lnSpc>
                          <a:spcPts val="900"/>
                        </a:lnSpc>
                        <a:spcAft>
                          <a:spcPts val="0"/>
                        </a:spcAft>
                      </a:pPr>
                      <a:r>
                        <a:rPr lang="en-US" sz="1000" i="1" dirty="0">
                          <a:effectLst/>
                          <a:latin typeface="Arial" panose="020B0604020202020204" pitchFamily="34" charset="0"/>
                          <a:ea typeface="Times New Roman"/>
                          <a:cs typeface="Arial" panose="020B0604020202020204" pitchFamily="34" charset="0"/>
                        </a:rPr>
                        <a:t>(Behaviour that is disruptive, distressing or aggressive)</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endParaRPr lang="en-US"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Normal to Slight</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Mild</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Moderate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Moderately Severe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 </a:t>
                      </a:r>
                      <a:endParaRPr lang="en-AU" sz="1000" dirty="0">
                        <a:effectLst/>
                        <a:latin typeface="Arial" panose="020B0604020202020204" pitchFamily="34" charset="0"/>
                        <a:ea typeface="Times New Roman"/>
                        <a:cs typeface="Arial" panose="020B0604020202020204" pitchFamily="34" charset="0"/>
                      </a:endParaRPr>
                    </a:p>
                    <a:p>
                      <a:pPr>
                        <a:spcAft>
                          <a:spcPts val="0"/>
                        </a:spcAft>
                      </a:pPr>
                      <a:r>
                        <a:rPr lang="en-US" sz="1000" dirty="0">
                          <a:effectLst/>
                          <a:latin typeface="Arial" panose="020B0604020202020204" pitchFamily="34" charset="0"/>
                          <a:ea typeface="Times New Roman"/>
                          <a:cs typeface="Arial" panose="020B0604020202020204" pitchFamily="34" charset="0"/>
                        </a:rPr>
                        <a:t>Severe</a:t>
                      </a: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269868">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AU"/>
                    </a:p>
                  </a:txBody>
                  <a:tcPr/>
                </a:tc>
                <a:tc>
                  <a:txBody>
                    <a:bodyPr/>
                    <a:lstStyle/>
                    <a:p>
                      <a:pPr algn="ctr">
                        <a:spcAft>
                          <a:spcPts val="0"/>
                        </a:spcAft>
                      </a:pPr>
                      <a:endParaRPr lang="en-AU" sz="1000" dirty="0">
                        <a:effectLst/>
                        <a:latin typeface="Arial" panose="020B0604020202020204" pitchFamily="34" charset="0"/>
                        <a:ea typeface="Times New Roman"/>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000" dirty="0">
                        <a:latin typeface="Arial" panose="020B0604020202020204" pitchFamily="34" charset="0"/>
                        <a:cs typeface="Arial" panose="020B0604020202020204" pitchFamily="34" charset="0"/>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269868">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vMerge="1">
                  <a:txBody>
                    <a:bodyPr/>
                    <a:lstStyle/>
                    <a:p>
                      <a:endParaRPr lang="en-AU"/>
                    </a:p>
                  </a:txBody>
                  <a:tcPr/>
                </a:tc>
                <a:tc>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bl>
          </a:graphicData>
        </a:graphic>
      </p:graphicFrame>
      <p:sp>
        <p:nvSpPr>
          <p:cNvPr id="4" name="Slide Number Placeholder 3"/>
          <p:cNvSpPr>
            <a:spLocks noGrp="1"/>
          </p:cNvSpPr>
          <p:nvPr>
            <p:ph type="sldNum" sz="quarter" idx="12"/>
          </p:nvPr>
        </p:nvSpPr>
        <p:spPr/>
        <p:txBody>
          <a:bodyPr/>
          <a:lstStyle/>
          <a:p>
            <a:fld id="{0C3CB46F-F92D-462F-9C6D-0126D05BE018}" type="slidenum">
              <a:rPr lang="en-AU" smtClean="0"/>
              <a:t>30</a:t>
            </a:fld>
            <a:endParaRPr lang="en-AU" dirty="0"/>
          </a:p>
        </p:txBody>
      </p:sp>
    </p:spTree>
    <p:extLst>
      <p:ext uri="{BB962C8B-B14F-4D97-AF65-F5344CB8AC3E}">
        <p14:creationId xmlns:p14="http://schemas.microsoft.com/office/powerpoint/2010/main" val="1146846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noAutofit/>
          </a:bodyPr>
          <a:lstStyle/>
          <a:p>
            <a:pPr algn="ctr" eaLnBrk="1" hangingPunct="1"/>
            <a:r>
              <a:rPr lang="en-AU" altLang="en-US" sz="3600" dirty="0">
                <a:cs typeface="Arial" panose="020B0604020202020204" pitchFamily="34" charset="0"/>
              </a:rPr>
              <a:t>Determining Whole Person </a:t>
            </a:r>
            <a:br>
              <a:rPr lang="en-AU" altLang="en-US" sz="3600" dirty="0">
                <a:cs typeface="Arial" panose="020B0604020202020204" pitchFamily="34" charset="0"/>
              </a:rPr>
            </a:br>
            <a:r>
              <a:rPr lang="en-AU" altLang="en-US" sz="3600" dirty="0">
                <a:cs typeface="Arial" panose="020B0604020202020204" pitchFamily="34" charset="0"/>
              </a:rPr>
              <a:t>Psychiatric Impairment</a:t>
            </a:r>
            <a:endParaRPr lang="en-US" altLang="en-US" sz="3600" dirty="0">
              <a:cs typeface="Arial" panose="020B0604020202020204" pitchFamily="34" charset="0"/>
            </a:endParaRPr>
          </a:p>
        </p:txBody>
      </p:sp>
      <p:sp>
        <p:nvSpPr>
          <p:cNvPr id="36868" name="Rectangle 3"/>
          <p:cNvSpPr>
            <a:spLocks noGrp="1" noChangeArrowheads="1"/>
          </p:cNvSpPr>
          <p:nvPr>
            <p:ph type="body" sz="half" idx="1"/>
          </p:nvPr>
        </p:nvSpPr>
        <p:spPr>
          <a:xfrm>
            <a:off x="1116013" y="1628775"/>
            <a:ext cx="7272337" cy="4752975"/>
          </a:xfrm>
        </p:spPr>
        <p:txBody>
          <a:bodyPr>
            <a:normAutofit/>
          </a:bodyPr>
          <a:lstStyle/>
          <a:p>
            <a:pPr eaLnBrk="1" hangingPunct="1"/>
            <a:r>
              <a:rPr lang="en-AU" altLang="en-US" sz="2400" dirty="0"/>
              <a:t>6 mental functions in 5 classes</a:t>
            </a:r>
          </a:p>
          <a:p>
            <a:pPr eaLnBrk="1" hangingPunct="1"/>
            <a:r>
              <a:rPr lang="en-AU" altLang="en-US" sz="2400" dirty="0"/>
              <a:t>Each function is allotted a class – with explanation consistent with the MSE. e.g. MSE no perceptual problems yet perception Class 2 in GEPIC!</a:t>
            </a:r>
          </a:p>
          <a:p>
            <a:pPr eaLnBrk="1" hangingPunct="1"/>
            <a:r>
              <a:rPr lang="en-AU" altLang="en-US" sz="2400" dirty="0"/>
              <a:t>Determine the median class; the median number is the middle number.</a:t>
            </a:r>
          </a:p>
          <a:p>
            <a:pPr eaLnBrk="1" hangingPunct="1"/>
            <a:r>
              <a:rPr lang="en-AU" altLang="en-US" sz="2400" dirty="0"/>
              <a:t>11 22 33, the middle number is 2.</a:t>
            </a:r>
          </a:p>
          <a:p>
            <a:pPr eaLnBrk="1" hangingPunct="1"/>
            <a:r>
              <a:rPr lang="en-AU" altLang="en-US" sz="2400" dirty="0"/>
              <a:t>12 33 33, the middle number is 3.</a:t>
            </a:r>
          </a:p>
          <a:p>
            <a:pPr eaLnBrk="1" hangingPunct="1"/>
            <a:r>
              <a:rPr lang="en-AU" altLang="en-US" sz="2400" dirty="0"/>
              <a:t>11 22 22, the middle number is 2.</a:t>
            </a:r>
          </a:p>
          <a:p>
            <a:pPr eaLnBrk="1" hangingPunct="1"/>
            <a:r>
              <a:rPr lang="en-AU" altLang="en-US" sz="2400" dirty="0"/>
              <a:t>The final percentage lies within the range of the median class.  Class 2 is between 10-20%. </a:t>
            </a:r>
            <a:endParaRPr lang="en-US" altLang="en-US" sz="2400" dirty="0"/>
          </a:p>
        </p:txBody>
      </p:sp>
      <p:sp>
        <p:nvSpPr>
          <p:cNvPr id="368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843DC509-E6ED-4301-BC2A-98CC5D072DD5}" type="slidenum">
              <a:rPr lang="en-AU" altLang="en-US" sz="1200" smtClean="0">
                <a:ea typeface="ＭＳ Ｐゴシック" pitchFamily="34" charset="-128"/>
              </a:rPr>
              <a:pPr eaLnBrk="1" hangingPunct="1">
                <a:spcBef>
                  <a:spcPct val="0"/>
                </a:spcBef>
                <a:buFontTx/>
                <a:buNone/>
              </a:pPr>
              <a:t>31</a:t>
            </a:fld>
            <a:endParaRPr lang="en-AU" altLang="en-US" sz="1200" dirty="0">
              <a:ea typeface="ＭＳ Ｐゴシック" pitchFamily="34" charset="-128"/>
            </a:endParaRPr>
          </a:p>
        </p:txBody>
      </p:sp>
    </p:spTree>
    <p:extLst>
      <p:ext uri="{BB962C8B-B14F-4D97-AF65-F5344CB8AC3E}">
        <p14:creationId xmlns:p14="http://schemas.microsoft.com/office/powerpoint/2010/main" val="604347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782960"/>
          </a:xfrm>
        </p:spPr>
        <p:txBody>
          <a:bodyPr>
            <a:normAutofit/>
          </a:bodyPr>
          <a:lstStyle/>
          <a:p>
            <a:pPr algn="ctr"/>
            <a:r>
              <a:rPr lang="en-AU" sz="4000" dirty="0">
                <a:cs typeface="Arial" panose="020B0604020202020204" pitchFamily="34" charset="0"/>
              </a:rPr>
              <a:t>Severity rating</a:t>
            </a:r>
          </a:p>
        </p:txBody>
      </p:sp>
      <p:sp>
        <p:nvSpPr>
          <p:cNvPr id="3" name="Content Placeholder 2"/>
          <p:cNvSpPr>
            <a:spLocks noGrp="1"/>
          </p:cNvSpPr>
          <p:nvPr>
            <p:ph idx="1"/>
          </p:nvPr>
        </p:nvSpPr>
        <p:spPr/>
        <p:txBody>
          <a:bodyPr>
            <a:normAutofit/>
          </a:bodyPr>
          <a:lstStyle/>
          <a:p>
            <a:r>
              <a:rPr lang="en-AU" dirty="0"/>
              <a:t>Each class is divided into 3 levels of severity, Low, Medium and High range</a:t>
            </a:r>
          </a:p>
          <a:p>
            <a:endParaRPr lang="en-AU" dirty="0"/>
          </a:p>
          <a:p>
            <a:endParaRPr lang="en-AU" dirty="0"/>
          </a:p>
          <a:p>
            <a:endParaRPr lang="en-AU" dirty="0"/>
          </a:p>
          <a:p>
            <a:pPr marL="0" indent="0">
              <a:buNone/>
            </a:pPr>
            <a:endParaRPr lang="en-AU" dirty="0"/>
          </a:p>
          <a:p>
            <a:endParaRPr lang="en-AU" dirty="0"/>
          </a:p>
          <a:p>
            <a:r>
              <a:rPr lang="en-AU" dirty="0"/>
              <a:t>Use the Severity Rating to determine the percentage range in the median class.</a:t>
            </a:r>
          </a:p>
        </p:txBody>
      </p:sp>
      <p:sp>
        <p:nvSpPr>
          <p:cNvPr id="6" name="Slide Number Placeholder 5"/>
          <p:cNvSpPr>
            <a:spLocks noGrp="1"/>
          </p:cNvSpPr>
          <p:nvPr>
            <p:ph type="sldNum" sz="quarter" idx="12"/>
          </p:nvPr>
        </p:nvSpPr>
        <p:spPr/>
        <p:txBody>
          <a:bodyPr/>
          <a:lstStyle/>
          <a:p>
            <a:fld id="{0C3CB46F-F92D-462F-9C6D-0126D05BE018}" type="slidenum">
              <a:rPr lang="en-AU" smtClean="0"/>
              <a:t>32</a:t>
            </a:fld>
            <a:endParaRPr lang="en-AU" dirty="0"/>
          </a:p>
        </p:txBody>
      </p:sp>
      <p:graphicFrame>
        <p:nvGraphicFramePr>
          <p:cNvPr id="4" name="Table 3"/>
          <p:cNvGraphicFramePr>
            <a:graphicFrameLocks noGrp="1"/>
          </p:cNvGraphicFramePr>
          <p:nvPr>
            <p:extLst>
              <p:ext uri="{D42A27DB-BD31-4B8C-83A1-F6EECF244321}">
                <p14:modId xmlns:p14="http://schemas.microsoft.com/office/powerpoint/2010/main" val="3442936022"/>
              </p:ext>
            </p:extLst>
          </p:nvPr>
        </p:nvGraphicFramePr>
        <p:xfrm>
          <a:off x="899592" y="3717032"/>
          <a:ext cx="7488834" cy="1476567"/>
        </p:xfrm>
        <a:graphic>
          <a:graphicData uri="http://schemas.openxmlformats.org/drawingml/2006/table">
            <a:tbl>
              <a:tblPr firstRow="1" firstCol="1" bandRow="1">
                <a:tableStyleId>{5C22544A-7EE6-4342-B048-85BDC9FD1C3A}</a:tableStyleId>
              </a:tblPr>
              <a:tblGrid>
                <a:gridCol w="1247869">
                  <a:extLst>
                    <a:ext uri="{9D8B030D-6E8A-4147-A177-3AD203B41FA5}">
                      <a16:colId xmlns:a16="http://schemas.microsoft.com/office/drawing/2014/main" val="20000"/>
                    </a:ext>
                  </a:extLst>
                </a:gridCol>
                <a:gridCol w="1247869">
                  <a:extLst>
                    <a:ext uri="{9D8B030D-6E8A-4147-A177-3AD203B41FA5}">
                      <a16:colId xmlns:a16="http://schemas.microsoft.com/office/drawing/2014/main" val="20001"/>
                    </a:ext>
                  </a:extLst>
                </a:gridCol>
                <a:gridCol w="1247869">
                  <a:extLst>
                    <a:ext uri="{9D8B030D-6E8A-4147-A177-3AD203B41FA5}">
                      <a16:colId xmlns:a16="http://schemas.microsoft.com/office/drawing/2014/main" val="20002"/>
                    </a:ext>
                  </a:extLst>
                </a:gridCol>
                <a:gridCol w="1247869">
                  <a:extLst>
                    <a:ext uri="{9D8B030D-6E8A-4147-A177-3AD203B41FA5}">
                      <a16:colId xmlns:a16="http://schemas.microsoft.com/office/drawing/2014/main" val="20003"/>
                    </a:ext>
                  </a:extLst>
                </a:gridCol>
                <a:gridCol w="1248679">
                  <a:extLst>
                    <a:ext uri="{9D8B030D-6E8A-4147-A177-3AD203B41FA5}">
                      <a16:colId xmlns:a16="http://schemas.microsoft.com/office/drawing/2014/main" val="20004"/>
                    </a:ext>
                  </a:extLst>
                </a:gridCol>
                <a:gridCol w="1248679">
                  <a:extLst>
                    <a:ext uri="{9D8B030D-6E8A-4147-A177-3AD203B41FA5}">
                      <a16:colId xmlns:a16="http://schemas.microsoft.com/office/drawing/2014/main" val="20005"/>
                    </a:ext>
                  </a:extLst>
                </a:gridCol>
              </a:tblGrid>
              <a:tr h="261030">
                <a:tc>
                  <a:txBody>
                    <a:bodyPr/>
                    <a:lstStyle/>
                    <a:p>
                      <a:pPr algn="ctr">
                        <a:lnSpc>
                          <a:spcPct val="150000"/>
                        </a:lnSpc>
                        <a:spcAft>
                          <a:spcPts val="0"/>
                        </a:spcAft>
                      </a:pPr>
                      <a:r>
                        <a:rPr lang="en-US" sz="1200" dirty="0">
                          <a:effectLst/>
                        </a:rPr>
                        <a:t>Classes</a:t>
                      </a:r>
                      <a:endParaRPr lang="en-AU" sz="1200" dirty="0">
                        <a:effectLst/>
                        <a:latin typeface="Courier_PC"/>
                        <a:ea typeface="Times New Roman"/>
                        <a:cs typeface="Times New Roman"/>
                      </a:endParaRPr>
                    </a:p>
                  </a:txBody>
                  <a:tcPr marL="68580" marR="68580" marT="0" marB="0"/>
                </a:tc>
                <a:tc>
                  <a:txBody>
                    <a:bodyPr/>
                    <a:lstStyle/>
                    <a:p>
                      <a:pPr algn="ctr">
                        <a:lnSpc>
                          <a:spcPct val="150000"/>
                        </a:lnSpc>
                        <a:spcAft>
                          <a:spcPts val="0"/>
                        </a:spcAft>
                      </a:pPr>
                      <a:r>
                        <a:rPr lang="en-US" sz="1200" dirty="0">
                          <a:effectLst/>
                        </a:rPr>
                        <a:t>1</a:t>
                      </a:r>
                      <a:endParaRPr lang="en-AU" sz="1200" dirty="0">
                        <a:effectLst/>
                        <a:latin typeface="Courier_PC"/>
                        <a:ea typeface="Times New Roman"/>
                        <a:cs typeface="Times New Roman"/>
                      </a:endParaRPr>
                    </a:p>
                  </a:txBody>
                  <a:tcPr marL="68580" marR="68580" marT="0" marB="0"/>
                </a:tc>
                <a:tc>
                  <a:txBody>
                    <a:bodyPr/>
                    <a:lstStyle/>
                    <a:p>
                      <a:pPr algn="ctr">
                        <a:lnSpc>
                          <a:spcPct val="150000"/>
                        </a:lnSpc>
                        <a:spcAft>
                          <a:spcPts val="0"/>
                        </a:spcAft>
                      </a:pPr>
                      <a:r>
                        <a:rPr lang="en-US" sz="1200" dirty="0">
                          <a:effectLst/>
                        </a:rPr>
                        <a:t>2</a:t>
                      </a:r>
                      <a:endParaRPr lang="en-AU" sz="1200" dirty="0">
                        <a:effectLst/>
                        <a:latin typeface="Courier_PC"/>
                        <a:ea typeface="Times New Roman"/>
                        <a:cs typeface="Times New Roman"/>
                      </a:endParaRPr>
                    </a:p>
                  </a:txBody>
                  <a:tcPr marL="68580" marR="68580" marT="0" marB="0"/>
                </a:tc>
                <a:tc>
                  <a:txBody>
                    <a:bodyPr/>
                    <a:lstStyle/>
                    <a:p>
                      <a:pPr algn="ctr">
                        <a:lnSpc>
                          <a:spcPct val="150000"/>
                        </a:lnSpc>
                        <a:spcAft>
                          <a:spcPts val="0"/>
                        </a:spcAft>
                      </a:pPr>
                      <a:r>
                        <a:rPr lang="en-US" sz="1200" dirty="0">
                          <a:effectLst/>
                        </a:rPr>
                        <a:t>3</a:t>
                      </a:r>
                      <a:endParaRPr lang="en-AU" sz="1200" dirty="0">
                        <a:effectLst/>
                        <a:latin typeface="Courier_PC"/>
                        <a:ea typeface="Times New Roman"/>
                        <a:cs typeface="Times New Roman"/>
                      </a:endParaRPr>
                    </a:p>
                  </a:txBody>
                  <a:tcPr marL="68580" marR="68580" marT="0" marB="0"/>
                </a:tc>
                <a:tc>
                  <a:txBody>
                    <a:bodyPr/>
                    <a:lstStyle/>
                    <a:p>
                      <a:pPr algn="ctr">
                        <a:lnSpc>
                          <a:spcPct val="150000"/>
                        </a:lnSpc>
                        <a:spcAft>
                          <a:spcPts val="0"/>
                        </a:spcAft>
                      </a:pPr>
                      <a:r>
                        <a:rPr lang="en-US" sz="1200" dirty="0">
                          <a:effectLst/>
                        </a:rPr>
                        <a:t>4</a:t>
                      </a:r>
                      <a:endParaRPr lang="en-AU" sz="1200" dirty="0">
                        <a:effectLst/>
                        <a:latin typeface="Courier_PC"/>
                        <a:ea typeface="Times New Roman"/>
                        <a:cs typeface="Times New Roman"/>
                      </a:endParaRPr>
                    </a:p>
                  </a:txBody>
                  <a:tcPr marL="68580" marR="68580" marT="0" marB="0"/>
                </a:tc>
                <a:tc>
                  <a:txBody>
                    <a:bodyPr/>
                    <a:lstStyle/>
                    <a:p>
                      <a:pPr algn="ctr">
                        <a:lnSpc>
                          <a:spcPct val="150000"/>
                        </a:lnSpc>
                        <a:spcAft>
                          <a:spcPts val="0"/>
                        </a:spcAft>
                      </a:pPr>
                      <a:r>
                        <a:rPr lang="en-US" sz="1200" dirty="0">
                          <a:effectLst/>
                        </a:rPr>
                        <a:t>5</a:t>
                      </a:r>
                      <a:endParaRPr lang="en-AU" sz="1200" dirty="0">
                        <a:effectLst/>
                        <a:latin typeface="Courier_PC"/>
                        <a:ea typeface="Times New Roman"/>
                        <a:cs typeface="Times New Roman"/>
                      </a:endParaRPr>
                    </a:p>
                  </a:txBody>
                  <a:tcPr marL="68580" marR="68580" marT="0" marB="0"/>
                </a:tc>
                <a:extLst>
                  <a:ext uri="{0D108BD9-81ED-4DB2-BD59-A6C34878D82A}">
                    <a16:rowId xmlns:a16="http://schemas.microsoft.com/office/drawing/2014/main" val="10000"/>
                  </a:ext>
                </a:extLst>
              </a:tr>
              <a:tr h="261030">
                <a:tc>
                  <a:txBody>
                    <a:bodyPr/>
                    <a:lstStyle/>
                    <a:p>
                      <a:pPr algn="ctr">
                        <a:lnSpc>
                          <a:spcPct val="150000"/>
                        </a:lnSpc>
                        <a:spcAft>
                          <a:spcPts val="0"/>
                        </a:spcAft>
                      </a:pPr>
                      <a:r>
                        <a:rPr lang="en-US" sz="1200" dirty="0">
                          <a:effectLst/>
                        </a:rPr>
                        <a:t>Low</a:t>
                      </a:r>
                      <a:endParaRPr lang="en-AU" sz="1200" dirty="0">
                        <a:effectLst/>
                        <a:latin typeface="Courier_PC"/>
                        <a:ea typeface="Times New Roman"/>
                        <a:cs typeface="Times New Roman"/>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0-1%</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10-12%</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25-30%</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55-60%</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75-80%</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extLst>
                  <a:ext uri="{0D108BD9-81ED-4DB2-BD59-A6C34878D82A}">
                    <a16:rowId xmlns:a16="http://schemas.microsoft.com/office/drawing/2014/main" val="10001"/>
                  </a:ext>
                </a:extLst>
              </a:tr>
              <a:tr h="261030">
                <a:tc>
                  <a:txBody>
                    <a:bodyPr/>
                    <a:lstStyle/>
                    <a:p>
                      <a:pPr algn="ctr">
                        <a:lnSpc>
                          <a:spcPct val="150000"/>
                        </a:lnSpc>
                        <a:spcAft>
                          <a:spcPts val="0"/>
                        </a:spcAft>
                      </a:pPr>
                      <a:r>
                        <a:rPr lang="en-US" sz="1200" dirty="0">
                          <a:effectLst/>
                        </a:rPr>
                        <a:t>Medium</a:t>
                      </a:r>
                      <a:endParaRPr lang="en-AU" sz="1200" dirty="0">
                        <a:effectLst/>
                        <a:latin typeface="Courier_PC"/>
                        <a:ea typeface="Times New Roman"/>
                        <a:cs typeface="Times New Roman"/>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2-3%</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14-16%</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35-40%</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65-70%</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85-90%</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extLst>
                  <a:ext uri="{0D108BD9-81ED-4DB2-BD59-A6C34878D82A}">
                    <a16:rowId xmlns:a16="http://schemas.microsoft.com/office/drawing/2014/main" val="10002"/>
                  </a:ext>
                </a:extLst>
              </a:tr>
              <a:tr h="261030">
                <a:tc>
                  <a:txBody>
                    <a:bodyPr/>
                    <a:lstStyle/>
                    <a:p>
                      <a:pPr algn="ctr">
                        <a:lnSpc>
                          <a:spcPct val="150000"/>
                        </a:lnSpc>
                        <a:spcAft>
                          <a:spcPts val="0"/>
                        </a:spcAft>
                      </a:pPr>
                      <a:r>
                        <a:rPr lang="en-US" sz="1200" dirty="0">
                          <a:effectLst/>
                        </a:rPr>
                        <a:t>High</a:t>
                      </a:r>
                      <a:endParaRPr lang="en-AU" sz="1200" dirty="0">
                        <a:effectLst/>
                        <a:latin typeface="Courier_PC"/>
                        <a:ea typeface="Times New Roman"/>
                        <a:cs typeface="Times New Roman"/>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4-5%</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18-20%</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45-50%</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70-75%</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algn="ctr">
                        <a:lnSpc>
                          <a:spcPct val="150000"/>
                        </a:lnSpc>
                        <a:spcAft>
                          <a:spcPts val="0"/>
                        </a:spcAft>
                      </a:pPr>
                      <a:r>
                        <a:rPr lang="en-US" sz="2000" dirty="0">
                          <a:solidFill>
                            <a:srgbClr val="FF0000"/>
                          </a:solidFill>
                          <a:effectLst/>
                          <a:latin typeface="Arial" panose="020B0604020202020204" pitchFamily="34" charset="0"/>
                          <a:cs typeface="Arial" panose="020B0604020202020204" pitchFamily="34" charset="0"/>
                        </a:rPr>
                        <a:t>95-100%</a:t>
                      </a:r>
                      <a:endParaRPr lang="en-AU" sz="2000" dirty="0">
                        <a:solidFill>
                          <a:srgbClr val="FF0000"/>
                        </a:solidFill>
                        <a:effectLst/>
                        <a:latin typeface="Arial" panose="020B0604020202020204" pitchFamily="34" charset="0"/>
                        <a:ea typeface="Times New Roman"/>
                        <a:cs typeface="Arial" panose="020B0604020202020204" pitchFamily="34" charset="0"/>
                      </a:endParaRPr>
                    </a:p>
                  </a:txBody>
                  <a:tcPr marL="68580" marR="68580" marT="0" marB="0"/>
                </a:tc>
                <a:extLst>
                  <a:ext uri="{0D108BD9-81ED-4DB2-BD59-A6C34878D82A}">
                    <a16:rowId xmlns:a16="http://schemas.microsoft.com/office/drawing/2014/main" val="10003"/>
                  </a:ext>
                </a:extLst>
              </a:tr>
            </a:tbl>
          </a:graphicData>
        </a:graphic>
      </p:graphicFrame>
      <p:sp>
        <p:nvSpPr>
          <p:cNvPr id="5" name="Rectangle 1"/>
          <p:cNvSpPr>
            <a:spLocks noChangeArrowheads="1"/>
          </p:cNvSpPr>
          <p:nvPr/>
        </p:nvSpPr>
        <p:spPr bwMode="auto">
          <a:xfrm>
            <a:off x="1691680" y="3212976"/>
            <a:ext cx="550202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2"/>
                </a:solidFill>
                <a:effectLst/>
                <a:latin typeface="Arial" pitchFamily="34" charset="0"/>
                <a:ea typeface="Times New Roman" pitchFamily="18" charset="0"/>
                <a:cs typeface="Arial" pitchFamily="34" charset="0"/>
              </a:rPr>
              <a:t>PERCENTAGES FOR RANGE OF SEVERITY</a:t>
            </a:r>
            <a:endParaRPr kumimoji="0" lang="en-US" altLang="en-US" sz="2000" i="0" u="none" strike="noStrike" cap="none" normalizeH="0" baseline="0" dirty="0">
              <a:ln>
                <a:noFill/>
              </a:ln>
              <a:solidFill>
                <a:schemeClr val="tx2"/>
              </a:solidFill>
              <a:effectLst/>
              <a:latin typeface="Arial" pitchFamily="34" charset="0"/>
              <a:cs typeface="Arial" pitchFamily="34" charset="0"/>
            </a:endParaRPr>
          </a:p>
        </p:txBody>
      </p:sp>
    </p:spTree>
    <p:extLst>
      <p:ext uri="{BB962C8B-B14F-4D97-AF65-F5344CB8AC3E}">
        <p14:creationId xmlns:p14="http://schemas.microsoft.com/office/powerpoint/2010/main" val="181688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BDA6F-E718-4A33-93C1-62BF102112AE}"/>
              </a:ext>
            </a:extLst>
          </p:cNvPr>
          <p:cNvSpPr>
            <a:spLocks noGrp="1"/>
          </p:cNvSpPr>
          <p:nvPr>
            <p:ph type="title"/>
          </p:nvPr>
        </p:nvSpPr>
        <p:spPr/>
        <p:txBody>
          <a:bodyPr/>
          <a:lstStyle/>
          <a:p>
            <a:pPr algn="ctr"/>
            <a:r>
              <a:rPr lang="en-AU" dirty="0"/>
              <a:t>Use of Severity Ratings</a:t>
            </a:r>
          </a:p>
        </p:txBody>
      </p:sp>
      <p:sp>
        <p:nvSpPr>
          <p:cNvPr id="3" name="Content Placeholder 2">
            <a:extLst>
              <a:ext uri="{FF2B5EF4-FFF2-40B4-BE49-F238E27FC236}">
                <a16:creationId xmlns:a16="http://schemas.microsoft.com/office/drawing/2014/main" id="{A33A3FDE-D4FB-4830-9001-A937C0438CA0}"/>
              </a:ext>
            </a:extLst>
          </p:cNvPr>
          <p:cNvSpPr>
            <a:spLocks noGrp="1"/>
          </p:cNvSpPr>
          <p:nvPr>
            <p:ph idx="1"/>
          </p:nvPr>
        </p:nvSpPr>
        <p:spPr/>
        <p:txBody>
          <a:bodyPr/>
          <a:lstStyle/>
          <a:p>
            <a:r>
              <a:rPr lang="en-AU" dirty="0"/>
              <a:t>1. For each class selected determine severity </a:t>
            </a:r>
          </a:p>
          <a:p>
            <a:pPr lvl="1"/>
            <a:r>
              <a:rPr lang="en-AU" dirty="0"/>
              <a:t>Low (L)</a:t>
            </a:r>
          </a:p>
          <a:p>
            <a:pPr lvl="1"/>
            <a:r>
              <a:rPr lang="en-AU" dirty="0"/>
              <a:t>Medium (M)</a:t>
            </a:r>
          </a:p>
          <a:p>
            <a:pPr lvl="1"/>
            <a:r>
              <a:rPr lang="en-AU" dirty="0"/>
              <a:t>High (H)</a:t>
            </a:r>
          </a:p>
          <a:p>
            <a:r>
              <a:rPr lang="en-AU" dirty="0"/>
              <a:t>2. Determine median class</a:t>
            </a:r>
          </a:p>
          <a:p>
            <a:r>
              <a:rPr lang="en-AU" dirty="0"/>
              <a:t>3. determine median severity within that class.</a:t>
            </a:r>
          </a:p>
          <a:p>
            <a:pPr lvl="1"/>
            <a:r>
              <a:rPr lang="en-AU" dirty="0"/>
              <a:t>Any severity measures in lower class become Low range L in median class</a:t>
            </a:r>
          </a:p>
          <a:p>
            <a:pPr lvl="1"/>
            <a:r>
              <a:rPr lang="en-AU" dirty="0"/>
              <a:t>Any severity measures in higher class become High range H in median class</a:t>
            </a:r>
          </a:p>
          <a:p>
            <a:pPr lvl="1"/>
            <a:endParaRPr lang="en-AU" dirty="0"/>
          </a:p>
        </p:txBody>
      </p:sp>
      <p:sp>
        <p:nvSpPr>
          <p:cNvPr id="4" name="Slide Number Placeholder 3">
            <a:extLst>
              <a:ext uri="{FF2B5EF4-FFF2-40B4-BE49-F238E27FC236}">
                <a16:creationId xmlns:a16="http://schemas.microsoft.com/office/drawing/2014/main" id="{7105E8E2-4DD1-4250-B19E-E3C46B340817}"/>
              </a:ext>
            </a:extLst>
          </p:cNvPr>
          <p:cNvSpPr>
            <a:spLocks noGrp="1"/>
          </p:cNvSpPr>
          <p:nvPr>
            <p:ph type="sldNum" sz="quarter" idx="12"/>
          </p:nvPr>
        </p:nvSpPr>
        <p:spPr/>
        <p:txBody>
          <a:bodyPr/>
          <a:lstStyle/>
          <a:p>
            <a:fld id="{0C3CB46F-F92D-462F-9C6D-0126D05BE018}" type="slidenum">
              <a:rPr lang="en-AU" smtClean="0"/>
              <a:t>33</a:t>
            </a:fld>
            <a:endParaRPr lang="en-AU" dirty="0"/>
          </a:p>
        </p:txBody>
      </p:sp>
    </p:spTree>
    <p:extLst>
      <p:ext uri="{BB962C8B-B14F-4D97-AF65-F5344CB8AC3E}">
        <p14:creationId xmlns:p14="http://schemas.microsoft.com/office/powerpoint/2010/main" val="2850486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9604A-2998-4DDB-88BD-169ED8D08EB0}"/>
              </a:ext>
            </a:extLst>
          </p:cNvPr>
          <p:cNvSpPr>
            <a:spLocks noGrp="1"/>
          </p:cNvSpPr>
          <p:nvPr>
            <p:ph type="title"/>
          </p:nvPr>
        </p:nvSpPr>
        <p:spPr>
          <a:xfrm>
            <a:off x="422759" y="268580"/>
            <a:ext cx="8229600" cy="1143000"/>
          </a:xfrm>
        </p:spPr>
        <p:txBody>
          <a:bodyPr/>
          <a:lstStyle/>
          <a:p>
            <a:pPr algn="ctr"/>
            <a:r>
              <a:rPr lang="en-AU" dirty="0"/>
              <a:t>Median Severity</a:t>
            </a:r>
          </a:p>
        </p:txBody>
      </p:sp>
      <p:sp>
        <p:nvSpPr>
          <p:cNvPr id="3" name="Content Placeholder 2">
            <a:extLst>
              <a:ext uri="{FF2B5EF4-FFF2-40B4-BE49-F238E27FC236}">
                <a16:creationId xmlns:a16="http://schemas.microsoft.com/office/drawing/2014/main" id="{6E8D1088-5461-4FCA-8EC5-0B8960705523}"/>
              </a:ext>
            </a:extLst>
          </p:cNvPr>
          <p:cNvSpPr>
            <a:spLocks noGrp="1"/>
          </p:cNvSpPr>
          <p:nvPr>
            <p:ph idx="1"/>
          </p:nvPr>
        </p:nvSpPr>
        <p:spPr>
          <a:xfrm>
            <a:off x="422759" y="1628800"/>
            <a:ext cx="8229600" cy="4960620"/>
          </a:xfrm>
        </p:spPr>
        <p:txBody>
          <a:bodyPr>
            <a:normAutofit lnSpcReduction="10000"/>
          </a:bodyPr>
          <a:lstStyle/>
          <a:p>
            <a:r>
              <a:rPr lang="en-AU" dirty="0"/>
              <a:t>Intelligence	Class 1   	Low severity (L)</a:t>
            </a:r>
          </a:p>
          <a:p>
            <a:r>
              <a:rPr lang="en-AU" dirty="0"/>
              <a:t>Thinking		Class 2	High (H)</a:t>
            </a:r>
          </a:p>
          <a:p>
            <a:r>
              <a:rPr lang="en-AU" dirty="0"/>
              <a:t>Perception		Class 2	Medium (M)</a:t>
            </a:r>
          </a:p>
          <a:p>
            <a:r>
              <a:rPr lang="en-AU" dirty="0"/>
              <a:t>Judgement		Class 2	High (H)</a:t>
            </a:r>
          </a:p>
          <a:p>
            <a:r>
              <a:rPr lang="en-AU" dirty="0"/>
              <a:t>Mood		Class 3	Low (L)</a:t>
            </a:r>
          </a:p>
          <a:p>
            <a:r>
              <a:rPr lang="en-AU" dirty="0"/>
              <a:t>Behaviour		Class 3	Medium (M)</a:t>
            </a:r>
          </a:p>
          <a:p>
            <a:pPr marL="0" indent="0">
              <a:buNone/>
            </a:pPr>
            <a:r>
              <a:rPr lang="en-AU" dirty="0"/>
              <a:t>1L, 2H, 2M, 2H, 3L, 3M - Median Class 2 </a:t>
            </a:r>
          </a:p>
          <a:p>
            <a:pPr marL="0" indent="0">
              <a:buNone/>
            </a:pPr>
            <a:r>
              <a:rPr lang="en-AU" dirty="0"/>
              <a:t>Severity ratings adjusted for Class 2, below = L above = H</a:t>
            </a:r>
          </a:p>
          <a:p>
            <a:pPr marL="0" indent="0">
              <a:buNone/>
            </a:pPr>
            <a:r>
              <a:rPr lang="en-AU" dirty="0"/>
              <a:t>1L = </a:t>
            </a:r>
            <a:r>
              <a:rPr lang="en-AU" dirty="0">
                <a:solidFill>
                  <a:srgbClr val="FF0000"/>
                </a:solidFill>
              </a:rPr>
              <a:t>L</a:t>
            </a:r>
            <a:r>
              <a:rPr lang="en-AU" dirty="0"/>
              <a:t>, 2H = </a:t>
            </a:r>
            <a:r>
              <a:rPr lang="en-AU" dirty="0">
                <a:solidFill>
                  <a:srgbClr val="FF0000"/>
                </a:solidFill>
              </a:rPr>
              <a:t>H</a:t>
            </a:r>
            <a:r>
              <a:rPr lang="en-AU" dirty="0"/>
              <a:t>, 2M = </a:t>
            </a:r>
            <a:r>
              <a:rPr lang="en-AU" dirty="0">
                <a:solidFill>
                  <a:srgbClr val="FF0000"/>
                </a:solidFill>
              </a:rPr>
              <a:t>M</a:t>
            </a:r>
            <a:r>
              <a:rPr lang="en-AU" dirty="0"/>
              <a:t>, 2H = </a:t>
            </a:r>
            <a:r>
              <a:rPr lang="en-AU" dirty="0">
                <a:solidFill>
                  <a:srgbClr val="FF0000"/>
                </a:solidFill>
              </a:rPr>
              <a:t>H</a:t>
            </a:r>
            <a:r>
              <a:rPr lang="en-AU" dirty="0"/>
              <a:t>, 3L = </a:t>
            </a:r>
            <a:r>
              <a:rPr lang="en-AU" dirty="0">
                <a:solidFill>
                  <a:srgbClr val="FF0000"/>
                </a:solidFill>
              </a:rPr>
              <a:t>H</a:t>
            </a:r>
            <a:r>
              <a:rPr lang="en-AU" dirty="0"/>
              <a:t>, 3M = </a:t>
            </a:r>
            <a:r>
              <a:rPr lang="en-AU" dirty="0">
                <a:solidFill>
                  <a:srgbClr val="FF0000"/>
                </a:solidFill>
              </a:rPr>
              <a:t>H</a:t>
            </a:r>
          </a:p>
          <a:p>
            <a:pPr marL="0" indent="0">
              <a:buNone/>
            </a:pPr>
            <a:r>
              <a:rPr lang="en-AU" dirty="0"/>
              <a:t>In order </a:t>
            </a:r>
            <a:r>
              <a:rPr lang="en-AU" dirty="0">
                <a:solidFill>
                  <a:srgbClr val="FF0000"/>
                </a:solidFill>
              </a:rPr>
              <a:t>LMHHHH</a:t>
            </a:r>
            <a:r>
              <a:rPr lang="en-AU" dirty="0"/>
              <a:t> – median severity = </a:t>
            </a:r>
            <a:r>
              <a:rPr lang="en-AU" dirty="0">
                <a:solidFill>
                  <a:srgbClr val="FF0000"/>
                </a:solidFill>
              </a:rPr>
              <a:t>H</a:t>
            </a:r>
            <a:r>
              <a:rPr lang="en-AU" dirty="0"/>
              <a:t> </a:t>
            </a:r>
          </a:p>
          <a:p>
            <a:pPr marL="0" indent="0">
              <a:buNone/>
            </a:pPr>
            <a:r>
              <a:rPr lang="en-AU" dirty="0"/>
              <a:t>High severity in Class 2 18-20%</a:t>
            </a:r>
          </a:p>
        </p:txBody>
      </p:sp>
      <p:sp>
        <p:nvSpPr>
          <p:cNvPr id="4" name="Slide Number Placeholder 3">
            <a:extLst>
              <a:ext uri="{FF2B5EF4-FFF2-40B4-BE49-F238E27FC236}">
                <a16:creationId xmlns:a16="http://schemas.microsoft.com/office/drawing/2014/main" id="{903E8FCC-D9C4-4152-9280-3D856A06FB98}"/>
              </a:ext>
            </a:extLst>
          </p:cNvPr>
          <p:cNvSpPr>
            <a:spLocks noGrp="1"/>
          </p:cNvSpPr>
          <p:nvPr>
            <p:ph type="sldNum" sz="quarter" idx="12"/>
          </p:nvPr>
        </p:nvSpPr>
        <p:spPr/>
        <p:txBody>
          <a:bodyPr/>
          <a:lstStyle/>
          <a:p>
            <a:fld id="{0C3CB46F-F92D-462F-9C6D-0126D05BE018}" type="slidenum">
              <a:rPr lang="en-AU" smtClean="0"/>
              <a:t>34</a:t>
            </a:fld>
            <a:endParaRPr lang="en-AU" dirty="0"/>
          </a:p>
        </p:txBody>
      </p:sp>
    </p:spTree>
    <p:extLst>
      <p:ext uri="{BB962C8B-B14F-4D97-AF65-F5344CB8AC3E}">
        <p14:creationId xmlns:p14="http://schemas.microsoft.com/office/powerpoint/2010/main" val="371278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BE683-42AD-42DF-B525-DA0C51B03683}"/>
              </a:ext>
            </a:extLst>
          </p:cNvPr>
          <p:cNvSpPr>
            <a:spLocks noGrp="1"/>
          </p:cNvSpPr>
          <p:nvPr>
            <p:ph type="title"/>
          </p:nvPr>
        </p:nvSpPr>
        <p:spPr/>
        <p:txBody>
          <a:bodyPr/>
          <a:lstStyle/>
          <a:p>
            <a:pPr algn="ctr"/>
            <a:r>
              <a:rPr lang="en-AU" dirty="0"/>
              <a:t>Worked Example</a:t>
            </a:r>
          </a:p>
        </p:txBody>
      </p:sp>
      <p:sp>
        <p:nvSpPr>
          <p:cNvPr id="3" name="Content Placeholder 2">
            <a:extLst>
              <a:ext uri="{FF2B5EF4-FFF2-40B4-BE49-F238E27FC236}">
                <a16:creationId xmlns:a16="http://schemas.microsoft.com/office/drawing/2014/main" id="{FD060E02-3C1B-49EC-9444-51B152CC33A0}"/>
              </a:ext>
            </a:extLst>
          </p:cNvPr>
          <p:cNvSpPr>
            <a:spLocks noGrp="1"/>
          </p:cNvSpPr>
          <p:nvPr>
            <p:ph idx="1"/>
          </p:nvPr>
        </p:nvSpPr>
        <p:spPr/>
        <p:txBody>
          <a:bodyPr>
            <a:normAutofit lnSpcReduction="10000"/>
          </a:bodyPr>
          <a:lstStyle/>
          <a:p>
            <a:r>
              <a:rPr lang="en-AU" dirty="0"/>
              <a:t>Ray – 45 year old CEO local council</a:t>
            </a:r>
          </a:p>
          <a:p>
            <a:pPr lvl="1"/>
            <a:r>
              <a:rPr lang="en-AU" dirty="0"/>
              <a:t>Council corruption</a:t>
            </a:r>
          </a:p>
          <a:p>
            <a:pPr lvl="1"/>
            <a:r>
              <a:rPr lang="en-AU" dirty="0" err="1"/>
              <a:t>Whistleblower</a:t>
            </a:r>
            <a:r>
              <a:rPr lang="en-AU" dirty="0"/>
              <a:t> – threats made</a:t>
            </a:r>
          </a:p>
          <a:p>
            <a:pPr lvl="1"/>
            <a:r>
              <a:rPr lang="en-AU" dirty="0"/>
              <a:t>Caught drink driving in Council car after work function</a:t>
            </a:r>
          </a:p>
          <a:p>
            <a:pPr lvl="1"/>
            <a:r>
              <a:rPr lang="en-AU" dirty="0"/>
              <a:t>Breakdown</a:t>
            </a:r>
          </a:p>
          <a:p>
            <a:pPr lvl="1"/>
            <a:r>
              <a:rPr lang="en-AU" dirty="0"/>
              <a:t>Attempts suicide – hospitalised</a:t>
            </a:r>
          </a:p>
          <a:p>
            <a:pPr lvl="1"/>
            <a:r>
              <a:rPr lang="en-AU" dirty="0"/>
              <a:t>2 years later – unemployed, wife left, broke</a:t>
            </a:r>
          </a:p>
          <a:p>
            <a:pPr lvl="1"/>
            <a:r>
              <a:rPr lang="en-AU" dirty="0"/>
              <a:t>Psychiatric treatment</a:t>
            </a:r>
          </a:p>
          <a:p>
            <a:pPr lvl="1"/>
            <a:r>
              <a:rPr lang="en-AU" dirty="0"/>
              <a:t>Severely depressed, can’t concentrate, ’paranoid’, </a:t>
            </a:r>
            <a:r>
              <a:rPr lang="en-AU" dirty="0" err="1"/>
              <a:t>pseudohallucinations</a:t>
            </a:r>
            <a:r>
              <a:rPr lang="en-AU" dirty="0"/>
              <a:t>, gambled away his money, panic attacks, guilty, suicidal thoughts, withdrawn, road rage</a:t>
            </a:r>
          </a:p>
          <a:p>
            <a:pPr lvl="1"/>
            <a:endParaRPr lang="en-AU" dirty="0"/>
          </a:p>
        </p:txBody>
      </p:sp>
      <p:sp>
        <p:nvSpPr>
          <p:cNvPr id="4" name="Slide Number Placeholder 3">
            <a:extLst>
              <a:ext uri="{FF2B5EF4-FFF2-40B4-BE49-F238E27FC236}">
                <a16:creationId xmlns:a16="http://schemas.microsoft.com/office/drawing/2014/main" id="{D124895F-2F31-44F1-B9F4-3B9D1BF3A031}"/>
              </a:ext>
            </a:extLst>
          </p:cNvPr>
          <p:cNvSpPr>
            <a:spLocks noGrp="1"/>
          </p:cNvSpPr>
          <p:nvPr>
            <p:ph type="sldNum" sz="quarter" idx="12"/>
          </p:nvPr>
        </p:nvSpPr>
        <p:spPr/>
        <p:txBody>
          <a:bodyPr/>
          <a:lstStyle/>
          <a:p>
            <a:fld id="{0C3CB46F-F92D-462F-9C6D-0126D05BE018}" type="slidenum">
              <a:rPr lang="en-AU" smtClean="0"/>
              <a:t>35</a:t>
            </a:fld>
            <a:endParaRPr lang="en-AU" dirty="0"/>
          </a:p>
        </p:txBody>
      </p:sp>
    </p:spTree>
    <p:extLst>
      <p:ext uri="{BB962C8B-B14F-4D97-AF65-F5344CB8AC3E}">
        <p14:creationId xmlns:p14="http://schemas.microsoft.com/office/powerpoint/2010/main" val="328259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2B853-8536-4004-B6E5-D52FEC608E0D}"/>
              </a:ext>
            </a:extLst>
          </p:cNvPr>
          <p:cNvSpPr>
            <a:spLocks noGrp="1"/>
          </p:cNvSpPr>
          <p:nvPr>
            <p:ph type="title"/>
          </p:nvPr>
        </p:nvSpPr>
        <p:spPr/>
        <p:txBody>
          <a:bodyPr/>
          <a:lstStyle/>
          <a:p>
            <a:pPr algn="ctr"/>
            <a:r>
              <a:rPr lang="en-AU" dirty="0"/>
              <a:t>Assessment</a:t>
            </a:r>
          </a:p>
        </p:txBody>
      </p:sp>
      <p:sp>
        <p:nvSpPr>
          <p:cNvPr id="3" name="Content Placeholder 2">
            <a:extLst>
              <a:ext uri="{FF2B5EF4-FFF2-40B4-BE49-F238E27FC236}">
                <a16:creationId xmlns:a16="http://schemas.microsoft.com/office/drawing/2014/main" id="{EF7A1D7B-2110-49E9-A154-71C904EAE8DA}"/>
              </a:ext>
            </a:extLst>
          </p:cNvPr>
          <p:cNvSpPr>
            <a:spLocks noGrp="1"/>
          </p:cNvSpPr>
          <p:nvPr>
            <p:ph idx="1"/>
          </p:nvPr>
        </p:nvSpPr>
        <p:spPr/>
        <p:txBody>
          <a:bodyPr>
            <a:normAutofit fontScale="85000" lnSpcReduction="20000"/>
          </a:bodyPr>
          <a:lstStyle/>
          <a:p>
            <a:r>
              <a:rPr lang="en-AU" dirty="0"/>
              <a:t>Intelligence		Class 1   	Low severity (L)</a:t>
            </a:r>
          </a:p>
          <a:p>
            <a:r>
              <a:rPr lang="en-AU" dirty="0"/>
              <a:t>Thinking		Class 3		High (M)</a:t>
            </a:r>
          </a:p>
          <a:p>
            <a:r>
              <a:rPr lang="en-AU" dirty="0"/>
              <a:t>Perception		Class 2		Medium (M)</a:t>
            </a:r>
          </a:p>
          <a:p>
            <a:r>
              <a:rPr lang="en-AU" dirty="0"/>
              <a:t>Judgement		Class 3		High (M)</a:t>
            </a:r>
          </a:p>
          <a:p>
            <a:r>
              <a:rPr lang="en-AU" dirty="0"/>
              <a:t>Mood		Class 3		Medium (M)</a:t>
            </a:r>
          </a:p>
          <a:p>
            <a:r>
              <a:rPr lang="en-AU" dirty="0"/>
              <a:t>Behaviour		Class 3		Medium (M)</a:t>
            </a:r>
          </a:p>
          <a:p>
            <a:pPr marL="0" indent="0">
              <a:buNone/>
            </a:pPr>
            <a:r>
              <a:rPr lang="en-AU" dirty="0"/>
              <a:t>1L, 3M, 2M, 3M, 3M, 3M - Median Class 3 </a:t>
            </a:r>
          </a:p>
          <a:p>
            <a:pPr marL="0" indent="0">
              <a:buNone/>
            </a:pPr>
            <a:r>
              <a:rPr lang="en-AU" dirty="0"/>
              <a:t>Severity ratings adjusted for Class 3, below = L above = H</a:t>
            </a:r>
          </a:p>
          <a:p>
            <a:pPr marL="0" indent="0">
              <a:buNone/>
            </a:pPr>
            <a:r>
              <a:rPr lang="en-AU" dirty="0"/>
              <a:t>1L = </a:t>
            </a:r>
            <a:r>
              <a:rPr lang="en-AU" dirty="0">
                <a:solidFill>
                  <a:srgbClr val="FF0000"/>
                </a:solidFill>
              </a:rPr>
              <a:t>L</a:t>
            </a:r>
            <a:r>
              <a:rPr lang="en-AU" dirty="0"/>
              <a:t>, 3M = </a:t>
            </a:r>
            <a:r>
              <a:rPr lang="en-AU" dirty="0">
                <a:solidFill>
                  <a:srgbClr val="FF0000"/>
                </a:solidFill>
              </a:rPr>
              <a:t>M</a:t>
            </a:r>
            <a:r>
              <a:rPr lang="en-AU" dirty="0"/>
              <a:t>, 2M = </a:t>
            </a:r>
            <a:r>
              <a:rPr lang="en-AU" dirty="0">
                <a:solidFill>
                  <a:srgbClr val="FF0000"/>
                </a:solidFill>
              </a:rPr>
              <a:t>L</a:t>
            </a:r>
            <a:r>
              <a:rPr lang="en-AU" dirty="0"/>
              <a:t>, 3M = </a:t>
            </a:r>
            <a:r>
              <a:rPr lang="en-AU" dirty="0">
                <a:solidFill>
                  <a:srgbClr val="FF0000"/>
                </a:solidFill>
              </a:rPr>
              <a:t>M</a:t>
            </a:r>
            <a:r>
              <a:rPr lang="en-AU" dirty="0"/>
              <a:t>, 3M = </a:t>
            </a:r>
            <a:r>
              <a:rPr lang="en-AU" dirty="0">
                <a:solidFill>
                  <a:srgbClr val="FF0000"/>
                </a:solidFill>
              </a:rPr>
              <a:t>M</a:t>
            </a:r>
            <a:r>
              <a:rPr lang="en-AU" dirty="0"/>
              <a:t>, 3M = </a:t>
            </a:r>
            <a:r>
              <a:rPr lang="en-AU" dirty="0">
                <a:solidFill>
                  <a:srgbClr val="FF0000"/>
                </a:solidFill>
              </a:rPr>
              <a:t>M</a:t>
            </a:r>
          </a:p>
          <a:p>
            <a:pPr marL="0" indent="0">
              <a:buNone/>
            </a:pPr>
            <a:r>
              <a:rPr lang="en-AU" dirty="0"/>
              <a:t>In order </a:t>
            </a:r>
            <a:r>
              <a:rPr lang="en-AU" dirty="0">
                <a:solidFill>
                  <a:srgbClr val="FF0000"/>
                </a:solidFill>
              </a:rPr>
              <a:t>LLMMMM</a:t>
            </a:r>
            <a:r>
              <a:rPr lang="en-AU" dirty="0"/>
              <a:t> – median severity in Class 3  = </a:t>
            </a:r>
            <a:r>
              <a:rPr lang="en-AU" dirty="0">
                <a:solidFill>
                  <a:srgbClr val="FF0000"/>
                </a:solidFill>
              </a:rPr>
              <a:t>Medium</a:t>
            </a:r>
            <a:r>
              <a:rPr lang="en-AU" dirty="0"/>
              <a:t> </a:t>
            </a:r>
          </a:p>
          <a:p>
            <a:pPr marL="0" indent="0">
              <a:buNone/>
            </a:pPr>
            <a:r>
              <a:rPr lang="en-AU" dirty="0"/>
              <a:t>Medium severity in Class 3 -  </a:t>
            </a:r>
            <a:r>
              <a:rPr lang="en-AU" dirty="0">
                <a:solidFill>
                  <a:srgbClr val="FF0000"/>
                </a:solidFill>
              </a:rPr>
              <a:t>35-40%</a:t>
            </a:r>
          </a:p>
          <a:p>
            <a:pPr marL="0" indent="0">
              <a:buNone/>
            </a:pPr>
            <a:r>
              <a:rPr lang="en-AU" dirty="0"/>
              <a:t>WPI Pure Mental Harm is </a:t>
            </a:r>
            <a:r>
              <a:rPr lang="en-AU" dirty="0">
                <a:solidFill>
                  <a:srgbClr val="FF0000"/>
                </a:solidFill>
              </a:rPr>
              <a:t>35%</a:t>
            </a:r>
          </a:p>
        </p:txBody>
      </p:sp>
      <p:sp>
        <p:nvSpPr>
          <p:cNvPr id="4" name="Slide Number Placeholder 3">
            <a:extLst>
              <a:ext uri="{FF2B5EF4-FFF2-40B4-BE49-F238E27FC236}">
                <a16:creationId xmlns:a16="http://schemas.microsoft.com/office/drawing/2014/main" id="{3A03083C-EED9-4E2D-B426-1011E2B55DBE}"/>
              </a:ext>
            </a:extLst>
          </p:cNvPr>
          <p:cNvSpPr>
            <a:spLocks noGrp="1"/>
          </p:cNvSpPr>
          <p:nvPr>
            <p:ph type="sldNum" sz="quarter" idx="12"/>
          </p:nvPr>
        </p:nvSpPr>
        <p:spPr/>
        <p:txBody>
          <a:bodyPr/>
          <a:lstStyle/>
          <a:p>
            <a:fld id="{0C3CB46F-F92D-462F-9C6D-0126D05BE018}" type="slidenum">
              <a:rPr lang="en-AU" smtClean="0"/>
              <a:t>36</a:t>
            </a:fld>
            <a:endParaRPr lang="en-AU" dirty="0"/>
          </a:p>
        </p:txBody>
      </p:sp>
    </p:spTree>
    <p:extLst>
      <p:ext uri="{BB962C8B-B14F-4D97-AF65-F5344CB8AC3E}">
        <p14:creationId xmlns:p14="http://schemas.microsoft.com/office/powerpoint/2010/main" val="2976827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ChangeArrowheads="1"/>
          </p:cNvSpPr>
          <p:nvPr>
            <p:ph type="title"/>
          </p:nvPr>
        </p:nvSpPr>
        <p:spPr>
          <a:xfrm>
            <a:off x="467544" y="476672"/>
            <a:ext cx="8229600" cy="926976"/>
          </a:xfrm>
        </p:spPr>
        <p:txBody>
          <a:bodyPr>
            <a:noAutofit/>
          </a:bodyPr>
          <a:lstStyle/>
          <a:p>
            <a:pPr algn="ctr" eaLnBrk="1" hangingPunct="1"/>
            <a:r>
              <a:rPr lang="en-AU" altLang="en-US" sz="4000" dirty="0">
                <a:cs typeface="Arial" panose="020B0604020202020204" pitchFamily="34" charset="0"/>
              </a:rPr>
              <a:t>Exceptions to the rule</a:t>
            </a:r>
          </a:p>
        </p:txBody>
      </p:sp>
      <p:sp>
        <p:nvSpPr>
          <p:cNvPr id="45060" name="Rectangle 3"/>
          <p:cNvSpPr>
            <a:spLocks noGrp="1" noChangeArrowheads="1"/>
          </p:cNvSpPr>
          <p:nvPr>
            <p:ph idx="1"/>
          </p:nvPr>
        </p:nvSpPr>
        <p:spPr>
          <a:xfrm>
            <a:off x="971550" y="1628775"/>
            <a:ext cx="7859713" cy="4525963"/>
          </a:xfrm>
        </p:spPr>
        <p:txBody>
          <a:bodyPr>
            <a:normAutofit/>
          </a:bodyPr>
          <a:lstStyle/>
          <a:p>
            <a:pPr eaLnBrk="1" hangingPunct="1">
              <a:lnSpc>
                <a:spcPct val="90000"/>
              </a:lnSpc>
            </a:pPr>
            <a:r>
              <a:rPr lang="en-AU" altLang="en-US" sz="2400" dirty="0"/>
              <a:t>Median number not a whole number e.g.11 12 22, median number is 1.5</a:t>
            </a:r>
          </a:p>
          <a:p>
            <a:pPr eaLnBrk="1" hangingPunct="1">
              <a:lnSpc>
                <a:spcPct val="90000"/>
              </a:lnSpc>
            </a:pPr>
            <a:r>
              <a:rPr lang="en-AU" altLang="en-US" sz="2400" dirty="0"/>
              <a:t>The median is elevated to the next Class and the % is the bottom of that class, </a:t>
            </a:r>
          </a:p>
          <a:p>
            <a:pPr eaLnBrk="1" hangingPunct="1">
              <a:lnSpc>
                <a:spcPct val="90000"/>
              </a:lnSpc>
            </a:pPr>
            <a:r>
              <a:rPr lang="en-AU" altLang="en-US" sz="2400" dirty="0"/>
              <a:t>1.5 becomes 2 and 10% percent. The Severity rating no longer counts.</a:t>
            </a:r>
          </a:p>
          <a:p>
            <a:pPr eaLnBrk="1" hangingPunct="1">
              <a:lnSpc>
                <a:spcPct val="90000"/>
              </a:lnSpc>
            </a:pPr>
            <a:r>
              <a:rPr lang="en-AU" altLang="en-US" sz="2400" dirty="0"/>
              <a:t>1 1 2 3 3 3 median score is 2.5 = Class 3 at the lowest level i.e. 25%.  </a:t>
            </a:r>
          </a:p>
          <a:p>
            <a:pPr eaLnBrk="1" hangingPunct="1">
              <a:lnSpc>
                <a:spcPct val="90000"/>
              </a:lnSpc>
            </a:pPr>
            <a:r>
              <a:rPr lang="en-AU" altLang="en-US" sz="2400" dirty="0"/>
              <a:t>Skewed series, e.g. 11 11 41, the median number is 1 but the impairment is allowed to be up to 10 percent. This rarely if ever occurs. </a:t>
            </a:r>
          </a:p>
          <a:p>
            <a:pPr eaLnBrk="1" hangingPunct="1">
              <a:lnSpc>
                <a:spcPct val="90000"/>
              </a:lnSpc>
            </a:pPr>
            <a:r>
              <a:rPr lang="en-AU" altLang="en-US" sz="2400" dirty="0"/>
              <a:t>111112 or 111113 are </a:t>
            </a:r>
            <a:r>
              <a:rPr lang="en-AU" altLang="en-US" sz="2400" b="1" u="sng" dirty="0"/>
              <a:t>not</a:t>
            </a:r>
            <a:r>
              <a:rPr lang="en-AU" altLang="en-US" sz="2400" dirty="0"/>
              <a:t> skewed series</a:t>
            </a:r>
          </a:p>
          <a:p>
            <a:pPr eaLnBrk="1" hangingPunct="1">
              <a:lnSpc>
                <a:spcPct val="90000"/>
              </a:lnSpc>
            </a:pPr>
            <a:endParaRPr lang="en-AU" altLang="en-US" dirty="0"/>
          </a:p>
        </p:txBody>
      </p:sp>
      <p:sp>
        <p:nvSpPr>
          <p:cNvPr id="4505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AC5F3731-46F1-42BC-8EF6-FD626AD03F82}" type="slidenum">
              <a:rPr lang="en-AU" altLang="en-US" sz="1200" smtClean="0">
                <a:ea typeface="ＭＳ Ｐゴシック" pitchFamily="34" charset="-128"/>
              </a:rPr>
              <a:pPr eaLnBrk="1" hangingPunct="1">
                <a:spcBef>
                  <a:spcPct val="0"/>
                </a:spcBef>
                <a:buFontTx/>
                <a:buNone/>
              </a:pPr>
              <a:t>37</a:t>
            </a:fld>
            <a:endParaRPr lang="en-AU" altLang="en-US" sz="1200" dirty="0">
              <a:ea typeface="ＭＳ Ｐゴシック" pitchFamily="34" charset="-128"/>
            </a:endParaRPr>
          </a:p>
        </p:txBody>
      </p:sp>
    </p:spTree>
    <p:extLst>
      <p:ext uri="{BB962C8B-B14F-4D97-AF65-F5344CB8AC3E}">
        <p14:creationId xmlns:p14="http://schemas.microsoft.com/office/powerpoint/2010/main" val="700343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a:xfrm>
            <a:off x="467544" y="620688"/>
            <a:ext cx="8229600" cy="1143000"/>
          </a:xfrm>
        </p:spPr>
        <p:txBody>
          <a:bodyPr>
            <a:noAutofit/>
          </a:bodyPr>
          <a:lstStyle/>
          <a:p>
            <a:pPr algn="ctr" eaLnBrk="1" hangingPunct="1"/>
            <a:r>
              <a:rPr lang="en-AU" altLang="en-US" sz="3600" dirty="0">
                <a:cs typeface="Arial" panose="020B0604020202020204" pitchFamily="34" charset="0"/>
              </a:rPr>
              <a:t>Overlap Between Psychiatric and Neurological Impairment</a:t>
            </a:r>
            <a:endParaRPr lang="en-US" altLang="en-US" sz="3600" dirty="0">
              <a:cs typeface="Arial" panose="020B0604020202020204" pitchFamily="34" charset="0"/>
            </a:endParaRPr>
          </a:p>
        </p:txBody>
      </p:sp>
      <p:sp>
        <p:nvSpPr>
          <p:cNvPr id="49156" name="Rectangle 3"/>
          <p:cNvSpPr>
            <a:spLocks noGrp="1" noChangeArrowheads="1"/>
          </p:cNvSpPr>
          <p:nvPr>
            <p:ph idx="1"/>
          </p:nvPr>
        </p:nvSpPr>
        <p:spPr>
          <a:xfrm>
            <a:off x="251520" y="1935480"/>
            <a:ext cx="8435280" cy="4661872"/>
          </a:xfrm>
        </p:spPr>
        <p:txBody>
          <a:bodyPr>
            <a:normAutofit fontScale="70000" lnSpcReduction="20000"/>
          </a:bodyPr>
          <a:lstStyle/>
          <a:p>
            <a:pPr eaLnBrk="1" hangingPunct="1">
              <a:lnSpc>
                <a:spcPct val="90000"/>
              </a:lnSpc>
              <a:spcBef>
                <a:spcPct val="40000"/>
              </a:spcBef>
            </a:pPr>
            <a:r>
              <a:rPr lang="en-AU" altLang="en-US" dirty="0"/>
              <a:t>Traumatic brain injury: impairment involves two disciplines, neurology and psychiatry.  </a:t>
            </a:r>
            <a:endParaRPr lang="en-US" altLang="en-US" dirty="0"/>
          </a:p>
          <a:p>
            <a:pPr eaLnBrk="1" hangingPunct="1">
              <a:spcBef>
                <a:spcPct val="40000"/>
              </a:spcBef>
            </a:pPr>
            <a:r>
              <a:rPr lang="en-AU" altLang="en-US" dirty="0"/>
              <a:t>The Impairment Assessment guidelines have modified AMA 5 Chapter 13. Cerebral Impairment evaluated  using 4 of the 7 tables in AMA5 including:</a:t>
            </a:r>
          </a:p>
          <a:p>
            <a:pPr lvl="1">
              <a:lnSpc>
                <a:spcPct val="120000"/>
              </a:lnSpc>
              <a:spcBef>
                <a:spcPts val="0"/>
              </a:spcBef>
              <a:spcAft>
                <a:spcPts val="600"/>
              </a:spcAft>
            </a:pPr>
            <a:r>
              <a:rPr lang="en-AU" altLang="en-US" dirty="0"/>
              <a:t>13-2 Impairment of consciousness or awareness</a:t>
            </a:r>
          </a:p>
          <a:p>
            <a:pPr lvl="1">
              <a:lnSpc>
                <a:spcPct val="120000"/>
              </a:lnSpc>
              <a:spcBef>
                <a:spcPts val="0"/>
              </a:spcBef>
              <a:spcAft>
                <a:spcPts val="600"/>
              </a:spcAft>
            </a:pPr>
            <a:r>
              <a:rPr lang="en-AU" altLang="en-US" b="1" dirty="0"/>
              <a:t>13-6 Impairment related to mental status, cognition and highest integrative function</a:t>
            </a:r>
          </a:p>
          <a:p>
            <a:pPr lvl="1">
              <a:lnSpc>
                <a:spcPct val="120000"/>
              </a:lnSpc>
              <a:spcBef>
                <a:spcPts val="0"/>
              </a:spcBef>
              <a:spcAft>
                <a:spcPts val="600"/>
              </a:spcAft>
            </a:pPr>
            <a:r>
              <a:rPr lang="en-AU" altLang="en-US" dirty="0"/>
              <a:t>13-7 Impairment due to aphasia and communication disorders</a:t>
            </a:r>
          </a:p>
          <a:p>
            <a:pPr lvl="1">
              <a:lnSpc>
                <a:spcPct val="120000"/>
              </a:lnSpc>
              <a:spcBef>
                <a:spcPts val="0"/>
              </a:spcBef>
              <a:spcAft>
                <a:spcPts val="600"/>
              </a:spcAft>
            </a:pPr>
            <a:r>
              <a:rPr lang="en-AU" altLang="en-US" b="1" dirty="0"/>
              <a:t>13-8 Impairment due to emotional or behavioural disorders related to a verifiable neurological disorder</a:t>
            </a:r>
          </a:p>
          <a:p>
            <a:pPr eaLnBrk="1" hangingPunct="1">
              <a:spcBef>
                <a:spcPct val="40000"/>
              </a:spcBef>
            </a:pPr>
            <a:r>
              <a:rPr lang="en-AU" altLang="en-US" b="1" dirty="0"/>
              <a:t>These scores are combined using the combined values table.</a:t>
            </a:r>
          </a:p>
          <a:p>
            <a:pPr eaLnBrk="1" hangingPunct="1">
              <a:lnSpc>
                <a:spcPct val="90000"/>
              </a:lnSpc>
              <a:spcBef>
                <a:spcPct val="40000"/>
              </a:spcBef>
            </a:pPr>
            <a:r>
              <a:rPr lang="en-AU" altLang="en-US" dirty="0"/>
              <a:t>Probable overlap with GEPIC.</a:t>
            </a:r>
            <a:endParaRPr lang="en-US" altLang="en-US" dirty="0"/>
          </a:p>
          <a:p>
            <a:pPr>
              <a:lnSpc>
                <a:spcPct val="90000"/>
              </a:lnSpc>
              <a:spcBef>
                <a:spcPct val="40000"/>
              </a:spcBef>
            </a:pPr>
            <a:r>
              <a:rPr lang="en-AU" altLang="en-US" dirty="0"/>
              <a:t>Behavioural disturbance arising from a TBI is Consequential Mental Harm </a:t>
            </a:r>
          </a:p>
          <a:p>
            <a:pPr eaLnBrk="1" hangingPunct="1">
              <a:lnSpc>
                <a:spcPct val="120000"/>
              </a:lnSpc>
              <a:spcBef>
                <a:spcPct val="40000"/>
              </a:spcBef>
            </a:pPr>
            <a:r>
              <a:rPr lang="en-AU" altLang="en-US" dirty="0"/>
              <a:t>Use the GEPIC to measure Pure Mental Harm .</a:t>
            </a:r>
          </a:p>
          <a:p>
            <a:pPr marL="0" indent="0" eaLnBrk="1" hangingPunct="1">
              <a:lnSpc>
                <a:spcPct val="90000"/>
              </a:lnSpc>
              <a:buNone/>
            </a:pPr>
            <a:endParaRPr lang="en-US" altLang="en-US" sz="2400" dirty="0">
              <a:solidFill>
                <a:schemeClr val="tx2"/>
              </a:solidFill>
            </a:endParaRPr>
          </a:p>
        </p:txBody>
      </p:sp>
      <p:sp>
        <p:nvSpPr>
          <p:cNvPr id="4915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689034B0-B317-4155-97DE-76D9FD184CE8}" type="slidenum">
              <a:rPr lang="en-AU" altLang="en-US" sz="1200" smtClean="0">
                <a:ea typeface="ＭＳ Ｐゴシック" pitchFamily="34" charset="-128"/>
              </a:rPr>
              <a:pPr eaLnBrk="1" hangingPunct="1">
                <a:spcBef>
                  <a:spcPct val="0"/>
                </a:spcBef>
                <a:buFontTx/>
                <a:buNone/>
              </a:pPr>
              <a:t>38</a:t>
            </a:fld>
            <a:endParaRPr lang="en-AU" altLang="en-US" sz="1200" dirty="0">
              <a:ea typeface="ＭＳ Ｐゴシック" pitchFamily="34" charset="-128"/>
            </a:endParaRPr>
          </a:p>
        </p:txBody>
      </p:sp>
    </p:spTree>
    <p:extLst>
      <p:ext uri="{BB962C8B-B14F-4D97-AF65-F5344CB8AC3E}">
        <p14:creationId xmlns:p14="http://schemas.microsoft.com/office/powerpoint/2010/main" val="3084579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lstStyle/>
          <a:p>
            <a:endParaRPr lang="en-AU" dirty="0"/>
          </a:p>
        </p:txBody>
      </p:sp>
      <p:sp>
        <p:nvSpPr>
          <p:cNvPr id="4" name="Slide Number Placeholder 3"/>
          <p:cNvSpPr>
            <a:spLocks noGrp="1"/>
          </p:cNvSpPr>
          <p:nvPr>
            <p:ph type="sldNum" sz="quarter" idx="12"/>
          </p:nvPr>
        </p:nvSpPr>
        <p:spPr/>
        <p:txBody>
          <a:bodyPr/>
          <a:lstStyle/>
          <a:p>
            <a:fld id="{0C3CB46F-F92D-462F-9C6D-0126D05BE018}" type="slidenum">
              <a:rPr lang="en-AU" smtClean="0"/>
              <a:t>39</a:t>
            </a:fld>
            <a:endParaRPr lang="en-AU" dirty="0"/>
          </a:p>
        </p:txBody>
      </p:sp>
      <p:graphicFrame>
        <p:nvGraphicFramePr>
          <p:cNvPr id="5" name="Object 4"/>
          <p:cNvGraphicFramePr>
            <a:graphicFrameLocks noChangeAspect="1"/>
          </p:cNvGraphicFramePr>
          <p:nvPr>
            <p:extLst>
              <p:ext uri="{D42A27DB-BD31-4B8C-83A1-F6EECF244321}">
                <p14:modId xmlns:p14="http://schemas.microsoft.com/office/powerpoint/2010/main" val="3469619067"/>
              </p:ext>
            </p:extLst>
          </p:nvPr>
        </p:nvGraphicFramePr>
        <p:xfrm>
          <a:off x="323528" y="260648"/>
          <a:ext cx="8640960" cy="6479970"/>
        </p:xfrm>
        <a:graphic>
          <a:graphicData uri="http://schemas.openxmlformats.org/presentationml/2006/ole">
            <mc:AlternateContent xmlns:mc="http://schemas.openxmlformats.org/markup-compatibility/2006">
              <mc:Choice xmlns:v="urn:schemas-microsoft-com:vml" Requires="v">
                <p:oleObj spid="_x0000_s5220" name="Slide" r:id="rId3" imgW="4704747" imgH="3528218" progId="PowerPoint.Slide.12">
                  <p:embed/>
                </p:oleObj>
              </mc:Choice>
              <mc:Fallback>
                <p:oleObj name="Slide" r:id="rId3" imgW="4704747" imgH="3528218" progId="PowerPoint.Slide.12">
                  <p:embed/>
                  <p:pic>
                    <p:nvPicPr>
                      <p:cNvPr id="0" name=""/>
                      <p:cNvPicPr/>
                      <p:nvPr/>
                    </p:nvPicPr>
                    <p:blipFill>
                      <a:blip r:embed="rId4"/>
                      <a:stretch>
                        <a:fillRect/>
                      </a:stretch>
                    </p:blipFill>
                    <p:spPr>
                      <a:xfrm>
                        <a:off x="323528" y="260648"/>
                        <a:ext cx="8640960" cy="6479970"/>
                      </a:xfrm>
                      <a:prstGeom prst="rect">
                        <a:avLst/>
                      </a:prstGeom>
                    </p:spPr>
                  </p:pic>
                </p:oleObj>
              </mc:Fallback>
            </mc:AlternateContent>
          </a:graphicData>
        </a:graphic>
      </p:graphicFrame>
    </p:spTree>
    <p:extLst>
      <p:ext uri="{BB962C8B-B14F-4D97-AF65-F5344CB8AC3E}">
        <p14:creationId xmlns:p14="http://schemas.microsoft.com/office/powerpoint/2010/main" val="2598836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rmAutofit/>
          </a:bodyPr>
          <a:lstStyle/>
          <a:p>
            <a:pPr algn="ctr"/>
            <a:r>
              <a:rPr lang="en-AU" sz="4000" dirty="0">
                <a:cs typeface="Arial" panose="020B0604020202020204" pitchFamily="34" charset="0"/>
              </a:rPr>
              <a:t> The Task of the AMP</a:t>
            </a:r>
          </a:p>
        </p:txBody>
      </p:sp>
      <p:sp>
        <p:nvSpPr>
          <p:cNvPr id="3" name="Content Placeholder 2"/>
          <p:cNvSpPr>
            <a:spLocks noGrp="1"/>
          </p:cNvSpPr>
          <p:nvPr>
            <p:ph idx="1"/>
          </p:nvPr>
        </p:nvSpPr>
        <p:spPr/>
        <p:txBody>
          <a:bodyPr>
            <a:normAutofit fontScale="92500"/>
          </a:bodyPr>
          <a:lstStyle/>
          <a:p>
            <a:pPr>
              <a:defRPr/>
            </a:pPr>
            <a:r>
              <a:rPr lang="en-AU" sz="2400" dirty="0"/>
              <a:t>make a diagnosis(es); </a:t>
            </a:r>
          </a:p>
          <a:p>
            <a:pPr>
              <a:defRPr/>
            </a:pPr>
            <a:r>
              <a:rPr lang="en-AU" sz="2400" dirty="0"/>
              <a:t>determine level of impairment using the GEPIC; </a:t>
            </a:r>
          </a:p>
          <a:p>
            <a:pPr>
              <a:defRPr/>
            </a:pPr>
            <a:r>
              <a:rPr lang="en-AU" sz="2400" dirty="0"/>
              <a:t>apportion impairment - unrelated and related to the injury;</a:t>
            </a:r>
          </a:p>
          <a:p>
            <a:pPr>
              <a:defRPr/>
            </a:pPr>
            <a:r>
              <a:rPr lang="en-AU" sz="2400" dirty="0"/>
              <a:t>separate impairment due to ‘pure mental harm’ from impairment due to ‘consequential mental harm </a:t>
            </a:r>
          </a:p>
          <a:p>
            <a:pPr>
              <a:defRPr/>
            </a:pPr>
            <a:r>
              <a:rPr lang="en-AU" sz="2400" dirty="0"/>
              <a:t>Prepare a report including:</a:t>
            </a:r>
          </a:p>
          <a:p>
            <a:pPr lvl="1">
              <a:defRPr/>
            </a:pPr>
            <a:r>
              <a:rPr lang="en-AU" sz="2200" dirty="0"/>
              <a:t>A comprehensive history</a:t>
            </a:r>
          </a:p>
          <a:p>
            <a:pPr lvl="1">
              <a:defRPr/>
            </a:pPr>
            <a:r>
              <a:rPr lang="en-AU" sz="2200" dirty="0"/>
              <a:t>An MSE</a:t>
            </a:r>
          </a:p>
          <a:p>
            <a:pPr lvl="1">
              <a:defRPr/>
            </a:pPr>
            <a:r>
              <a:rPr lang="en-AU" sz="2200" dirty="0"/>
              <a:t>GEPIC result</a:t>
            </a:r>
          </a:p>
          <a:p>
            <a:pPr lvl="1">
              <a:defRPr/>
            </a:pPr>
            <a:r>
              <a:rPr lang="en-AU" sz="2200" dirty="0"/>
              <a:t>Impairment formulation</a:t>
            </a:r>
          </a:p>
          <a:p>
            <a:pPr lvl="1">
              <a:defRPr/>
            </a:pPr>
            <a:r>
              <a:rPr lang="en-AU" sz="2200" dirty="0"/>
              <a:t>Opinion – answering the questions asked </a:t>
            </a:r>
          </a:p>
          <a:p>
            <a:pPr marL="0" indent="0">
              <a:buFontTx/>
              <a:buNone/>
              <a:defRPr/>
            </a:pPr>
            <a:endParaRPr lang="en-AU" sz="2400" dirty="0"/>
          </a:p>
          <a:p>
            <a:endParaRPr lang="en-AU" dirty="0"/>
          </a:p>
        </p:txBody>
      </p:sp>
      <p:sp>
        <p:nvSpPr>
          <p:cNvPr id="4" name="Slide Number Placeholder 3"/>
          <p:cNvSpPr>
            <a:spLocks noGrp="1"/>
          </p:cNvSpPr>
          <p:nvPr>
            <p:ph type="sldNum" sz="quarter" idx="12"/>
          </p:nvPr>
        </p:nvSpPr>
        <p:spPr/>
        <p:txBody>
          <a:bodyPr/>
          <a:lstStyle/>
          <a:p>
            <a:fld id="{0C3CB46F-F92D-462F-9C6D-0126D05BE018}" type="slidenum">
              <a:rPr lang="en-AU" smtClean="0"/>
              <a:t>4</a:t>
            </a:fld>
            <a:endParaRPr lang="en-AU" dirty="0"/>
          </a:p>
        </p:txBody>
      </p:sp>
    </p:spTree>
    <p:extLst>
      <p:ext uri="{BB962C8B-B14F-4D97-AF65-F5344CB8AC3E}">
        <p14:creationId xmlns:p14="http://schemas.microsoft.com/office/powerpoint/2010/main" val="2354264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08912" cy="1224136"/>
          </a:xfrm>
        </p:spPr>
        <p:txBody>
          <a:bodyPr>
            <a:normAutofit/>
          </a:bodyPr>
          <a:lstStyle/>
          <a:p>
            <a:pPr algn="ctr"/>
            <a:r>
              <a:rPr lang="en-AU" sz="3600" dirty="0"/>
              <a:t>Emotional or Behavioural Impairment  Chapter 13.8 -  AMA 5</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1021613"/>
              </p:ext>
            </p:extLst>
          </p:nvPr>
        </p:nvGraphicFramePr>
        <p:xfrm>
          <a:off x="323528" y="1484784"/>
          <a:ext cx="8568952" cy="5641850"/>
        </p:xfrm>
        <a:graphic>
          <a:graphicData uri="http://schemas.openxmlformats.org/drawingml/2006/table">
            <a:tbl>
              <a:tblPr firstRow="1" bandRow="1">
                <a:tableStyleId>{5C22544A-7EE6-4342-B048-85BDC9FD1C3A}</a:tableStyleId>
              </a:tblPr>
              <a:tblGrid>
                <a:gridCol w="4248472">
                  <a:extLst>
                    <a:ext uri="{9D8B030D-6E8A-4147-A177-3AD203B41FA5}">
                      <a16:colId xmlns:a16="http://schemas.microsoft.com/office/drawing/2014/main" val="20000"/>
                    </a:ext>
                  </a:extLst>
                </a:gridCol>
                <a:gridCol w="4320480">
                  <a:extLst>
                    <a:ext uri="{9D8B030D-6E8A-4147-A177-3AD203B41FA5}">
                      <a16:colId xmlns:a16="http://schemas.microsoft.com/office/drawing/2014/main" val="20001"/>
                    </a:ext>
                  </a:extLst>
                </a:gridCol>
              </a:tblGrid>
              <a:tr h="624078">
                <a:tc>
                  <a:txBody>
                    <a:bodyPr/>
                    <a:lstStyle/>
                    <a:p>
                      <a:r>
                        <a:rPr lang="en-AU" dirty="0"/>
                        <a:t>Impairment Description</a:t>
                      </a:r>
                    </a:p>
                  </a:txBody>
                  <a:tcPr/>
                </a:tc>
                <a:tc>
                  <a:txBody>
                    <a:bodyPr/>
                    <a:lstStyle/>
                    <a:p>
                      <a:pPr algn="ctr"/>
                      <a:r>
                        <a:rPr lang="en-AU" dirty="0"/>
                        <a:t>Percentage impairment of the whole person</a:t>
                      </a:r>
                    </a:p>
                  </a:txBody>
                  <a:tcPr/>
                </a:tc>
                <a:extLst>
                  <a:ext uri="{0D108BD9-81ED-4DB2-BD59-A6C34878D82A}">
                    <a16:rowId xmlns:a16="http://schemas.microsoft.com/office/drawing/2014/main" val="10000"/>
                  </a:ext>
                </a:extLst>
              </a:tr>
              <a:tr h="4636010">
                <a:tc>
                  <a:txBody>
                    <a:bodyPr/>
                    <a:lstStyle/>
                    <a:p>
                      <a:r>
                        <a:rPr lang="en-AU" dirty="0"/>
                        <a:t>Mild limitation of daily living and daily social and interpersonal functioning.</a:t>
                      </a:r>
                    </a:p>
                    <a:p>
                      <a:endParaRPr lang="en-AU" dirty="0"/>
                    </a:p>
                    <a:p>
                      <a:pPr marL="0" marR="0" indent="0" algn="l" defTabSz="914400" rtl="0" eaLnBrk="1" fontAlgn="auto" latinLnBrk="0" hangingPunct="1">
                        <a:lnSpc>
                          <a:spcPct val="100000"/>
                        </a:lnSpc>
                        <a:spcBef>
                          <a:spcPts val="0"/>
                        </a:spcBef>
                        <a:spcAft>
                          <a:spcPts val="0"/>
                        </a:spcAft>
                        <a:buClrTx/>
                        <a:buSzTx/>
                        <a:buFontTx/>
                        <a:buNone/>
                        <a:tabLst/>
                        <a:defRPr/>
                      </a:pPr>
                      <a:r>
                        <a:rPr lang="en-AU" dirty="0"/>
                        <a:t>Moderate limitation of some activities of daily living and some social and interpersonal functioning.</a:t>
                      </a:r>
                    </a:p>
                    <a:p>
                      <a:pPr marL="0" marR="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indent="0" algn="l" defTabSz="914400" rtl="0" eaLnBrk="1" fontAlgn="auto" latinLnBrk="0" hangingPunct="1">
                        <a:lnSpc>
                          <a:spcPct val="100000"/>
                        </a:lnSpc>
                        <a:spcBef>
                          <a:spcPts val="0"/>
                        </a:spcBef>
                        <a:spcAft>
                          <a:spcPts val="0"/>
                        </a:spcAft>
                        <a:buClrTx/>
                        <a:buSzTx/>
                        <a:buFontTx/>
                        <a:buNone/>
                        <a:tabLst/>
                        <a:defRPr/>
                      </a:pPr>
                      <a:r>
                        <a:rPr lang="en-AU" dirty="0"/>
                        <a:t>Severe limitation in performing most activities of daily living, impeding useful action in most daily social and interpersonal functioning.</a:t>
                      </a:r>
                    </a:p>
                    <a:p>
                      <a:pPr marL="0" marR="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indent="0" algn="l" defTabSz="914400" rtl="0" eaLnBrk="1" fontAlgn="auto" latinLnBrk="0" hangingPunct="1">
                        <a:lnSpc>
                          <a:spcPct val="100000"/>
                        </a:lnSpc>
                        <a:spcBef>
                          <a:spcPts val="0"/>
                        </a:spcBef>
                        <a:spcAft>
                          <a:spcPts val="0"/>
                        </a:spcAft>
                        <a:buClrTx/>
                        <a:buSzTx/>
                        <a:buFontTx/>
                        <a:buNone/>
                        <a:tabLst/>
                        <a:defRPr/>
                      </a:pPr>
                      <a:r>
                        <a:rPr lang="en-AU" dirty="0"/>
                        <a:t>Severe limitation of all daily functions requiring total dependence on another person.</a:t>
                      </a:r>
                    </a:p>
                    <a:p>
                      <a:endParaRPr lang="en-AU" b="1" dirty="0"/>
                    </a:p>
                  </a:txBody>
                  <a:tcPr/>
                </a:tc>
                <a:tc>
                  <a:txBody>
                    <a:bodyPr/>
                    <a:lstStyle/>
                    <a:p>
                      <a:r>
                        <a:rPr lang="en-AU" dirty="0"/>
                        <a:t>     0 - 14</a:t>
                      </a:r>
                    </a:p>
                    <a:p>
                      <a:endParaRPr lang="en-AU" dirty="0"/>
                    </a:p>
                    <a:p>
                      <a:endParaRPr lang="en-AU" dirty="0"/>
                    </a:p>
                    <a:p>
                      <a:r>
                        <a:rPr lang="en-AU" dirty="0"/>
                        <a:t>     15 - 29 </a:t>
                      </a:r>
                    </a:p>
                    <a:p>
                      <a:endParaRPr lang="en-AU" dirty="0"/>
                    </a:p>
                    <a:p>
                      <a:endParaRPr lang="en-AU" dirty="0"/>
                    </a:p>
                    <a:p>
                      <a:endParaRPr lang="en-AU" dirty="0"/>
                    </a:p>
                    <a:p>
                      <a:r>
                        <a:rPr lang="en-AU" dirty="0"/>
                        <a:t>     30 - 69 </a:t>
                      </a:r>
                    </a:p>
                    <a:p>
                      <a:endParaRPr lang="en-AU" dirty="0"/>
                    </a:p>
                    <a:p>
                      <a:endParaRPr lang="en-AU" dirty="0"/>
                    </a:p>
                    <a:p>
                      <a:endParaRPr lang="en-AU" dirty="0"/>
                    </a:p>
                    <a:p>
                      <a:r>
                        <a:rPr lang="en-AU" dirty="0"/>
                        <a:t>     70 – 90</a:t>
                      </a:r>
                    </a:p>
                  </a:txBody>
                  <a:tcPr/>
                </a:tc>
                <a:extLst>
                  <a:ext uri="{0D108BD9-81ED-4DB2-BD59-A6C34878D82A}">
                    <a16:rowId xmlns:a16="http://schemas.microsoft.com/office/drawing/2014/main" val="10001"/>
                  </a:ext>
                </a:extLst>
              </a:tr>
              <a:tr h="356616">
                <a:tc>
                  <a:txBody>
                    <a:bodyPr/>
                    <a:lstStyle/>
                    <a:p>
                      <a:endParaRPr lang="en-AU" b="1" dirty="0"/>
                    </a:p>
                  </a:txBody>
                  <a:tcPr/>
                </a:tc>
                <a:tc>
                  <a:txBody>
                    <a:bodyPr/>
                    <a:lstStyle/>
                    <a:p>
                      <a:endParaRPr lang="en-AU" dirty="0"/>
                    </a:p>
                  </a:txBody>
                  <a:tcPr/>
                </a:tc>
                <a:extLst>
                  <a:ext uri="{0D108BD9-81ED-4DB2-BD59-A6C34878D82A}">
                    <a16:rowId xmlns:a16="http://schemas.microsoft.com/office/drawing/2014/main" val="10002"/>
                  </a:ext>
                </a:extLst>
              </a:tr>
            </a:tbl>
          </a:graphicData>
        </a:graphic>
      </p:graphicFrame>
      <p:sp>
        <p:nvSpPr>
          <p:cNvPr id="3" name="Slide Number Placeholder 2"/>
          <p:cNvSpPr>
            <a:spLocks noGrp="1"/>
          </p:cNvSpPr>
          <p:nvPr>
            <p:ph type="sldNum" sz="quarter" idx="12"/>
          </p:nvPr>
        </p:nvSpPr>
        <p:spPr/>
        <p:txBody>
          <a:bodyPr/>
          <a:lstStyle/>
          <a:p>
            <a:fld id="{0C3CB46F-F92D-462F-9C6D-0126D05BE018}" type="slidenum">
              <a:rPr lang="en-AU" smtClean="0"/>
              <a:t>40</a:t>
            </a:fld>
            <a:endParaRPr lang="en-AU" dirty="0"/>
          </a:p>
        </p:txBody>
      </p:sp>
    </p:spTree>
    <p:extLst>
      <p:ext uri="{BB962C8B-B14F-4D97-AF65-F5344CB8AC3E}">
        <p14:creationId xmlns:p14="http://schemas.microsoft.com/office/powerpoint/2010/main" val="1894150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67544" y="764704"/>
            <a:ext cx="8229600" cy="638944"/>
          </a:xfrm>
        </p:spPr>
        <p:txBody>
          <a:bodyPr>
            <a:normAutofit fontScale="90000"/>
          </a:bodyPr>
          <a:lstStyle/>
          <a:p>
            <a:pPr algn="ctr" eaLnBrk="1" hangingPunct="1"/>
            <a:r>
              <a:rPr lang="en-AU" altLang="en-US" sz="4000" dirty="0">
                <a:cs typeface="Arial" panose="020B0604020202020204" pitchFamily="34" charset="0"/>
              </a:rPr>
              <a:t>Pain and psychiatric impairment</a:t>
            </a:r>
            <a:endParaRPr lang="en-US" altLang="en-US" sz="4000" dirty="0">
              <a:cs typeface="Arial" panose="020B0604020202020204" pitchFamily="34" charset="0"/>
            </a:endParaRPr>
          </a:p>
        </p:txBody>
      </p:sp>
      <p:sp>
        <p:nvSpPr>
          <p:cNvPr id="51203" name="Rectangle 3"/>
          <p:cNvSpPr>
            <a:spLocks noGrp="1" noChangeArrowheads="1"/>
          </p:cNvSpPr>
          <p:nvPr>
            <p:ph idx="1"/>
          </p:nvPr>
        </p:nvSpPr>
        <p:spPr>
          <a:xfrm>
            <a:off x="467544" y="1772816"/>
            <a:ext cx="8229600" cy="4389120"/>
          </a:xfrm>
        </p:spPr>
        <p:txBody>
          <a:bodyPr>
            <a:normAutofit/>
          </a:bodyPr>
          <a:lstStyle/>
          <a:p>
            <a:pPr eaLnBrk="1" hangingPunct="1"/>
            <a:endParaRPr lang="en-AU" altLang="en-US" sz="2000" dirty="0"/>
          </a:p>
          <a:p>
            <a:pPr marL="0" indent="0" eaLnBrk="1" hangingPunct="1">
              <a:buNone/>
            </a:pPr>
            <a:r>
              <a:rPr lang="en-AU" altLang="en-US" sz="2000" dirty="0"/>
              <a:t>Chapter 18 on pain removed from AMA 5 re Return to Work claims. The IAG states:</a:t>
            </a:r>
          </a:p>
          <a:p>
            <a:pPr marL="0" indent="0" eaLnBrk="1" hangingPunct="1">
              <a:lnSpc>
                <a:spcPct val="80000"/>
              </a:lnSpc>
              <a:buNone/>
            </a:pPr>
            <a:endParaRPr lang="en-AU" altLang="en-US" sz="2000" dirty="0"/>
          </a:p>
          <a:p>
            <a:pPr>
              <a:lnSpc>
                <a:spcPct val="80000"/>
              </a:lnSpc>
            </a:pPr>
            <a:r>
              <a:rPr lang="en-AU" altLang="en-US" sz="2000" dirty="0"/>
              <a:t>subjective experience</a:t>
            </a:r>
          </a:p>
          <a:p>
            <a:pPr>
              <a:lnSpc>
                <a:spcPct val="80000"/>
              </a:lnSpc>
            </a:pPr>
            <a:r>
              <a:rPr lang="en-AU" altLang="en-US" sz="2000" dirty="0"/>
              <a:t>measurement tools are based on self reports</a:t>
            </a:r>
          </a:p>
          <a:p>
            <a:pPr>
              <a:lnSpc>
                <a:spcPct val="80000"/>
              </a:lnSpc>
            </a:pPr>
            <a:r>
              <a:rPr lang="en-AU" altLang="en-US" sz="2000" dirty="0"/>
              <a:t>some ratings (e.g. WPI spine) take pain into account but others don’t.</a:t>
            </a:r>
          </a:p>
          <a:p>
            <a:pPr>
              <a:lnSpc>
                <a:spcPct val="80000"/>
              </a:lnSpc>
            </a:pPr>
            <a:r>
              <a:rPr lang="en-AU" altLang="en-US" sz="2000" dirty="0"/>
              <a:t>peripheral nerve injury with sensory loss, some impairment categories allow for pain to be included</a:t>
            </a:r>
          </a:p>
          <a:p>
            <a:pPr>
              <a:lnSpc>
                <a:spcPct val="80000"/>
              </a:lnSpc>
            </a:pPr>
            <a:r>
              <a:rPr lang="en-AU" altLang="en-US" sz="2000" dirty="0"/>
              <a:t>causalgia and complex regional pain syndrome should not be used</a:t>
            </a:r>
          </a:p>
          <a:p>
            <a:pPr eaLnBrk="1" hangingPunct="1">
              <a:spcBef>
                <a:spcPts val="0"/>
              </a:spcBef>
            </a:pPr>
            <a:endParaRPr lang="en-AU" altLang="en-US" sz="2000" dirty="0"/>
          </a:p>
          <a:p>
            <a:pPr marL="0" indent="0" eaLnBrk="1" hangingPunct="1">
              <a:lnSpc>
                <a:spcPct val="80000"/>
              </a:lnSpc>
              <a:buNone/>
            </a:pPr>
            <a:r>
              <a:rPr lang="en-AU" altLang="en-US" sz="2000" dirty="0"/>
              <a:t>The GEPIC may be used as a proxy for impairment from pain.</a:t>
            </a:r>
          </a:p>
        </p:txBody>
      </p:sp>
      <p:sp>
        <p:nvSpPr>
          <p:cNvPr id="5120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3382D04-2370-425D-A439-1A993764063B}" type="slidenum">
              <a:rPr lang="en-AU" altLang="en-US" smtClean="0">
                <a:ea typeface="ＭＳ Ｐゴシック" pitchFamily="34" charset="-128"/>
              </a:rPr>
              <a:pPr eaLnBrk="1" hangingPunct="1"/>
              <a:t>41</a:t>
            </a:fld>
            <a:endParaRPr lang="en-AU" altLang="en-US" dirty="0">
              <a:ea typeface="ＭＳ Ｐゴシック" pitchFamily="34" charset="-128"/>
            </a:endParaRPr>
          </a:p>
        </p:txBody>
      </p:sp>
    </p:spTree>
    <p:extLst>
      <p:ext uri="{BB962C8B-B14F-4D97-AF65-F5344CB8AC3E}">
        <p14:creationId xmlns:p14="http://schemas.microsoft.com/office/powerpoint/2010/main" val="304071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67544" y="548680"/>
            <a:ext cx="8229600" cy="854968"/>
          </a:xfrm>
        </p:spPr>
        <p:txBody>
          <a:bodyPr>
            <a:normAutofit/>
          </a:bodyPr>
          <a:lstStyle/>
          <a:p>
            <a:pPr algn="ctr" eaLnBrk="1" hangingPunct="1"/>
            <a:r>
              <a:rPr lang="en-US" altLang="en-US" sz="3600" dirty="0">
                <a:cs typeface="Arial" panose="020B0604020202020204" pitchFamily="34" charset="0"/>
              </a:rPr>
              <a:t>Summary of issues to do with pain</a:t>
            </a:r>
          </a:p>
        </p:txBody>
      </p:sp>
      <p:sp>
        <p:nvSpPr>
          <p:cNvPr id="55299" name="Rectangle 3"/>
          <p:cNvSpPr>
            <a:spLocks noGrp="1" noChangeArrowheads="1"/>
          </p:cNvSpPr>
          <p:nvPr>
            <p:ph idx="1"/>
          </p:nvPr>
        </p:nvSpPr>
        <p:spPr>
          <a:xfrm>
            <a:off x="467544" y="1772816"/>
            <a:ext cx="8229600" cy="4389120"/>
          </a:xfrm>
        </p:spPr>
        <p:txBody>
          <a:bodyPr>
            <a:normAutofit/>
          </a:bodyPr>
          <a:lstStyle/>
          <a:p>
            <a:pPr eaLnBrk="1" hangingPunct="1">
              <a:lnSpc>
                <a:spcPct val="110000"/>
              </a:lnSpc>
            </a:pPr>
            <a:endParaRPr lang="en-AU" altLang="en-US" sz="2000" dirty="0"/>
          </a:p>
          <a:p>
            <a:pPr eaLnBrk="1" hangingPunct="1">
              <a:lnSpc>
                <a:spcPct val="110000"/>
              </a:lnSpc>
            </a:pPr>
            <a:r>
              <a:rPr lang="en-AU" altLang="en-US" sz="2400" dirty="0"/>
              <a:t>Pain – almost always due to a physical injury. </a:t>
            </a:r>
          </a:p>
          <a:p>
            <a:pPr eaLnBrk="1" hangingPunct="1">
              <a:lnSpc>
                <a:spcPct val="110000"/>
              </a:lnSpc>
            </a:pPr>
            <a:r>
              <a:rPr lang="en-AU" altLang="en-US" sz="2400" dirty="0"/>
              <a:t>organic factors may not fully explain the pain   </a:t>
            </a:r>
          </a:p>
          <a:p>
            <a:pPr eaLnBrk="1" hangingPunct="1">
              <a:lnSpc>
                <a:spcPct val="110000"/>
              </a:lnSpc>
            </a:pPr>
            <a:r>
              <a:rPr lang="en-AU" altLang="en-US" sz="2400" dirty="0"/>
              <a:t>The psychiatrist assesses if there is a Somatic Symptom Disorder with Predominant Pain</a:t>
            </a:r>
          </a:p>
          <a:p>
            <a:pPr eaLnBrk="1" hangingPunct="1">
              <a:lnSpc>
                <a:spcPct val="110000"/>
              </a:lnSpc>
            </a:pPr>
            <a:r>
              <a:rPr lang="en-AU" altLang="en-US" sz="2400" dirty="0"/>
              <a:t>if any physical injury – Consequential Mental Harm</a:t>
            </a:r>
          </a:p>
          <a:p>
            <a:pPr eaLnBrk="1" hangingPunct="1">
              <a:lnSpc>
                <a:spcPct val="110000"/>
              </a:lnSpc>
            </a:pPr>
            <a:r>
              <a:rPr lang="en-AU" altLang="en-US" sz="2400" dirty="0"/>
              <a:t>If Pure Mental Harm GEPIC uses proxies of pain such as impairment of thinking, judgement, mood and behaviour. </a:t>
            </a:r>
          </a:p>
        </p:txBody>
      </p:sp>
      <p:sp>
        <p:nvSpPr>
          <p:cNvPr id="5530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BB69C5C-A616-4A47-8E8D-9DF543ACB3E1}" type="slidenum">
              <a:rPr lang="en-AU" altLang="en-US" smtClean="0">
                <a:ea typeface="ＭＳ Ｐゴシック" pitchFamily="34" charset="-128"/>
              </a:rPr>
              <a:pPr eaLnBrk="1" hangingPunct="1"/>
              <a:t>42</a:t>
            </a:fld>
            <a:endParaRPr lang="en-AU" altLang="en-US" dirty="0">
              <a:ea typeface="ＭＳ Ｐゴシック" pitchFamily="34" charset="-128"/>
            </a:endParaRPr>
          </a:p>
        </p:txBody>
      </p:sp>
    </p:spTree>
    <p:extLst>
      <p:ext uri="{BB962C8B-B14F-4D97-AF65-F5344CB8AC3E}">
        <p14:creationId xmlns:p14="http://schemas.microsoft.com/office/powerpoint/2010/main" val="1684085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altLang="en-US" sz="3600" dirty="0"/>
            </a:br>
            <a:br>
              <a:rPr lang="en-US" altLang="en-US" sz="3600" dirty="0"/>
            </a:br>
            <a:br>
              <a:rPr lang="en-US" altLang="en-US" sz="3600" dirty="0"/>
            </a:br>
            <a:br>
              <a:rPr lang="en-US" altLang="en-US" sz="3600" dirty="0"/>
            </a:br>
            <a:r>
              <a:rPr lang="en-US" altLang="en-US" sz="3600" dirty="0"/>
              <a:t>Categories of pure mental harm &amp; </a:t>
            </a:r>
            <a:br>
              <a:rPr lang="en-US" altLang="en-US" sz="3600" dirty="0"/>
            </a:br>
            <a:r>
              <a:rPr lang="en-AU" sz="3600" dirty="0"/>
              <a:t>consequential mental harm </a:t>
            </a:r>
            <a:br>
              <a:rPr lang="en-US" sz="3600" dirty="0"/>
            </a:br>
            <a:r>
              <a:rPr lang="en-AU" sz="3600" b="1" dirty="0"/>
              <a:t> </a:t>
            </a:r>
            <a:endParaRPr lang="en-US" sz="3600" dirty="0"/>
          </a:p>
        </p:txBody>
      </p:sp>
      <p:sp>
        <p:nvSpPr>
          <p:cNvPr id="3" name="Content Placeholder 2"/>
          <p:cNvSpPr>
            <a:spLocks noGrp="1"/>
          </p:cNvSpPr>
          <p:nvPr>
            <p:ph idx="1"/>
          </p:nvPr>
        </p:nvSpPr>
        <p:spPr>
          <a:xfrm>
            <a:off x="457200" y="1484784"/>
            <a:ext cx="8229600" cy="4839816"/>
          </a:xfrm>
        </p:spPr>
        <p:txBody>
          <a:bodyPr>
            <a:noAutofit/>
          </a:bodyPr>
          <a:lstStyle/>
          <a:p>
            <a:pPr marL="0" indent="0">
              <a:buNone/>
            </a:pPr>
            <a:r>
              <a:rPr lang="en-AU" sz="2000" dirty="0">
                <a:latin typeface="Arial" panose="020B0604020202020204" pitchFamily="34" charset="0"/>
                <a:cs typeface="Arial" panose="020B0604020202020204" pitchFamily="34" charset="0"/>
              </a:rPr>
              <a:t>Category 1:  Psychiatric Impairment from a psychiatric injury which is consequential to a physical injury does not count.</a:t>
            </a:r>
            <a:br>
              <a:rPr lang="en-US" sz="2000" dirty="0">
                <a:latin typeface="Arial" panose="020B0604020202020204" pitchFamily="34" charset="0"/>
                <a:cs typeface="Arial" panose="020B0604020202020204" pitchFamily="34" charset="0"/>
              </a:rPr>
            </a:br>
            <a:r>
              <a:rPr lang="en-AU"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r>
              <a:rPr lang="en-AU" sz="2000" dirty="0">
                <a:latin typeface="Arial" panose="020B0604020202020204" pitchFamily="34" charset="0"/>
                <a:cs typeface="Arial" panose="020B0604020202020204" pitchFamily="34" charset="0"/>
              </a:rPr>
              <a:t>Category 2: Psychiatric impairment from a psychiatric injury or disorder which has arisen from a previous psychiatric disorder or injury assessed as pure mental harm does count.</a:t>
            </a:r>
            <a:br>
              <a:rPr lang="en-US" sz="2000" dirty="0">
                <a:latin typeface="Arial" panose="020B0604020202020204" pitchFamily="34" charset="0"/>
                <a:cs typeface="Arial" panose="020B0604020202020204" pitchFamily="34" charset="0"/>
              </a:rPr>
            </a:br>
            <a:r>
              <a:rPr lang="en-AU"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r>
              <a:rPr lang="en-AU" sz="2000" dirty="0">
                <a:latin typeface="Arial" panose="020B0604020202020204" pitchFamily="34" charset="0"/>
                <a:cs typeface="Arial" panose="020B0604020202020204" pitchFamily="34" charset="0"/>
              </a:rPr>
              <a:t>Category 3: A psychiatric impairment from a delayed psychiatric disorder or injury arising from an accident may count as pure mental harm.</a:t>
            </a:r>
            <a:br>
              <a:rPr lang="en-US" sz="2000" dirty="0">
                <a:latin typeface="Arial" panose="020B0604020202020204" pitchFamily="34" charset="0"/>
                <a:cs typeface="Arial" panose="020B0604020202020204" pitchFamily="34" charset="0"/>
              </a:rPr>
            </a:br>
            <a:r>
              <a:rPr lang="en-AU"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r>
              <a:rPr lang="en-AU" sz="2000" dirty="0">
                <a:latin typeface="Arial" panose="020B0604020202020204" pitchFamily="34" charset="0"/>
                <a:cs typeface="Arial" panose="020B0604020202020204" pitchFamily="34" charset="0"/>
              </a:rPr>
              <a:t>Category 4: Psychiatric impairment from a psychiatric injury or disorder arising directly from trauma, whether or not there is a physical injury, may count as pure mental harm.</a:t>
            </a:r>
            <a:br>
              <a:rPr lang="en-US" sz="1400" dirty="0">
                <a:latin typeface="Arial" panose="020B0604020202020204" pitchFamily="34" charset="0"/>
                <a:cs typeface="Arial" panose="020B0604020202020204" pitchFamily="34" charset="0"/>
              </a:rPr>
            </a:br>
            <a:r>
              <a:rPr lang="en-AU" sz="1400" dirty="0">
                <a:latin typeface="Arial" panose="020B0604020202020204" pitchFamily="34" charset="0"/>
                <a:cs typeface="Arial" panose="020B0604020202020204" pitchFamily="34" charset="0"/>
              </a:rPr>
              <a:t> </a:t>
            </a:r>
            <a:br>
              <a:rPr lang="en-US" sz="1400" dirty="0">
                <a:latin typeface="Arial" panose="020B0604020202020204" pitchFamily="34" charset="0"/>
                <a:cs typeface="Arial" panose="020B0604020202020204" pitchFamily="34" charset="0"/>
              </a:rPr>
            </a:br>
            <a:endParaRPr lang="en-US" sz="1400" dirty="0"/>
          </a:p>
        </p:txBody>
      </p:sp>
      <p:sp>
        <p:nvSpPr>
          <p:cNvPr id="4" name="Slide Number Placeholder 3"/>
          <p:cNvSpPr>
            <a:spLocks noGrp="1"/>
          </p:cNvSpPr>
          <p:nvPr>
            <p:ph type="sldNum" sz="quarter" idx="12"/>
          </p:nvPr>
        </p:nvSpPr>
        <p:spPr/>
        <p:txBody>
          <a:bodyPr/>
          <a:lstStyle/>
          <a:p>
            <a:fld id="{0C3CB46F-F92D-462F-9C6D-0126D05BE018}" type="slidenum">
              <a:rPr lang="en-AU" smtClean="0"/>
              <a:t>43</a:t>
            </a:fld>
            <a:endParaRPr lang="en-AU"/>
          </a:p>
        </p:txBody>
      </p:sp>
    </p:spTree>
    <p:extLst>
      <p:ext uri="{BB962C8B-B14F-4D97-AF65-F5344CB8AC3E}">
        <p14:creationId xmlns:p14="http://schemas.microsoft.com/office/powerpoint/2010/main" val="2175707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60D1B-B8AF-4D14-A432-E5C08E8ED409}"/>
              </a:ext>
            </a:extLst>
          </p:cNvPr>
          <p:cNvSpPr>
            <a:spLocks noGrp="1"/>
          </p:cNvSpPr>
          <p:nvPr>
            <p:ph type="title"/>
          </p:nvPr>
        </p:nvSpPr>
        <p:spPr/>
        <p:txBody>
          <a:bodyPr>
            <a:noAutofit/>
          </a:bodyPr>
          <a:lstStyle/>
          <a:p>
            <a:pPr algn="ctr"/>
            <a:r>
              <a:rPr lang="en-US" altLang="en-US" sz="4000" dirty="0"/>
              <a:t>Categories of pure mental harm &amp; </a:t>
            </a:r>
            <a:br>
              <a:rPr lang="en-US" altLang="en-US" sz="4000" dirty="0"/>
            </a:br>
            <a:r>
              <a:rPr lang="en-AU" sz="4000" dirty="0"/>
              <a:t>consequential mental harm(2)</a:t>
            </a:r>
          </a:p>
        </p:txBody>
      </p:sp>
      <p:sp>
        <p:nvSpPr>
          <p:cNvPr id="3" name="Content Placeholder 2">
            <a:extLst>
              <a:ext uri="{FF2B5EF4-FFF2-40B4-BE49-F238E27FC236}">
                <a16:creationId xmlns:a16="http://schemas.microsoft.com/office/drawing/2014/main" id="{91CEEECB-2D87-485E-B28F-CC6DC8D8AEED}"/>
              </a:ext>
            </a:extLst>
          </p:cNvPr>
          <p:cNvSpPr>
            <a:spLocks noGrp="1"/>
          </p:cNvSpPr>
          <p:nvPr>
            <p:ph idx="1"/>
          </p:nvPr>
        </p:nvSpPr>
        <p:spPr/>
        <p:txBody>
          <a:bodyPr>
            <a:normAutofit fontScale="85000" lnSpcReduction="10000"/>
          </a:bodyPr>
          <a:lstStyle/>
          <a:p>
            <a:r>
              <a:rPr lang="en-AU" sz="2800" dirty="0">
                <a:latin typeface="Arial" panose="020B0604020202020204" pitchFamily="34" charset="0"/>
                <a:cs typeface="Arial" panose="020B0604020202020204" pitchFamily="34" charset="0"/>
              </a:rPr>
              <a:t>Category 5: Any brain injury (like any other physical injury or condition) can result in consequential mental harm or be associated with pure mental harm.</a:t>
            </a:r>
            <a:br>
              <a:rPr lang="en-US" sz="2800" dirty="0">
                <a:latin typeface="Arial" panose="020B0604020202020204" pitchFamily="34" charset="0"/>
                <a:cs typeface="Arial" panose="020B0604020202020204" pitchFamily="34" charset="0"/>
              </a:rPr>
            </a:br>
            <a:r>
              <a:rPr lang="en-AU"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r>
              <a:rPr lang="en-AU" sz="2800" dirty="0">
                <a:latin typeface="Arial" panose="020B0604020202020204" pitchFamily="34" charset="0"/>
                <a:cs typeface="Arial" panose="020B0604020202020204" pitchFamily="34" charset="0"/>
              </a:rPr>
              <a:t>Category 6: A psychiatric impairment from a psychiatric injury or disorder arising from work place response occasioned by a physical injury is consequential mental harm unless a new claim is made with regard to the bullying when it can be regarded as pure mental harm.</a:t>
            </a:r>
            <a:br>
              <a:rPr lang="en-US" sz="2800" dirty="0">
                <a:latin typeface="Arial" panose="020B0604020202020204" pitchFamily="34" charset="0"/>
                <a:cs typeface="Arial" panose="020B0604020202020204" pitchFamily="34" charset="0"/>
              </a:rPr>
            </a:br>
            <a:r>
              <a:rPr lang="en-AU"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r>
              <a:rPr lang="en-AU" sz="2800" dirty="0">
                <a:latin typeface="Arial" panose="020B0604020202020204" pitchFamily="34" charset="0"/>
                <a:cs typeface="Arial" panose="020B0604020202020204" pitchFamily="34" charset="0"/>
              </a:rPr>
              <a:t>Category 7: A psychiatric impairment from a psychiatric injury or disorder arising from a complication of treatment for a physical injury is consequential mental harm.</a:t>
            </a:r>
            <a:endParaRPr lang="en-AU" dirty="0"/>
          </a:p>
        </p:txBody>
      </p:sp>
      <p:sp>
        <p:nvSpPr>
          <p:cNvPr id="4" name="Slide Number Placeholder 3">
            <a:extLst>
              <a:ext uri="{FF2B5EF4-FFF2-40B4-BE49-F238E27FC236}">
                <a16:creationId xmlns:a16="http://schemas.microsoft.com/office/drawing/2014/main" id="{E21E36BA-5D0B-450E-B447-5010E857C713}"/>
              </a:ext>
            </a:extLst>
          </p:cNvPr>
          <p:cNvSpPr>
            <a:spLocks noGrp="1"/>
          </p:cNvSpPr>
          <p:nvPr>
            <p:ph type="sldNum" sz="quarter" idx="12"/>
          </p:nvPr>
        </p:nvSpPr>
        <p:spPr/>
        <p:txBody>
          <a:bodyPr/>
          <a:lstStyle/>
          <a:p>
            <a:fld id="{0C3CB46F-F92D-462F-9C6D-0126D05BE018}" type="slidenum">
              <a:rPr lang="en-AU" smtClean="0"/>
              <a:t>44</a:t>
            </a:fld>
            <a:endParaRPr lang="en-AU" dirty="0"/>
          </a:p>
        </p:txBody>
      </p:sp>
    </p:spTree>
    <p:extLst>
      <p:ext uri="{BB962C8B-B14F-4D97-AF65-F5344CB8AC3E}">
        <p14:creationId xmlns:p14="http://schemas.microsoft.com/office/powerpoint/2010/main" val="290511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395536" y="188640"/>
            <a:ext cx="8229600" cy="1143000"/>
          </a:xfrm>
        </p:spPr>
        <p:txBody>
          <a:bodyPr>
            <a:normAutofit/>
          </a:bodyPr>
          <a:lstStyle/>
          <a:p>
            <a:pPr algn="ctr"/>
            <a:r>
              <a:rPr lang="en-AU" altLang="en-US" sz="4000" dirty="0"/>
              <a:t>Some common examples</a:t>
            </a:r>
          </a:p>
        </p:txBody>
      </p:sp>
      <p:sp>
        <p:nvSpPr>
          <p:cNvPr id="61443" name="Content Placeholder 2"/>
          <p:cNvSpPr>
            <a:spLocks noGrp="1"/>
          </p:cNvSpPr>
          <p:nvPr>
            <p:ph idx="1"/>
          </p:nvPr>
        </p:nvSpPr>
        <p:spPr>
          <a:xfrm>
            <a:off x="827088" y="1341438"/>
            <a:ext cx="7859712" cy="4525962"/>
          </a:xfrm>
        </p:spPr>
        <p:txBody>
          <a:bodyPr>
            <a:normAutofit lnSpcReduction="10000"/>
          </a:bodyPr>
          <a:lstStyle/>
          <a:p>
            <a:pPr marL="457200" indent="-457200">
              <a:buFontTx/>
              <a:buAutoNum type="arabicPeriod"/>
            </a:pPr>
            <a:r>
              <a:rPr lang="en-AU" altLang="en-US" sz="2000" dirty="0"/>
              <a:t>Back injury at work leading to depression – ‘consequential mental harm’– does not count.</a:t>
            </a:r>
          </a:p>
          <a:p>
            <a:pPr marL="457200" indent="-457200">
              <a:buFontTx/>
              <a:buAutoNum type="arabicPeriod"/>
            </a:pPr>
            <a:r>
              <a:rPr lang="en-AU" altLang="en-US" sz="2000" dirty="0"/>
              <a:t>Work injury with multiple fractures and PTSD – PTSD ‘pure mental harm’ counts.  Depression from physical injuries does not count.</a:t>
            </a:r>
          </a:p>
          <a:p>
            <a:pPr marL="457200" indent="-457200">
              <a:buFontTx/>
              <a:buAutoNum type="arabicPeriod"/>
            </a:pPr>
            <a:r>
              <a:rPr lang="en-AU" altLang="en-US" sz="2000" dirty="0"/>
              <a:t>Work injury as above but also colleague killed – PTSD and that component of the depression from colleague’s death ‘pure mental harm’ counts.</a:t>
            </a:r>
          </a:p>
          <a:p>
            <a:pPr marL="457200" indent="-457200">
              <a:buFontTx/>
              <a:buAutoNum type="arabicPeriod"/>
            </a:pPr>
            <a:r>
              <a:rPr lang="en-AU" altLang="en-US" sz="2000" dirty="0"/>
              <a:t>Police officer on duty first to accident involving dead son killed by truck at work– Grief, PTSD all ‘pure mental harm’ and counts.</a:t>
            </a:r>
          </a:p>
          <a:p>
            <a:pPr marL="457200" indent="-457200">
              <a:buFontTx/>
              <a:buAutoNum type="arabicPeriod"/>
            </a:pPr>
            <a:r>
              <a:rPr lang="en-AU" altLang="en-US" sz="2000" dirty="0"/>
              <a:t>Work injury – TBI –marked changes in cognition and behaviour -   some insight leading to depression – some symptoms traumatisation: Ch 4 re TBI impairment, depression from TBI ‘consequential mental harm’ and does not count, symptoms of traumatisation ‘pure mental harm’ and count. </a:t>
            </a:r>
          </a:p>
        </p:txBody>
      </p:sp>
      <p:sp>
        <p:nvSpPr>
          <p:cNvPr id="614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C15E8668-145C-4119-9034-664255A5757C}" type="slidenum">
              <a:rPr lang="en-AU" altLang="en-US" sz="1200" smtClean="0">
                <a:ea typeface="ＭＳ Ｐゴシック" pitchFamily="34" charset="-128"/>
              </a:rPr>
              <a:pPr eaLnBrk="1" hangingPunct="1">
                <a:spcBef>
                  <a:spcPct val="0"/>
                </a:spcBef>
                <a:buFontTx/>
                <a:buNone/>
              </a:pPr>
              <a:t>45</a:t>
            </a:fld>
            <a:endParaRPr lang="en-AU" altLang="en-US" sz="1200" dirty="0">
              <a:ea typeface="ＭＳ Ｐゴシック" pitchFamily="34" charset="-128"/>
            </a:endParaRPr>
          </a:p>
        </p:txBody>
      </p:sp>
    </p:spTree>
    <p:extLst>
      <p:ext uri="{BB962C8B-B14F-4D97-AF65-F5344CB8AC3E}">
        <p14:creationId xmlns:p14="http://schemas.microsoft.com/office/powerpoint/2010/main" val="2636182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467544" y="476672"/>
            <a:ext cx="8229600" cy="926976"/>
          </a:xfrm>
        </p:spPr>
        <p:txBody>
          <a:bodyPr>
            <a:normAutofit/>
          </a:bodyPr>
          <a:lstStyle/>
          <a:p>
            <a:pPr algn="ctr"/>
            <a:r>
              <a:rPr lang="en-AU" altLang="en-US" sz="4000" dirty="0"/>
              <a:t>Common mistakes</a:t>
            </a:r>
          </a:p>
        </p:txBody>
      </p:sp>
      <p:sp>
        <p:nvSpPr>
          <p:cNvPr id="62467" name="Content Placeholder 2"/>
          <p:cNvSpPr>
            <a:spLocks noGrp="1"/>
          </p:cNvSpPr>
          <p:nvPr>
            <p:ph idx="1"/>
          </p:nvPr>
        </p:nvSpPr>
        <p:spPr>
          <a:xfrm>
            <a:off x="467544" y="1700808"/>
            <a:ext cx="8229600" cy="4389120"/>
          </a:xfrm>
        </p:spPr>
        <p:txBody>
          <a:bodyPr>
            <a:normAutofit fontScale="77500" lnSpcReduction="20000"/>
          </a:bodyPr>
          <a:lstStyle/>
          <a:p>
            <a:pPr eaLnBrk="1" hangingPunct="1">
              <a:spcBef>
                <a:spcPct val="50000"/>
              </a:spcBef>
            </a:pPr>
            <a:r>
              <a:rPr lang="en-US" altLang="en-US" sz="2100" b="1" dirty="0">
                <a:latin typeface="Arial" panose="020B0604020202020204" pitchFamily="34" charset="0"/>
                <a:cs typeface="Arial" panose="020B0604020202020204" pitchFamily="34" charset="0"/>
              </a:rPr>
              <a:t>Error 1</a:t>
            </a:r>
            <a:r>
              <a:rPr lang="en-US" altLang="en-US" sz="2100" dirty="0">
                <a:latin typeface="Arial" panose="020B0604020202020204" pitchFamily="34" charset="0"/>
                <a:cs typeface="Arial" panose="020B0604020202020204" pitchFamily="34" charset="0"/>
              </a:rPr>
              <a:t>. maintenance fitter sees co-worker fatally crushed in press - rushes to save him and trips severely injuring his ankle. His ankle injury has been disabling and he has been unable to return to work because of his ankle injury. He also has developed a post traumatic stress disorder from witnessing his co-worker’s death. His ankle injury and PTSD has led on to significant depression. </a:t>
            </a:r>
          </a:p>
          <a:p>
            <a:pPr>
              <a:spcBef>
                <a:spcPct val="50000"/>
              </a:spcBef>
            </a:pPr>
            <a:r>
              <a:rPr lang="en-US" altLang="en-US" sz="2100" dirty="0">
                <a:latin typeface="Arial" panose="020B0604020202020204" pitchFamily="34" charset="0"/>
                <a:cs typeface="Arial" panose="020B0604020202020204" pitchFamily="34" charset="0"/>
              </a:rPr>
              <a:t>He was rated as having a GEPIC impairment of 20% that was all due to Pure Mental Harm. </a:t>
            </a:r>
          </a:p>
          <a:p>
            <a:pPr>
              <a:spcBef>
                <a:spcPct val="50000"/>
              </a:spcBef>
            </a:pPr>
            <a:r>
              <a:rPr lang="en-US" altLang="en-US" sz="2100" b="1" dirty="0">
                <a:latin typeface="Arial" panose="020B0604020202020204" pitchFamily="34" charset="0"/>
                <a:cs typeface="Arial" panose="020B0604020202020204" pitchFamily="34" charset="0"/>
              </a:rPr>
              <a:t>His physical injury is his major reason for his inability to return to work. He has Pure Mental Harm from the PTSD </a:t>
            </a:r>
            <a:r>
              <a:rPr lang="en-AU" altLang="en-US" sz="2100" b="1" dirty="0">
                <a:latin typeface="Arial" panose="020B0604020202020204" pitchFamily="34" charset="0"/>
                <a:cs typeface="Arial" panose="020B0604020202020204" pitchFamily="34" charset="0"/>
              </a:rPr>
              <a:t>and the depression from his ankle disability is Consequential Mental Harm.</a:t>
            </a:r>
            <a:endParaRPr lang="en-US" altLang="en-US" sz="2100" b="1" dirty="0">
              <a:latin typeface="Arial" panose="020B0604020202020204" pitchFamily="34" charset="0"/>
              <a:cs typeface="Arial" panose="020B0604020202020204" pitchFamily="34" charset="0"/>
            </a:endParaRPr>
          </a:p>
          <a:p>
            <a:pPr>
              <a:spcBef>
                <a:spcPct val="50000"/>
              </a:spcBef>
            </a:pPr>
            <a:r>
              <a:rPr lang="en-US" altLang="en-US" sz="2100" dirty="0">
                <a:latin typeface="Arial" panose="020B0604020202020204" pitchFamily="34" charset="0"/>
                <a:cs typeface="Arial" panose="020B0604020202020204" pitchFamily="34" charset="0"/>
              </a:rPr>
              <a:t>Error 2. A female cleaner fell injuring her back. She had some time off and returned on light duties. She was harassed by her supervisor and co-workers.  She was depressed by the harassment and by her back pain.</a:t>
            </a:r>
          </a:p>
          <a:p>
            <a:pPr>
              <a:spcBef>
                <a:spcPct val="50000"/>
              </a:spcBef>
            </a:pPr>
            <a:r>
              <a:rPr lang="en-US" altLang="en-US" sz="2100" dirty="0">
                <a:latin typeface="Arial" panose="020B0604020202020204" pitchFamily="34" charset="0"/>
                <a:cs typeface="Arial" panose="020B0604020202020204" pitchFamily="34" charset="0"/>
              </a:rPr>
              <a:t>She was assessed as having a 20% impairment which was all </a:t>
            </a:r>
            <a:r>
              <a:rPr lang="en-AU" altLang="en-US" sz="2100" dirty="0">
                <a:latin typeface="Arial" panose="020B0604020202020204" pitchFamily="34" charset="0"/>
                <a:cs typeface="Arial" panose="020B0604020202020204" pitchFamily="34" charset="0"/>
              </a:rPr>
              <a:t>‘pure mental harm’.</a:t>
            </a:r>
            <a:endParaRPr lang="en-US" altLang="en-US" sz="2100" dirty="0">
              <a:latin typeface="Arial" panose="020B0604020202020204" pitchFamily="34" charset="0"/>
              <a:cs typeface="Arial" panose="020B0604020202020204" pitchFamily="34" charset="0"/>
            </a:endParaRPr>
          </a:p>
          <a:p>
            <a:pPr>
              <a:spcBef>
                <a:spcPct val="50000"/>
              </a:spcBef>
            </a:pPr>
            <a:r>
              <a:rPr lang="en-US" altLang="en-US" sz="2100" b="1" dirty="0">
                <a:latin typeface="Arial" panose="020B0604020202020204" pitchFamily="34" charset="0"/>
                <a:cs typeface="Arial" panose="020B0604020202020204" pitchFamily="34" charset="0"/>
              </a:rPr>
              <a:t>Her initial claim was with regard to her back injury. Any psychiatric impairment from that is </a:t>
            </a:r>
            <a:r>
              <a:rPr lang="en-AU" altLang="en-US" sz="2100" b="1" dirty="0">
                <a:latin typeface="Arial" panose="020B0604020202020204" pitchFamily="34" charset="0"/>
                <a:cs typeface="Arial" panose="020B0604020202020204" pitchFamily="34" charset="0"/>
              </a:rPr>
              <a:t>‘Consequential Mental Harm’</a:t>
            </a:r>
            <a:r>
              <a:rPr lang="en-US" altLang="en-US" sz="2100" b="1" dirty="0">
                <a:latin typeface="Arial" panose="020B0604020202020204" pitchFamily="34" charset="0"/>
                <a:cs typeface="Arial" panose="020B0604020202020204" pitchFamily="34" charset="0"/>
              </a:rPr>
              <a:t>. She should make a claim regarding the harassment.</a:t>
            </a:r>
            <a:endParaRPr lang="en-AU" altLang="en-US" sz="2100" b="1" dirty="0">
              <a:latin typeface="Arial" panose="020B0604020202020204" pitchFamily="34" charset="0"/>
              <a:cs typeface="Arial" panose="020B0604020202020204" pitchFamily="34" charset="0"/>
            </a:endParaRPr>
          </a:p>
          <a:p>
            <a:endParaRPr lang="en-AU" altLang="en-US" dirty="0"/>
          </a:p>
        </p:txBody>
      </p:sp>
      <p:sp>
        <p:nvSpPr>
          <p:cNvPr id="624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2EE39E8-210B-4B40-920A-84A869DD8262}" type="slidenum">
              <a:rPr lang="en-AU" altLang="en-US" smtClean="0">
                <a:ea typeface="ＭＳ Ｐゴシック" pitchFamily="34" charset="-128"/>
              </a:rPr>
              <a:pPr eaLnBrk="1" hangingPunct="1"/>
              <a:t>46</a:t>
            </a:fld>
            <a:endParaRPr lang="en-AU" altLang="en-US" dirty="0">
              <a:ea typeface="ＭＳ Ｐゴシック" pitchFamily="34" charset="-128"/>
            </a:endParaRPr>
          </a:p>
        </p:txBody>
      </p:sp>
    </p:spTree>
    <p:extLst>
      <p:ext uri="{BB962C8B-B14F-4D97-AF65-F5344CB8AC3E}">
        <p14:creationId xmlns:p14="http://schemas.microsoft.com/office/powerpoint/2010/main" val="1776543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3"/>
          <p:cNvSpPr>
            <a:spLocks noGrp="1" noChangeArrowheads="1"/>
          </p:cNvSpPr>
          <p:nvPr>
            <p:ph idx="1"/>
          </p:nvPr>
        </p:nvSpPr>
        <p:spPr>
          <a:xfrm>
            <a:off x="827088" y="908050"/>
            <a:ext cx="7848600" cy="5400675"/>
          </a:xfrm>
        </p:spPr>
        <p:txBody>
          <a:bodyPr/>
          <a:lstStyle/>
          <a:p>
            <a:endParaRPr lang="en-US" altLang="en-US" sz="3600" b="1" dirty="0"/>
          </a:p>
          <a:p>
            <a:r>
              <a:rPr lang="en-US" altLang="en-US" sz="3600" b="1" dirty="0"/>
              <a:t>The cardinal rule is that any psychiatric impairment secondary or consequential to physical injury from the work injury is </a:t>
            </a:r>
            <a:r>
              <a:rPr lang="en-AU" altLang="en-US" sz="3600" b="1" i="1" dirty="0"/>
              <a:t>‘consequential mental harm’</a:t>
            </a:r>
            <a:r>
              <a:rPr lang="en-US" altLang="en-US" sz="3600" b="1" i="1" dirty="0"/>
              <a:t> </a:t>
            </a:r>
            <a:r>
              <a:rPr lang="en-US" altLang="en-US" sz="3600" b="1" dirty="0"/>
              <a:t>and does not count. </a:t>
            </a:r>
            <a:endParaRPr lang="en-US" altLang="en-US" sz="2200" b="1" dirty="0"/>
          </a:p>
        </p:txBody>
      </p:sp>
      <p:sp>
        <p:nvSpPr>
          <p:cNvPr id="6349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32894C7F-46DB-4898-AFB5-4F42AD4FEE06}" type="slidenum">
              <a:rPr lang="en-AU" altLang="en-US" sz="1200" smtClean="0">
                <a:ea typeface="ＭＳ Ｐゴシック" pitchFamily="34" charset="-128"/>
              </a:rPr>
              <a:pPr eaLnBrk="1" hangingPunct="1">
                <a:spcBef>
                  <a:spcPct val="0"/>
                </a:spcBef>
                <a:buFontTx/>
                <a:buNone/>
              </a:pPr>
              <a:t>47</a:t>
            </a:fld>
            <a:endParaRPr lang="en-AU" altLang="en-US" sz="1200" dirty="0">
              <a:ea typeface="ＭＳ Ｐゴシック" pitchFamily="34" charset="-128"/>
            </a:endParaRPr>
          </a:p>
        </p:txBody>
      </p:sp>
    </p:spTree>
    <p:extLst>
      <p:ext uri="{BB962C8B-B14F-4D97-AF65-F5344CB8AC3E}">
        <p14:creationId xmlns:p14="http://schemas.microsoft.com/office/powerpoint/2010/main" val="64116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67544" y="548680"/>
            <a:ext cx="8229600" cy="782960"/>
          </a:xfrm>
        </p:spPr>
        <p:txBody>
          <a:bodyPr>
            <a:normAutofit/>
          </a:bodyPr>
          <a:lstStyle/>
          <a:p>
            <a:pPr algn="ctr"/>
            <a:r>
              <a:rPr lang="en-AU" altLang="en-US" sz="4000" dirty="0"/>
              <a:t>Apportionment</a:t>
            </a:r>
          </a:p>
        </p:txBody>
      </p:sp>
      <p:sp>
        <p:nvSpPr>
          <p:cNvPr id="46083" name="Content Placeholder 2"/>
          <p:cNvSpPr>
            <a:spLocks noGrp="1"/>
          </p:cNvSpPr>
          <p:nvPr>
            <p:ph idx="1"/>
          </p:nvPr>
        </p:nvSpPr>
        <p:spPr>
          <a:xfrm>
            <a:off x="467544" y="1772816"/>
            <a:ext cx="8229600" cy="4389120"/>
          </a:xfrm>
        </p:spPr>
        <p:txBody>
          <a:bodyPr>
            <a:normAutofit fontScale="77500" lnSpcReduction="20000"/>
          </a:bodyPr>
          <a:lstStyle/>
          <a:p>
            <a:pPr marL="0" indent="0">
              <a:buNone/>
            </a:pPr>
            <a:r>
              <a:rPr lang="en-AU" sz="2400" dirty="0">
                <a:latin typeface="Arial" panose="020B0604020202020204" pitchFamily="34" charset="0"/>
                <a:cs typeface="Arial" panose="020B0604020202020204" pitchFamily="34" charset="0"/>
              </a:rPr>
              <a:t>Apportionment and stability are only relevant in the context of impairment assessments.</a:t>
            </a:r>
          </a:p>
          <a:p>
            <a:pPr marL="0" indent="0">
              <a:spcBef>
                <a:spcPts val="0"/>
              </a:spcBef>
              <a:buNone/>
            </a:pPr>
            <a:endParaRPr lang="en-AU" sz="2400" dirty="0">
              <a:latin typeface="Arial" panose="020B0604020202020204" pitchFamily="34" charset="0"/>
              <a:cs typeface="Arial" panose="020B0604020202020204" pitchFamily="34" charset="0"/>
            </a:endParaRPr>
          </a:p>
          <a:p>
            <a:pPr marL="0" indent="0">
              <a:buNone/>
            </a:pPr>
            <a:r>
              <a:rPr lang="en-AU" sz="2400" dirty="0">
                <a:latin typeface="Arial" panose="020B0604020202020204" pitchFamily="34" charset="0"/>
                <a:cs typeface="Arial" panose="020B0604020202020204" pitchFamily="34" charset="0"/>
              </a:rPr>
              <a:t>Apportionment and stability are only determined AT THE TIME of the impairment assessments.</a:t>
            </a:r>
          </a:p>
          <a:p>
            <a:pPr marL="0" indent="0">
              <a:buNone/>
            </a:pPr>
            <a:endParaRPr lang="en-AU" sz="2400" dirty="0">
              <a:latin typeface="Arial" panose="020B0604020202020204" pitchFamily="34" charset="0"/>
              <a:cs typeface="Arial" panose="020B0604020202020204" pitchFamily="34" charset="0"/>
            </a:endParaRPr>
          </a:p>
          <a:p>
            <a:pPr marL="0" indent="0">
              <a:lnSpc>
                <a:spcPct val="120000"/>
              </a:lnSpc>
              <a:spcAft>
                <a:spcPts val="600"/>
              </a:spcAft>
              <a:buNone/>
            </a:pPr>
            <a:r>
              <a:rPr lang="en-AU" altLang="en-US" sz="2400" dirty="0">
                <a:latin typeface="Arial" panose="020B0604020202020204" pitchFamily="34" charset="0"/>
                <a:cs typeface="Arial" panose="020B0604020202020204" pitchFamily="34" charset="0"/>
              </a:rPr>
              <a:t>Apportionment refers to separating the impairment assessment into the following categories:</a:t>
            </a:r>
          </a:p>
          <a:p>
            <a:pPr marL="365760" lvl="1" indent="0">
              <a:lnSpc>
                <a:spcPct val="80000"/>
              </a:lnSpc>
              <a:buNone/>
            </a:pPr>
            <a:br>
              <a:rPr lang="en-AU" altLang="en-US" sz="1800" dirty="0">
                <a:latin typeface="Arial" panose="020B0604020202020204" pitchFamily="34" charset="0"/>
                <a:cs typeface="Arial" panose="020B0604020202020204" pitchFamily="34" charset="0"/>
              </a:rPr>
            </a:br>
            <a:r>
              <a:rPr lang="en-AU" altLang="en-US" sz="2200" dirty="0">
                <a:latin typeface="Arial" panose="020B0604020202020204" pitchFamily="34" charset="0"/>
                <a:cs typeface="Arial" panose="020B0604020202020204" pitchFamily="34" charset="0"/>
              </a:rPr>
              <a:t>1. Psychiatric Impairment related to the injury:</a:t>
            </a:r>
          </a:p>
          <a:p>
            <a:pPr marL="731520" lvl="2" indent="0">
              <a:lnSpc>
                <a:spcPct val="120000"/>
              </a:lnSpc>
              <a:spcBef>
                <a:spcPts val="0"/>
              </a:spcBef>
              <a:spcAft>
                <a:spcPts val="1200"/>
              </a:spcAft>
              <a:buNone/>
            </a:pPr>
            <a:br>
              <a:rPr lang="en-US" altLang="en-US" sz="2100" dirty="0">
                <a:latin typeface="Arial" panose="020B0604020202020204" pitchFamily="34" charset="0"/>
                <a:cs typeface="Arial" panose="020B0604020202020204" pitchFamily="34" charset="0"/>
              </a:rPr>
            </a:br>
            <a:r>
              <a:rPr lang="en-US" altLang="en-US" sz="2100" dirty="0">
                <a:latin typeface="Arial" panose="020B0604020202020204" pitchFamily="34" charset="0"/>
                <a:cs typeface="Arial" panose="020B0604020202020204" pitchFamily="34" charset="0"/>
              </a:rPr>
              <a:t>a.	</a:t>
            </a:r>
            <a:r>
              <a:rPr lang="en-AU" altLang="en-US" sz="2100" dirty="0">
                <a:latin typeface="Arial" panose="020B0604020202020204" pitchFamily="34" charset="0"/>
                <a:cs typeface="Arial" panose="020B0604020202020204" pitchFamily="34" charset="0"/>
              </a:rPr>
              <a:t>Psychiatric Impairment that is ‘pure mental harm’ i.e. not secondary or consequential to physical injury.</a:t>
            </a:r>
          </a:p>
          <a:p>
            <a:pPr marL="731520" lvl="2" indent="0">
              <a:lnSpc>
                <a:spcPct val="80000"/>
              </a:lnSpc>
              <a:spcBef>
                <a:spcPts val="0"/>
              </a:spcBef>
              <a:spcAft>
                <a:spcPts val="1200"/>
              </a:spcAft>
              <a:buNone/>
            </a:pPr>
            <a:br>
              <a:rPr lang="en-US" altLang="en-US" sz="2100" dirty="0">
                <a:latin typeface="Arial" panose="020B0604020202020204" pitchFamily="34" charset="0"/>
                <a:cs typeface="Arial" panose="020B0604020202020204" pitchFamily="34" charset="0"/>
              </a:rPr>
            </a:br>
            <a:r>
              <a:rPr lang="en-US" altLang="en-US" sz="2100" dirty="0">
                <a:latin typeface="Arial" panose="020B0604020202020204" pitchFamily="34" charset="0"/>
                <a:cs typeface="Arial" panose="020B0604020202020204" pitchFamily="34" charset="0"/>
              </a:rPr>
              <a:t>b.	</a:t>
            </a:r>
            <a:r>
              <a:rPr lang="en-AU" altLang="en-US" sz="2100" dirty="0">
                <a:latin typeface="Arial" panose="020B0604020202020204" pitchFamily="34" charset="0"/>
                <a:cs typeface="Arial" panose="020B0604020202020204" pitchFamily="34" charset="0"/>
              </a:rPr>
              <a:t>Impairment from consequential mental harm resulting from a physical injury.</a:t>
            </a:r>
            <a:br>
              <a:rPr lang="en-AU" altLang="en-US" sz="2100" dirty="0">
                <a:latin typeface="Arial" panose="020B0604020202020204" pitchFamily="34" charset="0"/>
                <a:cs typeface="Arial" panose="020B0604020202020204" pitchFamily="34" charset="0"/>
              </a:rPr>
            </a:br>
            <a:endParaRPr lang="en-AU" altLang="en-US" sz="2100" dirty="0">
              <a:latin typeface="Arial" panose="020B0604020202020204" pitchFamily="34" charset="0"/>
              <a:cs typeface="Arial" panose="020B0604020202020204" pitchFamily="34" charset="0"/>
            </a:endParaRPr>
          </a:p>
          <a:p>
            <a:pPr marL="365760" lvl="1" indent="0">
              <a:lnSpc>
                <a:spcPct val="80000"/>
              </a:lnSpc>
              <a:buNone/>
            </a:pPr>
            <a:r>
              <a:rPr lang="en-AU" altLang="en-US" sz="2200" dirty="0">
                <a:latin typeface="Arial" panose="020B0604020202020204" pitchFamily="34" charset="0"/>
                <a:cs typeface="Arial" panose="020B0604020202020204" pitchFamily="34" charset="0"/>
              </a:rPr>
              <a:t>2. Impairment unrelated to the injury.</a:t>
            </a:r>
          </a:p>
          <a:p>
            <a:pPr marL="514350" indent="-514350">
              <a:buFontTx/>
              <a:buAutoNum type="arabicPeriod"/>
            </a:pPr>
            <a:endParaRPr lang="en-AU" sz="2800" b="1" dirty="0"/>
          </a:p>
          <a:p>
            <a:pPr marL="514350" indent="-514350">
              <a:buFontTx/>
              <a:buAutoNum type="arabicPeriod"/>
            </a:pPr>
            <a:endParaRPr lang="en-AU" altLang="en-US" dirty="0"/>
          </a:p>
        </p:txBody>
      </p:sp>
      <p:sp>
        <p:nvSpPr>
          <p:cNvPr id="4608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BB94CF8-410B-4DA8-9755-30D473471B5D}" type="slidenum">
              <a:rPr lang="en-AU" altLang="en-US" smtClean="0">
                <a:ea typeface="ＭＳ Ｐゴシック" pitchFamily="34" charset="-128"/>
              </a:rPr>
              <a:pPr eaLnBrk="1" hangingPunct="1"/>
              <a:t>48</a:t>
            </a:fld>
            <a:endParaRPr lang="en-AU" altLang="en-US" dirty="0">
              <a:ea typeface="ＭＳ Ｐゴシック" pitchFamily="34" charset="-128"/>
            </a:endParaRPr>
          </a:p>
        </p:txBody>
      </p:sp>
    </p:spTree>
    <p:extLst>
      <p:ext uri="{BB962C8B-B14F-4D97-AF65-F5344CB8AC3E}">
        <p14:creationId xmlns:p14="http://schemas.microsoft.com/office/powerpoint/2010/main" val="4262094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67544" y="620688"/>
            <a:ext cx="8229600" cy="638944"/>
          </a:xfrm>
        </p:spPr>
        <p:txBody>
          <a:bodyPr>
            <a:normAutofit fontScale="90000"/>
          </a:bodyPr>
          <a:lstStyle/>
          <a:p>
            <a:pPr algn="ctr"/>
            <a:r>
              <a:rPr lang="en-AU" altLang="en-US" sz="4000" dirty="0"/>
              <a:t>Example of Apportionment</a:t>
            </a:r>
          </a:p>
        </p:txBody>
      </p:sp>
      <p:sp>
        <p:nvSpPr>
          <p:cNvPr id="47107" name="Content Placeholder 2"/>
          <p:cNvSpPr>
            <a:spLocks noGrp="1"/>
          </p:cNvSpPr>
          <p:nvPr>
            <p:ph idx="1"/>
          </p:nvPr>
        </p:nvSpPr>
        <p:spPr>
          <a:xfrm>
            <a:off x="467544" y="1628800"/>
            <a:ext cx="8229600" cy="4389120"/>
          </a:xfrm>
        </p:spPr>
        <p:txBody>
          <a:bodyPr>
            <a:normAutofit fontScale="92500"/>
          </a:bodyPr>
          <a:lstStyle/>
          <a:p>
            <a:pPr>
              <a:lnSpc>
                <a:spcPct val="150000"/>
              </a:lnSpc>
            </a:pPr>
            <a:r>
              <a:rPr lang="en-AU" altLang="en-US" sz="2400" dirty="0">
                <a:latin typeface="Arial" panose="020B0604020202020204" pitchFamily="34" charset="0"/>
                <a:cs typeface="Arial" panose="020B0604020202020204" pitchFamily="34" charset="0"/>
              </a:rPr>
              <a:t>Rick has OCD and still has treatment. He had a crush injury at work leading to soft tissue injuries but no fractures. He has PTSD requiring treatment.  He develops chronic pain and is severely depressed. </a:t>
            </a:r>
          </a:p>
          <a:p>
            <a:pPr>
              <a:lnSpc>
                <a:spcPct val="150000"/>
              </a:lnSpc>
            </a:pPr>
            <a:r>
              <a:rPr lang="en-AU" altLang="en-US" sz="2400" dirty="0">
                <a:latin typeface="Arial" panose="020B0604020202020204" pitchFamily="34" charset="0"/>
                <a:cs typeface="Arial" panose="020B0604020202020204" pitchFamily="34" charset="0"/>
              </a:rPr>
              <a:t>Total Psychiatric Impairment				40%</a:t>
            </a:r>
          </a:p>
          <a:p>
            <a:pPr>
              <a:lnSpc>
                <a:spcPct val="150000"/>
              </a:lnSpc>
            </a:pPr>
            <a:r>
              <a:rPr lang="en-AU" altLang="en-US" sz="2400" dirty="0">
                <a:latin typeface="Arial" panose="020B0604020202020204" pitchFamily="34" charset="0"/>
                <a:cs typeface="Arial" panose="020B0604020202020204" pitchFamily="34" charset="0"/>
              </a:rPr>
              <a:t>OCD impairment (unrelated to injury)			10%</a:t>
            </a:r>
          </a:p>
          <a:p>
            <a:pPr>
              <a:lnSpc>
                <a:spcPct val="150000"/>
              </a:lnSpc>
            </a:pPr>
            <a:r>
              <a:rPr lang="en-AU" altLang="en-US" sz="2400" dirty="0">
                <a:latin typeface="Arial" panose="020B0604020202020204" pitchFamily="34" charset="0"/>
                <a:cs typeface="Arial" panose="020B0604020202020204" pitchFamily="34" charset="0"/>
              </a:rPr>
              <a:t>Depression from pain (consequential mental harm)	20%</a:t>
            </a:r>
          </a:p>
          <a:p>
            <a:pPr>
              <a:lnSpc>
                <a:spcPct val="150000"/>
              </a:lnSpc>
            </a:pPr>
            <a:r>
              <a:rPr lang="en-AU" altLang="en-US" sz="2400" dirty="0">
                <a:latin typeface="Arial" panose="020B0604020202020204" pitchFamily="34" charset="0"/>
                <a:cs typeface="Arial" panose="020B0604020202020204" pitchFamily="34" charset="0"/>
              </a:rPr>
              <a:t>Impairment due to ‘pure mental harm’ 40 -10 -20  =	10%</a:t>
            </a:r>
          </a:p>
        </p:txBody>
      </p:sp>
      <p:sp>
        <p:nvSpPr>
          <p:cNvPr id="4710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C19C933-5167-47EC-A9B2-8B211AC58D8E}" type="slidenum">
              <a:rPr lang="en-AU" altLang="en-US" smtClean="0">
                <a:ea typeface="ＭＳ Ｐゴシック" pitchFamily="34" charset="-128"/>
              </a:rPr>
              <a:pPr eaLnBrk="1" hangingPunct="1"/>
              <a:t>49</a:t>
            </a:fld>
            <a:endParaRPr lang="en-AU" altLang="en-US" dirty="0">
              <a:ea typeface="ＭＳ Ｐゴシック" pitchFamily="34" charset="-128"/>
            </a:endParaRPr>
          </a:p>
        </p:txBody>
      </p:sp>
    </p:spTree>
    <p:extLst>
      <p:ext uri="{BB962C8B-B14F-4D97-AF65-F5344CB8AC3E}">
        <p14:creationId xmlns:p14="http://schemas.microsoft.com/office/powerpoint/2010/main" val="2487668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332656"/>
            <a:ext cx="8229600" cy="1143000"/>
          </a:xfrm>
        </p:spPr>
        <p:txBody>
          <a:bodyPr>
            <a:normAutofit/>
          </a:bodyPr>
          <a:lstStyle/>
          <a:p>
            <a:pPr algn="ctr"/>
            <a:r>
              <a:rPr lang="en-AU" altLang="en-US" sz="4000" dirty="0">
                <a:cs typeface="Arial" panose="020B0604020202020204" pitchFamily="34" charset="0"/>
              </a:rPr>
              <a:t>The Process 1</a:t>
            </a:r>
          </a:p>
        </p:txBody>
      </p:sp>
      <p:sp>
        <p:nvSpPr>
          <p:cNvPr id="3" name="Content Placeholder 2"/>
          <p:cNvSpPr>
            <a:spLocks noGrp="1"/>
          </p:cNvSpPr>
          <p:nvPr>
            <p:ph idx="1"/>
          </p:nvPr>
        </p:nvSpPr>
        <p:spPr/>
        <p:txBody>
          <a:bodyPr>
            <a:normAutofit/>
          </a:bodyPr>
          <a:lstStyle/>
          <a:p>
            <a:pPr>
              <a:defRPr/>
            </a:pPr>
            <a:r>
              <a:rPr lang="en-AU" dirty="0"/>
              <a:t>Interview and review of documentation</a:t>
            </a:r>
          </a:p>
          <a:p>
            <a:pPr marL="0" indent="0">
              <a:buFontTx/>
              <a:buNone/>
              <a:defRPr/>
            </a:pPr>
            <a:r>
              <a:rPr lang="en-AU" dirty="0">
                <a:latin typeface="Wingdings 3" panose="05040102010807070707" pitchFamily="18" charset="2"/>
              </a:rPr>
              <a:t> 	[ 	</a:t>
            </a:r>
            <a:r>
              <a:rPr lang="en-AU" dirty="0"/>
              <a:t>injury</a:t>
            </a:r>
          </a:p>
          <a:p>
            <a:pPr marL="0" indent="0">
              <a:buFontTx/>
              <a:buNone/>
              <a:defRPr/>
            </a:pPr>
            <a:r>
              <a:rPr lang="en-AU" dirty="0">
                <a:latin typeface="Wingdings 3" panose="05040102010807070707" pitchFamily="18" charset="2"/>
              </a:rPr>
              <a:t>	[	</a:t>
            </a:r>
            <a:r>
              <a:rPr lang="en-AU" dirty="0"/>
              <a:t>current condition and treatment</a:t>
            </a:r>
          </a:p>
          <a:p>
            <a:pPr>
              <a:defRPr/>
            </a:pPr>
            <a:r>
              <a:rPr lang="en-AU" dirty="0"/>
              <a:t>Mental State Examination</a:t>
            </a:r>
          </a:p>
          <a:p>
            <a:pPr marL="0" indent="0">
              <a:buFontTx/>
              <a:buNone/>
              <a:defRPr/>
            </a:pPr>
            <a:r>
              <a:rPr lang="en-AU" dirty="0">
                <a:latin typeface="Wingdings 3" panose="05040102010807070707" pitchFamily="18" charset="2"/>
              </a:rPr>
              <a:t>	[	</a:t>
            </a:r>
            <a:r>
              <a:rPr lang="en-AU" dirty="0"/>
              <a:t>diagnosis(es)</a:t>
            </a:r>
          </a:p>
          <a:p>
            <a:pPr marL="0" indent="0">
              <a:buFontTx/>
              <a:buNone/>
              <a:defRPr/>
            </a:pPr>
            <a:r>
              <a:rPr lang="en-AU" dirty="0"/>
              <a:t>	</a:t>
            </a:r>
            <a:r>
              <a:rPr lang="en-AU" dirty="0">
                <a:latin typeface="Wingdings 3" panose="05040102010807070707" pitchFamily="18" charset="2"/>
              </a:rPr>
              <a:t>[</a:t>
            </a:r>
            <a:r>
              <a:rPr lang="en-AU" dirty="0"/>
              <a:t>	unrelated diagnoses</a:t>
            </a:r>
          </a:p>
          <a:p>
            <a:pPr marL="0" indent="0">
              <a:buFontTx/>
              <a:buNone/>
              <a:defRPr/>
            </a:pPr>
            <a:r>
              <a:rPr lang="en-AU" dirty="0"/>
              <a:t>	</a:t>
            </a:r>
            <a:r>
              <a:rPr lang="en-AU" dirty="0">
                <a:latin typeface="Wingdings 3" panose="05040102010807070707" pitchFamily="18" charset="2"/>
              </a:rPr>
              <a:t>[</a:t>
            </a:r>
            <a:r>
              <a:rPr lang="en-AU" dirty="0"/>
              <a:t>	stability and prognosis</a:t>
            </a:r>
            <a:endParaRPr lang="en-AU" dirty="0">
              <a:latin typeface="Wingdings 3" panose="05040102010807070707" pitchFamily="18" charset="2"/>
            </a:endParaRPr>
          </a:p>
          <a:p>
            <a:pPr marL="0" indent="0">
              <a:buFontTx/>
              <a:buNone/>
              <a:defRPr/>
            </a:pPr>
            <a:r>
              <a:rPr lang="en-AU" dirty="0">
                <a:latin typeface="Wingdings 3" panose="05040102010807070707" pitchFamily="18" charset="2"/>
              </a:rPr>
              <a:t>	 </a:t>
            </a:r>
            <a:r>
              <a:rPr lang="en-AU" dirty="0"/>
              <a:t>	</a:t>
            </a:r>
            <a:r>
              <a:rPr lang="en-AU" dirty="0">
                <a:latin typeface="Wingdings 3" panose="05040102010807070707" pitchFamily="18" charset="2"/>
              </a:rPr>
              <a:t> </a:t>
            </a:r>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9CD4D8AC-2E8E-4A4E-AF4C-7F4E2CCA0E1D}" type="slidenum">
              <a:rPr lang="en-AU" altLang="en-US" sz="1200" smtClean="0">
                <a:ea typeface="ＭＳ Ｐゴシック" pitchFamily="34" charset="-128"/>
              </a:rPr>
              <a:pPr eaLnBrk="1" hangingPunct="1">
                <a:spcBef>
                  <a:spcPct val="0"/>
                </a:spcBef>
                <a:buFontTx/>
                <a:buNone/>
              </a:pPr>
              <a:t>5</a:t>
            </a:fld>
            <a:endParaRPr lang="en-AU" altLang="en-US" sz="1200" dirty="0">
              <a:ea typeface="ＭＳ Ｐゴシック" pitchFamily="34" charset="-128"/>
            </a:endParaRPr>
          </a:p>
        </p:txBody>
      </p:sp>
    </p:spTree>
    <p:extLst>
      <p:ext uri="{BB962C8B-B14F-4D97-AF65-F5344CB8AC3E}">
        <p14:creationId xmlns:p14="http://schemas.microsoft.com/office/powerpoint/2010/main" val="4018467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AU" sz="4000" dirty="0"/>
              <a:t>Common questions regarding apportionment</a:t>
            </a:r>
          </a:p>
        </p:txBody>
      </p:sp>
      <p:sp>
        <p:nvSpPr>
          <p:cNvPr id="3" name="Content Placeholder 2"/>
          <p:cNvSpPr>
            <a:spLocks noGrp="1"/>
          </p:cNvSpPr>
          <p:nvPr>
            <p:ph idx="1"/>
          </p:nvPr>
        </p:nvSpPr>
        <p:spPr>
          <a:xfrm>
            <a:off x="467544" y="1916832"/>
            <a:ext cx="8229600" cy="4389120"/>
          </a:xfrm>
        </p:spPr>
        <p:txBody>
          <a:bodyPr>
            <a:normAutofit/>
          </a:bodyPr>
          <a:lstStyle/>
          <a:p>
            <a:pPr marL="514350" indent="-514350">
              <a:buFont typeface="+mj-lt"/>
              <a:buAutoNum type="arabicPeriod"/>
              <a:defRPr/>
            </a:pPr>
            <a:r>
              <a:rPr lang="en-AU" altLang="en-US" sz="2400" dirty="0"/>
              <a:t>How do you separate out impairment from the work injury and non related impairment?</a:t>
            </a:r>
          </a:p>
          <a:p>
            <a:pPr marL="514350" indent="-514350">
              <a:buFont typeface="+mj-lt"/>
              <a:buAutoNum type="arabicPeriod"/>
              <a:defRPr/>
            </a:pPr>
            <a:r>
              <a:rPr lang="en-AU" altLang="en-US" sz="2400" dirty="0"/>
              <a:t>Do you estimate pre existing impairment as at the time of the work injury or at the time of assessment?</a:t>
            </a:r>
          </a:p>
          <a:p>
            <a:pPr marL="514350" indent="-514350">
              <a:buFont typeface="+mj-lt"/>
              <a:buAutoNum type="arabicPeriod"/>
              <a:defRPr/>
            </a:pPr>
            <a:r>
              <a:rPr lang="en-AU" altLang="en-US" sz="2400" dirty="0"/>
              <a:t>Do you estimate the impairment if the claimant was to have treatment or as the claimant is at presentation?</a:t>
            </a:r>
          </a:p>
          <a:p>
            <a:pPr marL="514350" indent="-514350">
              <a:buFont typeface="+mj-lt"/>
              <a:buAutoNum type="arabicPeriod"/>
              <a:defRPr/>
            </a:pPr>
            <a:r>
              <a:rPr lang="en-AU" altLang="en-US" sz="2400" dirty="0"/>
              <a:t>How do you deal with impairment due to ‘pure mental harm’ and ‘consequential mental harm’ if there are several work injuries or unrelated injuries?</a:t>
            </a:r>
          </a:p>
          <a:p>
            <a:endParaRPr lang="en-AU" dirty="0"/>
          </a:p>
        </p:txBody>
      </p:sp>
      <p:sp>
        <p:nvSpPr>
          <p:cNvPr id="4" name="Slide Number Placeholder 3"/>
          <p:cNvSpPr>
            <a:spLocks noGrp="1"/>
          </p:cNvSpPr>
          <p:nvPr>
            <p:ph type="sldNum" sz="quarter" idx="12"/>
          </p:nvPr>
        </p:nvSpPr>
        <p:spPr/>
        <p:txBody>
          <a:bodyPr/>
          <a:lstStyle/>
          <a:p>
            <a:fld id="{0C3CB46F-F92D-462F-9C6D-0126D05BE018}" type="slidenum">
              <a:rPr lang="en-AU" smtClean="0"/>
              <a:t>50</a:t>
            </a:fld>
            <a:endParaRPr lang="en-AU" dirty="0"/>
          </a:p>
        </p:txBody>
      </p:sp>
    </p:spTree>
    <p:extLst>
      <p:ext uri="{BB962C8B-B14F-4D97-AF65-F5344CB8AC3E}">
        <p14:creationId xmlns:p14="http://schemas.microsoft.com/office/powerpoint/2010/main" val="2804622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260648"/>
            <a:ext cx="8229600" cy="1143000"/>
          </a:xfrm>
        </p:spPr>
        <p:txBody>
          <a:bodyPr>
            <a:normAutofit/>
          </a:bodyPr>
          <a:lstStyle/>
          <a:p>
            <a:pPr algn="ctr"/>
            <a:r>
              <a:rPr lang="en-AU" altLang="en-US" sz="3800" dirty="0"/>
              <a:t>Impairment unrelated to the injury</a:t>
            </a:r>
            <a:endParaRPr lang="en-US" altLang="en-US" sz="3800" dirty="0"/>
          </a:p>
        </p:txBody>
      </p:sp>
      <p:sp>
        <p:nvSpPr>
          <p:cNvPr id="4099" name="Rectangle 3"/>
          <p:cNvSpPr>
            <a:spLocks noGrp="1" noChangeArrowheads="1"/>
          </p:cNvSpPr>
          <p:nvPr>
            <p:ph idx="1"/>
          </p:nvPr>
        </p:nvSpPr>
        <p:spPr>
          <a:xfrm>
            <a:off x="467544" y="1556792"/>
            <a:ext cx="8229600" cy="4389120"/>
          </a:xfrm>
        </p:spPr>
        <p:txBody>
          <a:bodyPr>
            <a:normAutofit fontScale="85000" lnSpcReduction="20000"/>
          </a:bodyPr>
          <a:lstStyle/>
          <a:p>
            <a:pPr>
              <a:lnSpc>
                <a:spcPct val="80000"/>
              </a:lnSpc>
            </a:pPr>
            <a:endParaRPr lang="en-AU" altLang="en-US" sz="2000" dirty="0"/>
          </a:p>
          <a:p>
            <a:pPr>
              <a:lnSpc>
                <a:spcPct val="150000"/>
              </a:lnSpc>
              <a:buFont typeface="Wingdings" pitchFamily="2" charset="2"/>
              <a:buNone/>
            </a:pPr>
            <a:r>
              <a:rPr lang="en-AU" altLang="en-US" sz="2000" dirty="0">
                <a:latin typeface="Arial" panose="020B0604020202020204" pitchFamily="34" charset="0"/>
                <a:cs typeface="Arial" panose="020B0604020202020204" pitchFamily="34" charset="0"/>
              </a:rPr>
              <a:t>Impairment unrelated to the work injury includes:</a:t>
            </a:r>
          </a:p>
          <a:p>
            <a:pPr>
              <a:lnSpc>
                <a:spcPct val="150000"/>
              </a:lnSpc>
              <a:buFont typeface="Wingdings" pitchFamily="2" charset="2"/>
              <a:buNone/>
            </a:pPr>
            <a:endParaRPr lang="en-US" altLang="en-US" sz="2000" dirty="0">
              <a:latin typeface="Arial" panose="020B0604020202020204" pitchFamily="34" charset="0"/>
              <a:cs typeface="Arial" panose="020B0604020202020204" pitchFamily="34" charset="0"/>
            </a:endParaRPr>
          </a:p>
          <a:p>
            <a:pPr>
              <a:lnSpc>
                <a:spcPct val="150000"/>
              </a:lnSpc>
            </a:pPr>
            <a:r>
              <a:rPr lang="en-AU" altLang="en-US" sz="2000" dirty="0">
                <a:latin typeface="Arial" panose="020B0604020202020204" pitchFamily="34" charset="0"/>
                <a:cs typeface="Arial" panose="020B0604020202020204" pitchFamily="34" charset="0"/>
              </a:rPr>
              <a:t>Pre-existing impairment present at the time of the impairment assessment (e.g. a chronic schizophrenic disorder) that may or may not have been exacerbated by the work injury</a:t>
            </a:r>
          </a:p>
          <a:p>
            <a:pPr>
              <a:lnSpc>
                <a:spcPct val="150000"/>
              </a:lnSpc>
            </a:pPr>
            <a:r>
              <a:rPr lang="en-AU" altLang="en-US" sz="2000" dirty="0">
                <a:latin typeface="Arial" panose="020B0604020202020204" pitchFamily="34" charset="0"/>
                <a:cs typeface="Arial" panose="020B0604020202020204" pitchFamily="34" charset="0"/>
              </a:rPr>
              <a:t>Pre-existing impairment - no longer present at the time of the impairment assessment (e.g. a major depressive disorder that was successfully treated and for which there has been no ongoing treatment or symptoms)</a:t>
            </a:r>
          </a:p>
          <a:p>
            <a:pPr>
              <a:lnSpc>
                <a:spcPct val="150000"/>
              </a:lnSpc>
            </a:pPr>
            <a:r>
              <a:rPr lang="en-AU" altLang="en-US" sz="2000" dirty="0">
                <a:latin typeface="Arial" panose="020B0604020202020204" pitchFamily="34" charset="0"/>
                <a:cs typeface="Arial" panose="020B0604020202020204" pitchFamily="34" charset="0"/>
              </a:rPr>
              <a:t>Impairment arisen since the injury and unrelated to the injury (a non injury-related assault leading to the development of a post traumatic stress disorder) </a:t>
            </a:r>
          </a:p>
          <a:p>
            <a:pPr>
              <a:lnSpc>
                <a:spcPct val="150000"/>
              </a:lnSpc>
            </a:pPr>
            <a:r>
              <a:rPr lang="en-AU" altLang="en-US" sz="2000" dirty="0">
                <a:latin typeface="Arial" panose="020B0604020202020204" pitchFamily="34" charset="0"/>
                <a:cs typeface="Arial" panose="020B0604020202020204" pitchFamily="34" charset="0"/>
              </a:rPr>
              <a:t>Another injury whether or not work related</a:t>
            </a:r>
            <a:endParaRPr lang="en-US" altLang="en-US" sz="2000" dirty="0">
              <a:latin typeface="Arial" panose="020B0604020202020204" pitchFamily="34" charset="0"/>
              <a:cs typeface="Arial" panose="020B0604020202020204" pitchFamily="34" charset="0"/>
            </a:endParaRPr>
          </a:p>
          <a:p>
            <a:pPr>
              <a:lnSpc>
                <a:spcPct val="80000"/>
              </a:lnSpc>
            </a:pPr>
            <a:endParaRPr lang="en-US" altLang="en-US" sz="2000" dirty="0"/>
          </a:p>
        </p:txBody>
      </p:sp>
      <p:sp>
        <p:nvSpPr>
          <p:cNvPr id="2" name="Slide Number Placeholder 1"/>
          <p:cNvSpPr>
            <a:spLocks noGrp="1"/>
          </p:cNvSpPr>
          <p:nvPr>
            <p:ph type="sldNum" sz="quarter" idx="12"/>
          </p:nvPr>
        </p:nvSpPr>
        <p:spPr/>
        <p:txBody>
          <a:bodyPr/>
          <a:lstStyle/>
          <a:p>
            <a:fld id="{0C3CB46F-F92D-462F-9C6D-0126D05BE018}" type="slidenum">
              <a:rPr lang="en-AU" smtClean="0"/>
              <a:t>51</a:t>
            </a:fld>
            <a:endParaRPr lang="en-AU" dirty="0"/>
          </a:p>
        </p:txBody>
      </p:sp>
    </p:spTree>
    <p:extLst>
      <p:ext uri="{BB962C8B-B14F-4D97-AF65-F5344CB8AC3E}">
        <p14:creationId xmlns:p14="http://schemas.microsoft.com/office/powerpoint/2010/main" val="593372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404664"/>
            <a:ext cx="8229600" cy="998984"/>
          </a:xfrm>
        </p:spPr>
        <p:txBody>
          <a:bodyPr>
            <a:normAutofit/>
          </a:bodyPr>
          <a:lstStyle/>
          <a:p>
            <a:pPr algn="ctr"/>
            <a:r>
              <a:rPr lang="en-AU" altLang="en-US" sz="4000" dirty="0"/>
              <a:t>Points to Consider</a:t>
            </a:r>
            <a:endParaRPr lang="en-US" altLang="en-US" sz="4000" dirty="0"/>
          </a:p>
        </p:txBody>
      </p:sp>
      <p:sp>
        <p:nvSpPr>
          <p:cNvPr id="5123" name="Rectangle 3"/>
          <p:cNvSpPr>
            <a:spLocks noGrp="1" noChangeArrowheads="1"/>
          </p:cNvSpPr>
          <p:nvPr>
            <p:ph idx="1"/>
          </p:nvPr>
        </p:nvSpPr>
        <p:spPr>
          <a:xfrm>
            <a:off x="467544" y="1628800"/>
            <a:ext cx="8229600" cy="4389120"/>
          </a:xfrm>
        </p:spPr>
        <p:txBody>
          <a:bodyPr>
            <a:normAutofit fontScale="85000" lnSpcReduction="10000"/>
          </a:bodyPr>
          <a:lstStyle/>
          <a:p>
            <a:pPr>
              <a:lnSpc>
                <a:spcPct val="80000"/>
              </a:lnSpc>
            </a:pPr>
            <a:endParaRPr lang="en-AU" altLang="en-US" sz="2800" dirty="0"/>
          </a:p>
          <a:p>
            <a:pPr>
              <a:lnSpc>
                <a:spcPct val="150000"/>
              </a:lnSpc>
            </a:pPr>
            <a:r>
              <a:rPr lang="en-AU" altLang="en-US" sz="2800" dirty="0">
                <a:latin typeface="Arial" panose="020B0604020202020204" pitchFamily="34" charset="0"/>
                <a:cs typeface="Arial" panose="020B0604020202020204" pitchFamily="34" charset="0"/>
              </a:rPr>
              <a:t>A pre-existing psychiatric disorder that has:</a:t>
            </a:r>
          </a:p>
          <a:p>
            <a:pPr lvl="1">
              <a:lnSpc>
                <a:spcPct val="150000"/>
              </a:lnSpc>
            </a:pPr>
            <a:r>
              <a:rPr lang="en-AU" altLang="en-US" dirty="0">
                <a:latin typeface="Arial" panose="020B0604020202020204" pitchFamily="34" charset="0"/>
                <a:cs typeface="Arial" panose="020B0604020202020204" pitchFamily="34" charset="0"/>
              </a:rPr>
              <a:t>r</a:t>
            </a:r>
            <a:r>
              <a:rPr lang="en-AU" altLang="en-US" sz="2400" dirty="0">
                <a:latin typeface="Arial" panose="020B0604020202020204" pitchFamily="34" charset="0"/>
                <a:cs typeface="Arial" panose="020B0604020202020204" pitchFamily="34" charset="0"/>
              </a:rPr>
              <a:t>esolved (i.e. no symptoms &amp; full function) but requires the use of maintenance medication and/or psychiatric or psychological review</a:t>
            </a:r>
          </a:p>
          <a:p>
            <a:pPr lvl="1">
              <a:lnSpc>
                <a:spcPct val="150000"/>
              </a:lnSpc>
            </a:pPr>
            <a:r>
              <a:rPr lang="en-AU" altLang="en-US" sz="2400" dirty="0">
                <a:latin typeface="Arial" panose="020B0604020202020204" pitchFamily="34" charset="0"/>
                <a:cs typeface="Arial" panose="020B0604020202020204" pitchFamily="34" charset="0"/>
              </a:rPr>
              <a:t>not resolved and has required continuing treatment but that does not appear to have been effected by the work injury</a:t>
            </a:r>
          </a:p>
          <a:p>
            <a:pPr lvl="1">
              <a:lnSpc>
                <a:spcPct val="150000"/>
              </a:lnSpc>
            </a:pPr>
            <a:r>
              <a:rPr lang="en-AU" altLang="en-US" sz="2400" dirty="0">
                <a:latin typeface="Arial" panose="020B0604020202020204" pitchFamily="34" charset="0"/>
                <a:cs typeface="Arial" panose="020B0604020202020204" pitchFamily="34" charset="0"/>
              </a:rPr>
              <a:t>not resolved and has become worse since the work injury.</a:t>
            </a:r>
          </a:p>
          <a:p>
            <a:pPr lvl="1">
              <a:lnSpc>
                <a:spcPct val="150000"/>
              </a:lnSpc>
              <a:buFont typeface="Wingdings" pitchFamily="2" charset="2"/>
              <a:buNone/>
            </a:pPr>
            <a:r>
              <a:rPr lang="en-AU" altLang="en-US" sz="2400" dirty="0">
                <a:latin typeface="Arial" panose="020B0604020202020204" pitchFamily="34" charset="0"/>
                <a:cs typeface="Arial" panose="020B0604020202020204" pitchFamily="34" charset="0"/>
              </a:rPr>
              <a:t>	(e.g. a major depressive disorder, a generalised anxiety disorder)</a:t>
            </a:r>
          </a:p>
        </p:txBody>
      </p:sp>
      <p:sp>
        <p:nvSpPr>
          <p:cNvPr id="2" name="Slide Number Placeholder 1"/>
          <p:cNvSpPr>
            <a:spLocks noGrp="1"/>
          </p:cNvSpPr>
          <p:nvPr>
            <p:ph type="sldNum" sz="quarter" idx="12"/>
          </p:nvPr>
        </p:nvSpPr>
        <p:spPr/>
        <p:txBody>
          <a:bodyPr/>
          <a:lstStyle/>
          <a:p>
            <a:fld id="{0C3CB46F-F92D-462F-9C6D-0126D05BE018}" type="slidenum">
              <a:rPr lang="en-AU" smtClean="0"/>
              <a:t>52</a:t>
            </a:fld>
            <a:endParaRPr lang="en-AU" dirty="0"/>
          </a:p>
        </p:txBody>
      </p:sp>
    </p:spTree>
    <p:extLst>
      <p:ext uri="{BB962C8B-B14F-4D97-AF65-F5344CB8AC3E}">
        <p14:creationId xmlns:p14="http://schemas.microsoft.com/office/powerpoint/2010/main" val="2699804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7544" y="404664"/>
            <a:ext cx="8229600" cy="998984"/>
          </a:xfrm>
        </p:spPr>
        <p:txBody>
          <a:bodyPr>
            <a:normAutofit/>
          </a:bodyPr>
          <a:lstStyle/>
          <a:p>
            <a:pPr algn="ctr"/>
            <a:r>
              <a:rPr lang="en-AU" altLang="en-US" sz="4000" dirty="0"/>
              <a:t>Points to Consider (2)</a:t>
            </a:r>
            <a:endParaRPr lang="en-US" altLang="en-US" sz="4000" dirty="0"/>
          </a:p>
        </p:txBody>
      </p:sp>
      <p:sp>
        <p:nvSpPr>
          <p:cNvPr id="6147" name="Rectangle 3"/>
          <p:cNvSpPr>
            <a:spLocks noGrp="1" noChangeArrowheads="1"/>
          </p:cNvSpPr>
          <p:nvPr>
            <p:ph idx="1"/>
          </p:nvPr>
        </p:nvSpPr>
        <p:spPr/>
        <p:txBody>
          <a:bodyPr>
            <a:normAutofit fontScale="85000" lnSpcReduction="10000"/>
          </a:bodyPr>
          <a:lstStyle/>
          <a:p>
            <a:pPr>
              <a:lnSpc>
                <a:spcPct val="150000"/>
              </a:lnSpc>
            </a:pPr>
            <a:r>
              <a:rPr lang="en-AU" altLang="en-US" sz="2800" dirty="0">
                <a:latin typeface="Arial" panose="020B0604020202020204" pitchFamily="34" charset="0"/>
                <a:cs typeface="Arial" panose="020B0604020202020204" pitchFamily="34" charset="0"/>
              </a:rPr>
              <a:t>An unrelated psychiatric disorder that has occurred since the work injury that has:</a:t>
            </a:r>
          </a:p>
          <a:p>
            <a:pPr lvl="1">
              <a:lnSpc>
                <a:spcPct val="150000"/>
              </a:lnSpc>
            </a:pPr>
            <a:r>
              <a:rPr lang="en-AU" altLang="en-US" sz="2400" dirty="0">
                <a:latin typeface="Arial" panose="020B0604020202020204" pitchFamily="34" charset="0"/>
                <a:cs typeface="Arial" panose="020B0604020202020204" pitchFamily="34" charset="0"/>
              </a:rPr>
              <a:t>resolved but that has involved the use of maintenance medication and/or psychiatric or psychological review</a:t>
            </a:r>
          </a:p>
          <a:p>
            <a:pPr lvl="1">
              <a:lnSpc>
                <a:spcPct val="150000"/>
              </a:lnSpc>
            </a:pPr>
            <a:r>
              <a:rPr lang="en-AU" altLang="en-US" sz="2400" dirty="0">
                <a:latin typeface="Arial" panose="020B0604020202020204" pitchFamily="34" charset="0"/>
                <a:cs typeface="Arial" panose="020B0604020202020204" pitchFamily="34" charset="0"/>
              </a:rPr>
              <a:t>not resolved and has required continuing treatment but that does not appear to have been effected by the work injury</a:t>
            </a:r>
          </a:p>
          <a:p>
            <a:pPr lvl="1">
              <a:lnSpc>
                <a:spcPct val="150000"/>
              </a:lnSpc>
            </a:pPr>
            <a:r>
              <a:rPr lang="en-AU" altLang="en-US" sz="2400" dirty="0">
                <a:latin typeface="Arial" panose="020B0604020202020204" pitchFamily="34" charset="0"/>
                <a:cs typeface="Arial" panose="020B0604020202020204" pitchFamily="34" charset="0"/>
              </a:rPr>
              <a:t>not resolved and has aggravated the work injury.</a:t>
            </a:r>
          </a:p>
          <a:p>
            <a:pPr lvl="1">
              <a:lnSpc>
                <a:spcPct val="150000"/>
              </a:lnSpc>
              <a:buFont typeface="Wingdings" pitchFamily="2" charset="2"/>
              <a:buNone/>
            </a:pPr>
            <a:r>
              <a:rPr lang="en-AU" altLang="en-US" sz="2400" dirty="0">
                <a:latin typeface="Arial" panose="020B0604020202020204" pitchFamily="34" charset="0"/>
                <a:cs typeface="Arial" panose="020B0604020202020204" pitchFamily="34" charset="0"/>
              </a:rPr>
              <a:t>	(e.g. a previous depressive disorder exacerbated by the work injury.)</a:t>
            </a:r>
            <a:endParaRPr lang="en-US" altLang="en-US" sz="2400" dirty="0">
              <a:latin typeface="Arial" panose="020B0604020202020204" pitchFamily="34" charset="0"/>
              <a:cs typeface="Arial" panose="020B0604020202020204" pitchFamily="34" charset="0"/>
            </a:endParaRPr>
          </a:p>
          <a:p>
            <a:pPr>
              <a:lnSpc>
                <a:spcPct val="90000"/>
              </a:lnSpc>
            </a:pPr>
            <a:endParaRPr lang="en-US" altLang="en-US" sz="2800" dirty="0"/>
          </a:p>
        </p:txBody>
      </p:sp>
      <p:sp>
        <p:nvSpPr>
          <p:cNvPr id="2" name="Slide Number Placeholder 1"/>
          <p:cNvSpPr>
            <a:spLocks noGrp="1"/>
          </p:cNvSpPr>
          <p:nvPr>
            <p:ph type="sldNum" sz="quarter" idx="12"/>
          </p:nvPr>
        </p:nvSpPr>
        <p:spPr/>
        <p:txBody>
          <a:bodyPr/>
          <a:lstStyle/>
          <a:p>
            <a:fld id="{0C3CB46F-F92D-462F-9C6D-0126D05BE018}" type="slidenum">
              <a:rPr lang="en-AU" smtClean="0"/>
              <a:t>53</a:t>
            </a:fld>
            <a:endParaRPr lang="en-AU" dirty="0"/>
          </a:p>
        </p:txBody>
      </p:sp>
    </p:spTree>
    <p:extLst>
      <p:ext uri="{BB962C8B-B14F-4D97-AF65-F5344CB8AC3E}">
        <p14:creationId xmlns:p14="http://schemas.microsoft.com/office/powerpoint/2010/main" val="3855701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7544" y="692696"/>
            <a:ext cx="8229600" cy="1152128"/>
          </a:xfrm>
        </p:spPr>
        <p:txBody>
          <a:bodyPr>
            <a:noAutofit/>
          </a:bodyPr>
          <a:lstStyle/>
          <a:p>
            <a:pPr algn="ctr"/>
            <a:r>
              <a:rPr lang="en-AU" altLang="en-US" sz="4000" dirty="0"/>
              <a:t>General Points to consider with regard to apportionment</a:t>
            </a:r>
            <a:endParaRPr lang="en-US" altLang="en-US" sz="4000" dirty="0"/>
          </a:p>
        </p:txBody>
      </p:sp>
      <p:sp>
        <p:nvSpPr>
          <p:cNvPr id="7171" name="Rectangle 3"/>
          <p:cNvSpPr>
            <a:spLocks noGrp="1" noChangeArrowheads="1"/>
          </p:cNvSpPr>
          <p:nvPr>
            <p:ph idx="1"/>
          </p:nvPr>
        </p:nvSpPr>
        <p:spPr>
          <a:xfrm>
            <a:off x="467544" y="2276872"/>
            <a:ext cx="8229600" cy="3831704"/>
          </a:xfrm>
        </p:spPr>
        <p:txBody>
          <a:bodyPr>
            <a:normAutofit fontScale="85000" lnSpcReduction="20000"/>
          </a:bodyPr>
          <a:lstStyle/>
          <a:p>
            <a:pPr>
              <a:lnSpc>
                <a:spcPct val="80000"/>
              </a:lnSpc>
            </a:pPr>
            <a:endParaRPr lang="en-AU" altLang="en-US" sz="1800" dirty="0"/>
          </a:p>
          <a:p>
            <a:pPr>
              <a:lnSpc>
                <a:spcPct val="150000"/>
              </a:lnSpc>
            </a:pPr>
            <a:r>
              <a:rPr lang="en-AU" altLang="en-US" sz="2400" dirty="0">
                <a:latin typeface="Arial" panose="020B0604020202020204" pitchFamily="34" charset="0"/>
                <a:cs typeface="Arial" panose="020B0604020202020204" pitchFamily="34" charset="0"/>
              </a:rPr>
              <a:t>Assess the impairment present at the time of the assessment. If there is no current impairment related to a pre-existing psychiatric disorder then there is no issue with regard to apportionment. This should be noted.</a:t>
            </a:r>
          </a:p>
          <a:p>
            <a:pPr>
              <a:lnSpc>
                <a:spcPct val="150000"/>
              </a:lnSpc>
            </a:pPr>
            <a:r>
              <a:rPr lang="en-AU" altLang="en-US" sz="2400" dirty="0">
                <a:latin typeface="Arial" panose="020B0604020202020204" pitchFamily="34" charset="0"/>
                <a:cs typeface="Arial" panose="020B0604020202020204" pitchFamily="34" charset="0"/>
              </a:rPr>
              <a:t>In the absence of symptoms, is use of maintenance medication an indication of impairment?</a:t>
            </a:r>
          </a:p>
          <a:p>
            <a:pPr>
              <a:lnSpc>
                <a:spcPct val="150000"/>
              </a:lnSpc>
            </a:pPr>
            <a:r>
              <a:rPr lang="en-AU" altLang="en-US" sz="2400" dirty="0">
                <a:latin typeface="Arial" panose="020B0604020202020204" pitchFamily="34" charset="0"/>
                <a:cs typeface="Arial" panose="020B0604020202020204" pitchFamily="34" charset="0"/>
              </a:rPr>
              <a:t>In the absence of symptoms are regular reviews by a mental health professional indicative of any impairment?</a:t>
            </a:r>
          </a:p>
          <a:p>
            <a:pPr marL="0" indent="0">
              <a:lnSpc>
                <a:spcPct val="80000"/>
              </a:lnSpc>
              <a:buNone/>
            </a:pPr>
            <a:endParaRPr lang="en-AU" altLang="en-US" sz="2400" dirty="0">
              <a:cs typeface="Arial" panose="020B0604020202020204" pitchFamily="34" charset="0"/>
            </a:endParaRPr>
          </a:p>
        </p:txBody>
      </p:sp>
      <p:sp>
        <p:nvSpPr>
          <p:cNvPr id="2" name="Slide Number Placeholder 1"/>
          <p:cNvSpPr>
            <a:spLocks noGrp="1"/>
          </p:cNvSpPr>
          <p:nvPr>
            <p:ph type="sldNum" sz="quarter" idx="12"/>
          </p:nvPr>
        </p:nvSpPr>
        <p:spPr/>
        <p:txBody>
          <a:bodyPr/>
          <a:lstStyle/>
          <a:p>
            <a:fld id="{0C3CB46F-F92D-462F-9C6D-0126D05BE018}" type="slidenum">
              <a:rPr lang="en-AU" smtClean="0"/>
              <a:t>54</a:t>
            </a:fld>
            <a:endParaRPr lang="en-AU" dirty="0"/>
          </a:p>
        </p:txBody>
      </p:sp>
    </p:spTree>
    <p:extLst>
      <p:ext uri="{BB962C8B-B14F-4D97-AF65-F5344CB8AC3E}">
        <p14:creationId xmlns:p14="http://schemas.microsoft.com/office/powerpoint/2010/main" val="216551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AU" altLang="en-US" sz="3600" dirty="0"/>
              <a:t>General Points to consider with regard to apportionment </a:t>
            </a:r>
            <a:r>
              <a:rPr lang="en-AU" altLang="en-US" sz="3600" i="1" dirty="0"/>
              <a:t>cont…</a:t>
            </a:r>
            <a:endParaRPr lang="en-AU" sz="3600" i="1" dirty="0"/>
          </a:p>
        </p:txBody>
      </p:sp>
      <p:sp>
        <p:nvSpPr>
          <p:cNvPr id="3" name="Content Placeholder 2"/>
          <p:cNvSpPr>
            <a:spLocks noGrp="1"/>
          </p:cNvSpPr>
          <p:nvPr>
            <p:ph idx="1"/>
          </p:nvPr>
        </p:nvSpPr>
        <p:spPr>
          <a:xfrm>
            <a:off x="467544" y="2276872"/>
            <a:ext cx="8229600" cy="3759696"/>
          </a:xfrm>
        </p:spPr>
        <p:txBody>
          <a:bodyPr>
            <a:normAutofit fontScale="77500" lnSpcReduction="20000"/>
          </a:bodyPr>
          <a:lstStyle/>
          <a:p>
            <a:pPr>
              <a:lnSpc>
                <a:spcPct val="150000"/>
              </a:lnSpc>
            </a:pPr>
            <a:r>
              <a:rPr lang="en-AU" altLang="en-US" sz="2400" dirty="0">
                <a:latin typeface="Arial" panose="020B0604020202020204" pitchFamily="34" charset="0"/>
                <a:cs typeface="Arial" panose="020B0604020202020204" pitchFamily="34" charset="0"/>
              </a:rPr>
              <a:t>The only situations in which the assessor may need to guess the impairment present before the assessment are:</a:t>
            </a:r>
          </a:p>
          <a:p>
            <a:pPr lvl="1">
              <a:lnSpc>
                <a:spcPct val="150000"/>
              </a:lnSpc>
            </a:pPr>
            <a:r>
              <a:rPr lang="en-AU" altLang="en-US" dirty="0">
                <a:latin typeface="Arial" panose="020B0604020202020204" pitchFamily="34" charset="0"/>
                <a:cs typeface="Arial" panose="020B0604020202020204" pitchFamily="34" charset="0"/>
              </a:rPr>
              <a:t>where the pre-existing or unrelated psychiatric disorder is still a cause of impairment</a:t>
            </a:r>
          </a:p>
          <a:p>
            <a:pPr lvl="1">
              <a:lnSpc>
                <a:spcPct val="150000"/>
              </a:lnSpc>
            </a:pPr>
            <a:r>
              <a:rPr lang="en-AU" altLang="en-US" dirty="0">
                <a:latin typeface="Arial" panose="020B0604020202020204" pitchFamily="34" charset="0"/>
                <a:cs typeface="Arial" panose="020B0604020202020204" pitchFamily="34" charset="0"/>
              </a:rPr>
              <a:t>where a psychiatric disorder that has occurred since the work injury has led to an exacerbation of any psychiatric impairment coming from the work injury.</a:t>
            </a:r>
          </a:p>
          <a:p>
            <a:pPr>
              <a:lnSpc>
                <a:spcPct val="150000"/>
              </a:lnSpc>
            </a:pPr>
            <a:r>
              <a:rPr lang="en-AU" altLang="en-US" sz="2400" dirty="0">
                <a:latin typeface="Arial" panose="020B0604020202020204" pitchFamily="34" charset="0"/>
                <a:cs typeface="Arial" panose="020B0604020202020204" pitchFamily="34" charset="0"/>
              </a:rPr>
              <a:t> In this situation the assessor will need to make an approximation of the impairment present before the other psychiatric disorder occurred</a:t>
            </a:r>
            <a:endParaRPr lang="en-AU"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0C3CB46F-F92D-462F-9C6D-0126D05BE018}" type="slidenum">
              <a:rPr lang="en-AU" smtClean="0"/>
              <a:t>55</a:t>
            </a:fld>
            <a:endParaRPr lang="en-AU" dirty="0"/>
          </a:p>
        </p:txBody>
      </p:sp>
    </p:spTree>
    <p:extLst>
      <p:ext uri="{BB962C8B-B14F-4D97-AF65-F5344CB8AC3E}">
        <p14:creationId xmlns:p14="http://schemas.microsoft.com/office/powerpoint/2010/main" val="107852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7544" y="476672"/>
            <a:ext cx="8229600" cy="1143000"/>
          </a:xfrm>
        </p:spPr>
        <p:txBody>
          <a:bodyPr>
            <a:normAutofit/>
          </a:bodyPr>
          <a:lstStyle/>
          <a:p>
            <a:pPr algn="ctr"/>
            <a:r>
              <a:rPr lang="en-AU" altLang="en-US" sz="4000" dirty="0"/>
              <a:t>Stability</a:t>
            </a:r>
            <a:endParaRPr lang="en-US" altLang="en-US" sz="4000" dirty="0"/>
          </a:p>
        </p:txBody>
      </p:sp>
      <p:sp>
        <p:nvSpPr>
          <p:cNvPr id="9219" name="Rectangle 3"/>
          <p:cNvSpPr>
            <a:spLocks noGrp="1" noChangeArrowheads="1"/>
          </p:cNvSpPr>
          <p:nvPr>
            <p:ph idx="1"/>
          </p:nvPr>
        </p:nvSpPr>
        <p:spPr/>
        <p:txBody>
          <a:bodyPr>
            <a:normAutofit lnSpcReduction="10000"/>
          </a:bodyPr>
          <a:lstStyle/>
          <a:p>
            <a:pPr>
              <a:lnSpc>
                <a:spcPct val="150000"/>
              </a:lnSpc>
            </a:pPr>
            <a:r>
              <a:rPr lang="en-AU" altLang="en-US" sz="2400" dirty="0">
                <a:latin typeface="Arial" panose="020B0604020202020204" pitchFamily="34" charset="0"/>
                <a:cs typeface="Arial" panose="020B0604020202020204" pitchFamily="34" charset="0"/>
              </a:rPr>
              <a:t>Permanent impairment is defined as impairment that has reached maximal medical improvement (MMI) and is stable, with or without treatment.</a:t>
            </a:r>
          </a:p>
          <a:p>
            <a:pPr>
              <a:lnSpc>
                <a:spcPct val="150000"/>
              </a:lnSpc>
            </a:pPr>
            <a:r>
              <a:rPr lang="en-AU" altLang="en-US" sz="2400" dirty="0">
                <a:latin typeface="Arial" panose="020B0604020202020204" pitchFamily="34" charset="0"/>
                <a:cs typeface="Arial" panose="020B0604020202020204" pitchFamily="34" charset="0"/>
              </a:rPr>
              <a:t>The issue of stability is very important to workers.</a:t>
            </a:r>
          </a:p>
          <a:p>
            <a:pPr>
              <a:lnSpc>
                <a:spcPct val="150000"/>
              </a:lnSpc>
            </a:pPr>
            <a:r>
              <a:rPr lang="en-AU" altLang="en-US" sz="2400" dirty="0">
                <a:latin typeface="Arial" panose="020B0604020202020204" pitchFamily="34" charset="0"/>
                <a:cs typeface="Arial" panose="020B0604020202020204" pitchFamily="34" charset="0"/>
              </a:rPr>
              <a:t>The claim can be finalised only when the worker’s condition is considered stable. If the injury is not considered to be stable the worker is left in limbo indefinitely.</a:t>
            </a:r>
            <a:endParaRPr lang="en-US" altLang="en-US" sz="2400" dirty="0">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0C3CB46F-F92D-462F-9C6D-0126D05BE018}" type="slidenum">
              <a:rPr lang="en-AU" smtClean="0"/>
              <a:t>56</a:t>
            </a:fld>
            <a:endParaRPr lang="en-AU" dirty="0"/>
          </a:p>
        </p:txBody>
      </p:sp>
    </p:spTree>
    <p:extLst>
      <p:ext uri="{BB962C8B-B14F-4D97-AF65-F5344CB8AC3E}">
        <p14:creationId xmlns:p14="http://schemas.microsoft.com/office/powerpoint/2010/main" val="1980685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7544" y="692696"/>
            <a:ext cx="8229600" cy="1008112"/>
          </a:xfrm>
        </p:spPr>
        <p:txBody>
          <a:bodyPr>
            <a:noAutofit/>
          </a:bodyPr>
          <a:lstStyle/>
          <a:p>
            <a:pPr algn="ctr"/>
            <a:r>
              <a:rPr lang="en-AU" altLang="en-US" sz="4000" dirty="0"/>
              <a:t>What determines whether or not </a:t>
            </a:r>
            <a:br>
              <a:rPr lang="en-AU" altLang="en-US" sz="4000" dirty="0"/>
            </a:br>
            <a:r>
              <a:rPr lang="en-AU" altLang="en-US" sz="4000" dirty="0"/>
              <a:t>a condition is stable?</a:t>
            </a:r>
            <a:endParaRPr lang="en-US" altLang="en-US" sz="4000" dirty="0"/>
          </a:p>
        </p:txBody>
      </p:sp>
      <p:sp>
        <p:nvSpPr>
          <p:cNvPr id="10243" name="Rectangle 3"/>
          <p:cNvSpPr>
            <a:spLocks noGrp="1" noChangeArrowheads="1"/>
          </p:cNvSpPr>
          <p:nvPr>
            <p:ph idx="1"/>
          </p:nvPr>
        </p:nvSpPr>
        <p:spPr>
          <a:xfrm>
            <a:off x="323528" y="1988840"/>
            <a:ext cx="8712968" cy="4104456"/>
          </a:xfrm>
        </p:spPr>
        <p:txBody>
          <a:bodyPr>
            <a:normAutofit fontScale="62500" lnSpcReduction="20000"/>
          </a:bodyPr>
          <a:lstStyle/>
          <a:p>
            <a:pPr>
              <a:lnSpc>
                <a:spcPct val="150000"/>
              </a:lnSpc>
              <a:buFont typeface="Wingdings" pitchFamily="2" charset="2"/>
              <a:buNone/>
            </a:pPr>
            <a:r>
              <a:rPr lang="en-AU" altLang="en-US" dirty="0">
                <a:latin typeface="Arial" panose="020B0604020202020204" pitchFamily="34" charset="0"/>
                <a:cs typeface="Arial" panose="020B0604020202020204" pitchFamily="34" charset="0"/>
              </a:rPr>
              <a:t>The condition is not stable if:</a:t>
            </a:r>
          </a:p>
          <a:p>
            <a:pPr>
              <a:lnSpc>
                <a:spcPct val="150000"/>
              </a:lnSpc>
              <a:buFont typeface="Wingdings" pitchFamily="2" charset="2"/>
              <a:buNone/>
            </a:pPr>
            <a:endParaRPr lang="en-US" altLang="en-US" dirty="0">
              <a:latin typeface="Arial" panose="020B0604020202020204" pitchFamily="34" charset="0"/>
              <a:cs typeface="Arial" panose="020B0604020202020204" pitchFamily="34" charset="0"/>
            </a:endParaRPr>
          </a:p>
          <a:p>
            <a:pPr>
              <a:lnSpc>
                <a:spcPct val="150000"/>
              </a:lnSpc>
            </a:pPr>
            <a:r>
              <a:rPr lang="en-AU" altLang="en-US" dirty="0">
                <a:latin typeface="Arial" panose="020B0604020202020204" pitchFamily="34" charset="0"/>
                <a:cs typeface="Arial" panose="020B0604020202020204" pitchFamily="34" charset="0"/>
              </a:rPr>
              <a:t>the work injury was less than 12 months ago</a:t>
            </a:r>
          </a:p>
          <a:p>
            <a:pPr>
              <a:lnSpc>
                <a:spcPct val="150000"/>
              </a:lnSpc>
            </a:pPr>
            <a:r>
              <a:rPr lang="en-AU" altLang="en-US" dirty="0">
                <a:latin typeface="Arial" panose="020B0604020202020204" pitchFamily="34" charset="0"/>
                <a:cs typeface="Arial" panose="020B0604020202020204" pitchFamily="34" charset="0"/>
              </a:rPr>
              <a:t>treatment has recently commenced, including physical treatment and psychiatric or psychological treatment</a:t>
            </a:r>
          </a:p>
          <a:p>
            <a:pPr>
              <a:lnSpc>
                <a:spcPct val="150000"/>
              </a:lnSpc>
            </a:pPr>
            <a:r>
              <a:rPr lang="en-AU" altLang="en-US" dirty="0">
                <a:latin typeface="Arial" panose="020B0604020202020204" pitchFamily="34" charset="0"/>
                <a:cs typeface="Arial" panose="020B0604020202020204" pitchFamily="34" charset="0"/>
              </a:rPr>
              <a:t>treatment will start in the near future</a:t>
            </a:r>
          </a:p>
          <a:p>
            <a:pPr>
              <a:lnSpc>
                <a:spcPct val="150000"/>
              </a:lnSpc>
            </a:pPr>
            <a:r>
              <a:rPr lang="en-AU" altLang="en-US" dirty="0">
                <a:latin typeface="Arial" panose="020B0604020202020204" pitchFamily="34" charset="0"/>
                <a:cs typeface="Arial" panose="020B0604020202020204" pitchFamily="34" charset="0"/>
              </a:rPr>
              <a:t>no psychiatric or psychological treatment, although indicated (bearing in mind that claimants are entitled to refuse psychiatric or psychological treatment or such treatment is not available)</a:t>
            </a:r>
          </a:p>
          <a:p>
            <a:pPr>
              <a:lnSpc>
                <a:spcPct val="150000"/>
              </a:lnSpc>
            </a:pPr>
            <a:r>
              <a:rPr lang="en-AU" altLang="en-US" dirty="0">
                <a:latin typeface="Arial" panose="020B0604020202020204" pitchFamily="34" charset="0"/>
                <a:cs typeface="Arial" panose="020B0604020202020204" pitchFamily="34" charset="0"/>
              </a:rPr>
              <a:t>another accident or work injury has occurred</a:t>
            </a:r>
          </a:p>
          <a:p>
            <a:pPr>
              <a:lnSpc>
                <a:spcPct val="150000"/>
              </a:lnSpc>
            </a:pPr>
            <a:r>
              <a:rPr lang="en-AU" altLang="en-US" dirty="0">
                <a:latin typeface="Arial" panose="020B0604020202020204" pitchFamily="34" charset="0"/>
                <a:cs typeface="Arial" panose="020B0604020202020204" pitchFamily="34" charset="0"/>
              </a:rPr>
              <a:t>the injured person has recently returned to work</a:t>
            </a:r>
          </a:p>
          <a:p>
            <a:pPr marL="0" indent="0">
              <a:lnSpc>
                <a:spcPct val="80000"/>
              </a:lnSpc>
              <a:buNone/>
            </a:pPr>
            <a:r>
              <a:rPr lang="en-AU" altLang="en-US" sz="2200" dirty="0">
                <a:cs typeface="Arial" panose="020B0604020202020204" pitchFamily="34" charset="0"/>
              </a:rPr>
              <a:t>                                                                                        </a:t>
            </a:r>
            <a:r>
              <a:rPr lang="en-AU" altLang="en-US" sz="2200" i="1" dirty="0">
                <a:cs typeface="Arial" panose="020B0604020202020204" pitchFamily="34" charset="0"/>
              </a:rPr>
              <a:t>cont…</a:t>
            </a:r>
          </a:p>
        </p:txBody>
      </p:sp>
      <p:sp>
        <p:nvSpPr>
          <p:cNvPr id="2" name="Slide Number Placeholder 1"/>
          <p:cNvSpPr>
            <a:spLocks noGrp="1"/>
          </p:cNvSpPr>
          <p:nvPr>
            <p:ph type="sldNum" sz="quarter" idx="12"/>
          </p:nvPr>
        </p:nvSpPr>
        <p:spPr/>
        <p:txBody>
          <a:bodyPr/>
          <a:lstStyle/>
          <a:p>
            <a:fld id="{0C3CB46F-F92D-462F-9C6D-0126D05BE018}" type="slidenum">
              <a:rPr lang="en-AU" smtClean="0"/>
              <a:t>57</a:t>
            </a:fld>
            <a:endParaRPr lang="en-AU" dirty="0"/>
          </a:p>
        </p:txBody>
      </p:sp>
    </p:spTree>
    <p:extLst>
      <p:ext uri="{BB962C8B-B14F-4D97-AF65-F5344CB8AC3E}">
        <p14:creationId xmlns:p14="http://schemas.microsoft.com/office/powerpoint/2010/main" val="3322986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864096"/>
          </a:xfrm>
        </p:spPr>
        <p:txBody>
          <a:bodyPr>
            <a:normAutofit/>
          </a:bodyPr>
          <a:lstStyle/>
          <a:p>
            <a:r>
              <a:rPr lang="en-AU" sz="4000" dirty="0"/>
              <a:t>The condition is not stable if… (cont.) </a:t>
            </a:r>
          </a:p>
        </p:txBody>
      </p:sp>
      <p:sp>
        <p:nvSpPr>
          <p:cNvPr id="3" name="Content Placeholder 2"/>
          <p:cNvSpPr>
            <a:spLocks noGrp="1"/>
          </p:cNvSpPr>
          <p:nvPr>
            <p:ph idx="1"/>
          </p:nvPr>
        </p:nvSpPr>
        <p:spPr>
          <a:xfrm>
            <a:off x="467544" y="2132856"/>
            <a:ext cx="8229600" cy="3831704"/>
          </a:xfrm>
        </p:spPr>
        <p:txBody>
          <a:bodyPr>
            <a:normAutofit lnSpcReduction="10000"/>
          </a:bodyPr>
          <a:lstStyle/>
          <a:p>
            <a:pPr>
              <a:lnSpc>
                <a:spcPct val="150000"/>
              </a:lnSpc>
            </a:pPr>
            <a:r>
              <a:rPr lang="en-AU" altLang="en-US" sz="2200" dirty="0">
                <a:latin typeface="Arial" panose="020B0604020202020204" pitchFamily="34" charset="0"/>
                <a:cs typeface="Arial" panose="020B0604020202020204" pitchFamily="34" charset="0"/>
              </a:rPr>
              <a:t>recent return to work unsuccessful</a:t>
            </a:r>
          </a:p>
          <a:p>
            <a:pPr>
              <a:lnSpc>
                <a:spcPct val="150000"/>
              </a:lnSpc>
            </a:pPr>
            <a:r>
              <a:rPr lang="en-AU" altLang="en-US" sz="2200" dirty="0">
                <a:latin typeface="Arial" panose="020B0604020202020204" pitchFamily="34" charset="0"/>
                <a:cs typeface="Arial" panose="020B0604020202020204" pitchFamily="34" charset="0"/>
              </a:rPr>
              <a:t>recent deterioration in financial circumstances </a:t>
            </a:r>
          </a:p>
          <a:p>
            <a:pPr>
              <a:lnSpc>
                <a:spcPct val="150000"/>
              </a:lnSpc>
            </a:pPr>
            <a:r>
              <a:rPr lang="en-AU" altLang="en-US" sz="2200" dirty="0">
                <a:latin typeface="Arial" panose="020B0604020202020204" pitchFamily="34" charset="0"/>
                <a:cs typeface="Arial" panose="020B0604020202020204" pitchFamily="34" charset="0"/>
              </a:rPr>
              <a:t>recent deterioration in family member’s health</a:t>
            </a:r>
          </a:p>
          <a:p>
            <a:pPr>
              <a:lnSpc>
                <a:spcPct val="150000"/>
              </a:lnSpc>
            </a:pPr>
            <a:r>
              <a:rPr lang="en-AU" altLang="en-US" sz="2200" dirty="0">
                <a:latin typeface="Arial" panose="020B0604020202020204" pitchFamily="34" charset="0"/>
                <a:cs typeface="Arial" panose="020B0604020202020204" pitchFamily="34" charset="0"/>
              </a:rPr>
              <a:t>recent substance-abuse.</a:t>
            </a:r>
          </a:p>
          <a:p>
            <a:pPr>
              <a:lnSpc>
                <a:spcPct val="150000"/>
              </a:lnSpc>
            </a:pPr>
            <a:r>
              <a:rPr lang="en-AU" altLang="en-US" sz="2200" dirty="0">
                <a:latin typeface="Arial" panose="020B0604020202020204" pitchFamily="34" charset="0"/>
                <a:cs typeface="Arial" panose="020B0604020202020204" pitchFamily="34" charset="0"/>
              </a:rPr>
              <a:t>recent significant change in family circumstances, death, estrangement, marital breakdown.</a:t>
            </a:r>
            <a:endParaRPr lang="en-US" altLang="en-US" sz="2200" dirty="0">
              <a:latin typeface="Arial" panose="020B0604020202020204" pitchFamily="34" charset="0"/>
              <a:cs typeface="Arial" panose="020B0604020202020204" pitchFamily="34" charset="0"/>
            </a:endParaRPr>
          </a:p>
          <a:p>
            <a:pPr>
              <a:lnSpc>
                <a:spcPct val="150000"/>
              </a:lnSpc>
            </a:pPr>
            <a:r>
              <a:rPr lang="en-AU" altLang="en-US" sz="2200" dirty="0">
                <a:latin typeface="Arial" panose="020B0604020202020204" pitchFamily="34" charset="0"/>
                <a:cs typeface="Arial" panose="020B0604020202020204" pitchFamily="34" charset="0"/>
              </a:rPr>
              <a:t>there may well be others.</a:t>
            </a:r>
            <a:endParaRPr lang="en-US" altLang="en-US" sz="2200" dirty="0">
              <a:latin typeface="Arial" panose="020B0604020202020204" pitchFamily="34" charset="0"/>
              <a:cs typeface="Arial" panose="020B0604020202020204" pitchFamily="34" charset="0"/>
            </a:endParaRPr>
          </a:p>
          <a:p>
            <a:endParaRPr lang="en-AU" dirty="0"/>
          </a:p>
        </p:txBody>
      </p:sp>
      <p:sp>
        <p:nvSpPr>
          <p:cNvPr id="4" name="Slide Number Placeholder 3"/>
          <p:cNvSpPr>
            <a:spLocks noGrp="1"/>
          </p:cNvSpPr>
          <p:nvPr>
            <p:ph type="sldNum" sz="quarter" idx="12"/>
          </p:nvPr>
        </p:nvSpPr>
        <p:spPr/>
        <p:txBody>
          <a:bodyPr/>
          <a:lstStyle/>
          <a:p>
            <a:fld id="{0C3CB46F-F92D-462F-9C6D-0126D05BE018}" type="slidenum">
              <a:rPr lang="en-AU" smtClean="0"/>
              <a:t>58</a:t>
            </a:fld>
            <a:endParaRPr lang="en-AU" dirty="0"/>
          </a:p>
        </p:txBody>
      </p:sp>
    </p:spTree>
    <p:extLst>
      <p:ext uri="{BB962C8B-B14F-4D97-AF65-F5344CB8AC3E}">
        <p14:creationId xmlns:p14="http://schemas.microsoft.com/office/powerpoint/2010/main" val="2574693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7544" y="404664"/>
            <a:ext cx="8229600" cy="1143000"/>
          </a:xfrm>
        </p:spPr>
        <p:txBody>
          <a:bodyPr>
            <a:normAutofit/>
          </a:bodyPr>
          <a:lstStyle/>
          <a:p>
            <a:pPr algn="ctr"/>
            <a:r>
              <a:rPr lang="en-US" altLang="en-US" sz="4000" dirty="0"/>
              <a:t>Stability</a:t>
            </a:r>
          </a:p>
        </p:txBody>
      </p:sp>
      <p:sp>
        <p:nvSpPr>
          <p:cNvPr id="11267" name="Rectangle 3"/>
          <p:cNvSpPr>
            <a:spLocks noGrp="1" noChangeArrowheads="1"/>
          </p:cNvSpPr>
          <p:nvPr>
            <p:ph idx="1"/>
          </p:nvPr>
        </p:nvSpPr>
        <p:spPr>
          <a:xfrm>
            <a:off x="467544" y="1844824"/>
            <a:ext cx="8229600" cy="4389120"/>
          </a:xfrm>
        </p:spPr>
        <p:txBody>
          <a:bodyPr>
            <a:normAutofit/>
          </a:bodyPr>
          <a:lstStyle/>
          <a:p>
            <a:pPr>
              <a:lnSpc>
                <a:spcPct val="150000"/>
              </a:lnSpc>
              <a:buFont typeface="Wingdings" pitchFamily="2" charset="2"/>
              <a:buNone/>
            </a:pPr>
            <a:r>
              <a:rPr lang="en-AU" altLang="en-US" sz="2200" dirty="0">
                <a:latin typeface="Arial" panose="020B0604020202020204" pitchFamily="34" charset="0"/>
                <a:cs typeface="Arial" panose="020B0604020202020204" pitchFamily="34" charset="0"/>
              </a:rPr>
              <a:t>The condition is usually stable if:</a:t>
            </a:r>
            <a:endParaRPr lang="en-US" altLang="en-US" sz="2200" dirty="0">
              <a:latin typeface="Arial" panose="020B0604020202020204" pitchFamily="34" charset="0"/>
              <a:cs typeface="Arial" panose="020B0604020202020204" pitchFamily="34" charset="0"/>
            </a:endParaRPr>
          </a:p>
          <a:p>
            <a:pPr>
              <a:lnSpc>
                <a:spcPct val="150000"/>
              </a:lnSpc>
            </a:pPr>
            <a:r>
              <a:rPr lang="en-AU" altLang="en-US" sz="2200" dirty="0">
                <a:latin typeface="Arial" panose="020B0604020202020204" pitchFamily="34" charset="0"/>
                <a:cs typeface="Arial" panose="020B0604020202020204" pitchFamily="34" charset="0"/>
              </a:rPr>
              <a:t>work injury occurred years previously. </a:t>
            </a:r>
          </a:p>
          <a:p>
            <a:pPr>
              <a:lnSpc>
                <a:spcPct val="150000"/>
              </a:lnSpc>
            </a:pPr>
            <a:r>
              <a:rPr lang="en-AU" altLang="en-US" sz="2200" dirty="0">
                <a:latin typeface="Arial" panose="020B0604020202020204" pitchFamily="34" charset="0"/>
                <a:cs typeface="Arial" panose="020B0604020202020204" pitchFamily="34" charset="0"/>
              </a:rPr>
              <a:t>symptoms stable </a:t>
            </a:r>
          </a:p>
          <a:p>
            <a:pPr>
              <a:lnSpc>
                <a:spcPct val="150000"/>
              </a:lnSpc>
            </a:pPr>
            <a:r>
              <a:rPr lang="en-AU" altLang="en-US" sz="2200" dirty="0">
                <a:latin typeface="Arial" panose="020B0604020202020204" pitchFamily="34" charset="0"/>
                <a:cs typeface="Arial" panose="020B0604020202020204" pitchFamily="34" charset="0"/>
              </a:rPr>
              <a:t>numerous treatment with no benefit.</a:t>
            </a:r>
          </a:p>
          <a:p>
            <a:pPr>
              <a:lnSpc>
                <a:spcPct val="150000"/>
              </a:lnSpc>
            </a:pPr>
            <a:r>
              <a:rPr lang="en-AU" altLang="en-US" sz="2200" dirty="0">
                <a:latin typeface="Arial" panose="020B0604020202020204" pitchFamily="34" charset="0"/>
                <a:cs typeface="Arial" panose="020B0604020202020204" pitchFamily="34" charset="0"/>
              </a:rPr>
              <a:t>pain present for years, it is unlikely a pain management program will benefit.</a:t>
            </a:r>
          </a:p>
          <a:p>
            <a:pPr>
              <a:lnSpc>
                <a:spcPct val="90000"/>
              </a:lnSpc>
            </a:pPr>
            <a:endParaRPr lang="en-US" altLang="en-US" sz="2800" dirty="0"/>
          </a:p>
          <a:p>
            <a:pPr>
              <a:lnSpc>
                <a:spcPct val="90000"/>
              </a:lnSpc>
            </a:pPr>
            <a:endParaRPr lang="en-US" altLang="en-US" sz="2400" dirty="0"/>
          </a:p>
        </p:txBody>
      </p:sp>
      <p:sp>
        <p:nvSpPr>
          <p:cNvPr id="2" name="Slide Number Placeholder 1"/>
          <p:cNvSpPr>
            <a:spLocks noGrp="1"/>
          </p:cNvSpPr>
          <p:nvPr>
            <p:ph type="sldNum" sz="quarter" idx="12"/>
          </p:nvPr>
        </p:nvSpPr>
        <p:spPr/>
        <p:txBody>
          <a:bodyPr/>
          <a:lstStyle/>
          <a:p>
            <a:fld id="{0C3CB46F-F92D-462F-9C6D-0126D05BE018}" type="slidenum">
              <a:rPr lang="en-AU" smtClean="0"/>
              <a:t>59</a:t>
            </a:fld>
            <a:endParaRPr lang="en-AU" dirty="0"/>
          </a:p>
        </p:txBody>
      </p:sp>
    </p:spTree>
    <p:extLst>
      <p:ext uri="{BB962C8B-B14F-4D97-AF65-F5344CB8AC3E}">
        <p14:creationId xmlns:p14="http://schemas.microsoft.com/office/powerpoint/2010/main" val="1189285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5536" y="260648"/>
            <a:ext cx="8229600" cy="1143000"/>
          </a:xfrm>
        </p:spPr>
        <p:txBody>
          <a:bodyPr>
            <a:normAutofit/>
          </a:bodyPr>
          <a:lstStyle/>
          <a:p>
            <a:pPr algn="ctr"/>
            <a:r>
              <a:rPr lang="en-AU" altLang="en-US" sz="4000" dirty="0">
                <a:cs typeface="Arial" panose="020B0604020202020204" pitchFamily="34" charset="0"/>
              </a:rPr>
              <a:t>The Process 2</a:t>
            </a:r>
          </a:p>
        </p:txBody>
      </p:sp>
      <p:sp>
        <p:nvSpPr>
          <p:cNvPr id="10243" name="Content Placeholder 2"/>
          <p:cNvSpPr>
            <a:spLocks noGrp="1"/>
          </p:cNvSpPr>
          <p:nvPr>
            <p:ph idx="1"/>
          </p:nvPr>
        </p:nvSpPr>
        <p:spPr/>
        <p:txBody>
          <a:bodyPr/>
          <a:lstStyle/>
          <a:p>
            <a:r>
              <a:rPr lang="en-AU" altLang="en-US" dirty="0"/>
              <a:t>correlate GEPIC descriptors to MSE</a:t>
            </a:r>
          </a:p>
          <a:p>
            <a:r>
              <a:rPr lang="en-AU" altLang="en-US" dirty="0"/>
              <a:t>use GEPIC method including Severity to find Total Psychiatric Impairment (TPI)</a:t>
            </a:r>
          </a:p>
          <a:p>
            <a:r>
              <a:rPr lang="en-AU" altLang="en-US" dirty="0"/>
              <a:t>subtract impairment unrelated to injury</a:t>
            </a:r>
          </a:p>
          <a:p>
            <a:r>
              <a:rPr lang="en-AU" altLang="en-US" dirty="0"/>
              <a:t>subtract impairment due to Consequential Mental Harm</a:t>
            </a:r>
          </a:p>
          <a:p>
            <a:r>
              <a:rPr lang="en-AU" altLang="en-US" dirty="0"/>
              <a:t>Leaves impairment due to Pure Mental Harm</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C581E480-DAEC-4171-B2BA-93DB7B4E64FA}" type="slidenum">
              <a:rPr lang="en-AU" altLang="en-US" sz="1200" smtClean="0">
                <a:ea typeface="ＭＳ Ｐゴシック" pitchFamily="34" charset="-128"/>
              </a:rPr>
              <a:pPr eaLnBrk="1" hangingPunct="1">
                <a:spcBef>
                  <a:spcPct val="0"/>
                </a:spcBef>
                <a:buFontTx/>
                <a:buNone/>
              </a:pPr>
              <a:t>6</a:t>
            </a:fld>
            <a:endParaRPr lang="en-AU" altLang="en-US" sz="1200" dirty="0">
              <a:ea typeface="ＭＳ Ｐゴシック" pitchFamily="34" charset="-128"/>
            </a:endParaRPr>
          </a:p>
        </p:txBody>
      </p:sp>
    </p:spTree>
    <p:extLst>
      <p:ext uri="{BB962C8B-B14F-4D97-AF65-F5344CB8AC3E}">
        <p14:creationId xmlns:p14="http://schemas.microsoft.com/office/powerpoint/2010/main" val="151558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55639-DD8E-4D08-A7EF-029D7345D130}"/>
              </a:ext>
            </a:extLst>
          </p:cNvPr>
          <p:cNvSpPr>
            <a:spLocks noGrp="1"/>
          </p:cNvSpPr>
          <p:nvPr>
            <p:ph type="title"/>
          </p:nvPr>
        </p:nvSpPr>
        <p:spPr/>
        <p:txBody>
          <a:bodyPr/>
          <a:lstStyle/>
          <a:p>
            <a:pPr algn="ctr"/>
            <a:r>
              <a:rPr lang="en-AU" dirty="0"/>
              <a:t>Dilemmas</a:t>
            </a:r>
          </a:p>
        </p:txBody>
      </p:sp>
      <p:sp>
        <p:nvSpPr>
          <p:cNvPr id="3" name="Content Placeholder 2">
            <a:extLst>
              <a:ext uri="{FF2B5EF4-FFF2-40B4-BE49-F238E27FC236}">
                <a16:creationId xmlns:a16="http://schemas.microsoft.com/office/drawing/2014/main" id="{947EFC2E-50E2-401D-8865-47E992EFE13A}"/>
              </a:ext>
            </a:extLst>
          </p:cNvPr>
          <p:cNvSpPr>
            <a:spLocks noGrp="1"/>
          </p:cNvSpPr>
          <p:nvPr>
            <p:ph idx="1"/>
          </p:nvPr>
        </p:nvSpPr>
        <p:spPr/>
        <p:txBody>
          <a:bodyPr>
            <a:normAutofit/>
          </a:bodyPr>
          <a:lstStyle/>
          <a:p>
            <a:pPr>
              <a:lnSpc>
                <a:spcPct val="150000"/>
              </a:lnSpc>
            </a:pPr>
            <a:r>
              <a:rPr lang="en-AU" sz="2800" dirty="0">
                <a:latin typeface="Arial" panose="020B0604020202020204" pitchFamily="34" charset="0"/>
                <a:cs typeface="Arial" panose="020B0604020202020204" pitchFamily="34" charset="0"/>
              </a:rPr>
              <a:t>more than one work injury?</a:t>
            </a:r>
          </a:p>
          <a:p>
            <a:pPr>
              <a:lnSpc>
                <a:spcPct val="150000"/>
              </a:lnSpc>
            </a:pPr>
            <a:r>
              <a:rPr lang="en-AU" sz="2800" dirty="0">
                <a:latin typeface="Arial" panose="020B0604020202020204" pitchFamily="34" charset="0"/>
                <a:cs typeface="Arial" panose="020B0604020202020204" pitchFamily="34" charset="0"/>
              </a:rPr>
              <a:t>a work injury and a motor accident injury?</a:t>
            </a:r>
          </a:p>
          <a:p>
            <a:pPr>
              <a:lnSpc>
                <a:spcPct val="150000"/>
              </a:lnSpc>
            </a:pPr>
            <a:r>
              <a:rPr lang="en-AU" sz="2800" dirty="0">
                <a:latin typeface="Arial" panose="020B0604020202020204" pitchFamily="34" charset="0"/>
                <a:cs typeface="Arial" panose="020B0604020202020204" pitchFamily="34" charset="0"/>
              </a:rPr>
              <a:t>a pre-existing psychiatric disorder worse since the work injury?</a:t>
            </a:r>
          </a:p>
          <a:p>
            <a:pPr>
              <a:lnSpc>
                <a:spcPct val="150000"/>
              </a:lnSpc>
            </a:pPr>
            <a:r>
              <a:rPr lang="en-AU" sz="2800" dirty="0">
                <a:latin typeface="Arial" panose="020B0604020202020204" pitchFamily="34" charset="0"/>
                <a:cs typeface="Arial" panose="020B0604020202020204" pitchFamily="34" charset="0"/>
              </a:rPr>
              <a:t>a psychiatric condition develops a significant period of time after the work injury?</a:t>
            </a:r>
          </a:p>
          <a:p>
            <a:endParaRPr lang="en-AU" sz="2800" dirty="0"/>
          </a:p>
          <a:p>
            <a:endParaRPr lang="en-AU" sz="2800" dirty="0"/>
          </a:p>
          <a:p>
            <a:endParaRPr lang="en-AU" dirty="0"/>
          </a:p>
        </p:txBody>
      </p:sp>
      <p:sp>
        <p:nvSpPr>
          <p:cNvPr id="4" name="Slide Number Placeholder 3">
            <a:extLst>
              <a:ext uri="{FF2B5EF4-FFF2-40B4-BE49-F238E27FC236}">
                <a16:creationId xmlns:a16="http://schemas.microsoft.com/office/drawing/2014/main" id="{EAB6B0BF-93C2-45F5-8E24-357A64C3D98B}"/>
              </a:ext>
            </a:extLst>
          </p:cNvPr>
          <p:cNvSpPr>
            <a:spLocks noGrp="1"/>
          </p:cNvSpPr>
          <p:nvPr>
            <p:ph type="sldNum" sz="quarter" idx="12"/>
          </p:nvPr>
        </p:nvSpPr>
        <p:spPr/>
        <p:txBody>
          <a:bodyPr/>
          <a:lstStyle/>
          <a:p>
            <a:fld id="{0C3CB46F-F92D-462F-9C6D-0126D05BE018}" type="slidenum">
              <a:rPr lang="en-AU" smtClean="0"/>
              <a:t>60</a:t>
            </a:fld>
            <a:endParaRPr lang="en-AU" dirty="0"/>
          </a:p>
        </p:txBody>
      </p:sp>
    </p:spTree>
    <p:extLst>
      <p:ext uri="{BB962C8B-B14F-4D97-AF65-F5344CB8AC3E}">
        <p14:creationId xmlns:p14="http://schemas.microsoft.com/office/powerpoint/2010/main" val="3554542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DE04E-DA49-458E-A58C-5A7ABDDE9A9C}"/>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464F6C21-E06B-41F1-A8CC-32166F6F4834}"/>
              </a:ext>
            </a:extLst>
          </p:cNvPr>
          <p:cNvSpPr>
            <a:spLocks noGrp="1"/>
          </p:cNvSpPr>
          <p:nvPr>
            <p:ph idx="1"/>
          </p:nvPr>
        </p:nvSpPr>
        <p:spPr>
          <a:xfrm>
            <a:off x="323528" y="1081097"/>
            <a:ext cx="8229600" cy="5461216"/>
          </a:xfrm>
        </p:spPr>
        <p:txBody>
          <a:bodyPr>
            <a:normAutofit fontScale="92500"/>
          </a:bodyPr>
          <a:lstStyle/>
          <a:p>
            <a:pPr>
              <a:lnSpc>
                <a:spcPct val="150000"/>
              </a:lnSpc>
            </a:pPr>
            <a:r>
              <a:rPr lang="en-AU" sz="2400" dirty="0">
                <a:latin typeface="Arial" panose="020B0604020202020204" pitchFamily="34" charset="0"/>
                <a:cs typeface="Arial" panose="020B0604020202020204" pitchFamily="34" charset="0"/>
              </a:rPr>
              <a:t>a post traumatic stress disorder from the work injury - memory of childhood trauma becomes the focus of distress?</a:t>
            </a:r>
          </a:p>
          <a:p>
            <a:pPr>
              <a:lnSpc>
                <a:spcPct val="150000"/>
              </a:lnSpc>
            </a:pPr>
            <a:r>
              <a:rPr lang="en-AU" sz="2800" dirty="0">
                <a:latin typeface="Arial" panose="020B0604020202020204" pitchFamily="34" charset="0"/>
                <a:cs typeface="Arial" panose="020B0604020202020204" pitchFamily="34" charset="0"/>
              </a:rPr>
              <a:t>loss of a relative, loss of a job, other unrelated health problems and/or loss of financial security?</a:t>
            </a:r>
          </a:p>
          <a:p>
            <a:pPr>
              <a:lnSpc>
                <a:spcPct val="150000"/>
              </a:lnSpc>
            </a:pPr>
            <a:r>
              <a:rPr lang="en-AU" sz="2800" dirty="0">
                <a:latin typeface="Arial" panose="020B0604020202020204" pitchFamily="34" charset="0"/>
                <a:cs typeface="Arial" panose="020B0604020202020204" pitchFamily="34" charset="0"/>
              </a:rPr>
              <a:t>psychiatric work injury worse from an unrelated matter?</a:t>
            </a:r>
          </a:p>
          <a:p>
            <a:pPr>
              <a:lnSpc>
                <a:spcPct val="150000"/>
              </a:lnSpc>
            </a:pPr>
            <a:r>
              <a:rPr lang="en-AU" sz="2800" dirty="0">
                <a:latin typeface="Arial" panose="020B0604020202020204" pitchFamily="34" charset="0"/>
                <a:cs typeface="Arial" panose="020B0604020202020204" pitchFamily="34" charset="0"/>
              </a:rPr>
              <a:t>The worker is to have psychiatric treatment?</a:t>
            </a:r>
          </a:p>
          <a:p>
            <a:pPr>
              <a:lnSpc>
                <a:spcPct val="150000"/>
              </a:lnSpc>
            </a:pPr>
            <a:r>
              <a:rPr lang="en-AU" sz="2800" dirty="0">
                <a:latin typeface="Arial" panose="020B0604020202020204" pitchFamily="34" charset="0"/>
                <a:cs typeface="Arial" panose="020B0604020202020204" pitchFamily="34" charset="0"/>
              </a:rPr>
              <a:t>Impending surgery or a pain management program?</a:t>
            </a:r>
          </a:p>
          <a:p>
            <a:endParaRPr lang="en-AU" sz="2800" dirty="0"/>
          </a:p>
          <a:p>
            <a:endParaRPr lang="en-AU" sz="2800" dirty="0"/>
          </a:p>
          <a:p>
            <a:endParaRPr lang="en-AU" sz="2800" dirty="0"/>
          </a:p>
          <a:p>
            <a:endParaRPr lang="en-AU" dirty="0"/>
          </a:p>
        </p:txBody>
      </p:sp>
      <p:sp>
        <p:nvSpPr>
          <p:cNvPr id="4" name="Slide Number Placeholder 3">
            <a:extLst>
              <a:ext uri="{FF2B5EF4-FFF2-40B4-BE49-F238E27FC236}">
                <a16:creationId xmlns:a16="http://schemas.microsoft.com/office/drawing/2014/main" id="{2185DD9D-0FD9-4A76-8990-9D6D392BE5C0}"/>
              </a:ext>
            </a:extLst>
          </p:cNvPr>
          <p:cNvSpPr>
            <a:spLocks noGrp="1"/>
          </p:cNvSpPr>
          <p:nvPr>
            <p:ph type="sldNum" sz="quarter" idx="12"/>
          </p:nvPr>
        </p:nvSpPr>
        <p:spPr/>
        <p:txBody>
          <a:bodyPr/>
          <a:lstStyle/>
          <a:p>
            <a:fld id="{0C3CB46F-F92D-462F-9C6D-0126D05BE018}" type="slidenum">
              <a:rPr lang="en-AU" smtClean="0"/>
              <a:t>61</a:t>
            </a:fld>
            <a:endParaRPr lang="en-AU" dirty="0"/>
          </a:p>
        </p:txBody>
      </p:sp>
    </p:spTree>
    <p:extLst>
      <p:ext uri="{BB962C8B-B14F-4D97-AF65-F5344CB8AC3E}">
        <p14:creationId xmlns:p14="http://schemas.microsoft.com/office/powerpoint/2010/main" val="2305047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AAB7C-1096-46BC-A5CF-3F8C06FD29CF}"/>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CDA31492-8779-4186-8A09-80BDAF53DEF8}"/>
              </a:ext>
            </a:extLst>
          </p:cNvPr>
          <p:cNvSpPr>
            <a:spLocks noGrp="1"/>
          </p:cNvSpPr>
          <p:nvPr>
            <p:ph idx="1"/>
          </p:nvPr>
        </p:nvSpPr>
        <p:spPr/>
        <p:txBody>
          <a:bodyPr>
            <a:normAutofit fontScale="77500" lnSpcReduction="20000"/>
          </a:bodyPr>
          <a:lstStyle/>
          <a:p>
            <a:pPr>
              <a:lnSpc>
                <a:spcPct val="160000"/>
              </a:lnSpc>
            </a:pPr>
            <a:r>
              <a:rPr lang="en-AU" sz="2800" dirty="0">
                <a:latin typeface="Arial" panose="020B0604020202020204" pitchFamily="34" charset="0"/>
                <a:cs typeface="Arial" panose="020B0604020202020204" pitchFamily="34" charset="0"/>
              </a:rPr>
              <a:t>refuses appropriate treatment?</a:t>
            </a:r>
          </a:p>
          <a:p>
            <a:pPr>
              <a:lnSpc>
                <a:spcPct val="160000"/>
              </a:lnSpc>
            </a:pPr>
            <a:r>
              <a:rPr lang="en-AU" sz="2800" dirty="0">
                <a:latin typeface="Arial" panose="020B0604020202020204" pitchFamily="34" charset="0"/>
                <a:cs typeface="Arial" panose="020B0604020202020204" pitchFamily="34" charset="0"/>
              </a:rPr>
              <a:t>unable to access appropriate treatment?</a:t>
            </a:r>
          </a:p>
          <a:p>
            <a:pPr>
              <a:lnSpc>
                <a:spcPct val="160000"/>
              </a:lnSpc>
            </a:pPr>
            <a:r>
              <a:rPr lang="en-AU" sz="2800" dirty="0">
                <a:latin typeface="Arial" panose="020B0604020202020204" pitchFamily="34" charset="0"/>
                <a:cs typeface="Arial" panose="020B0604020202020204" pitchFamily="34" charset="0"/>
              </a:rPr>
              <a:t>injured worker drug affected during the interview?</a:t>
            </a:r>
          </a:p>
          <a:p>
            <a:pPr>
              <a:lnSpc>
                <a:spcPct val="160000"/>
              </a:lnSpc>
            </a:pPr>
            <a:r>
              <a:rPr lang="en-AU" sz="2800" dirty="0">
                <a:latin typeface="Arial" panose="020B0604020202020204" pitchFamily="34" charset="0"/>
                <a:cs typeface="Arial" panose="020B0604020202020204" pitchFamily="34" charset="0"/>
              </a:rPr>
              <a:t>injured worker and/or relative is threatening during or after the interview?</a:t>
            </a:r>
          </a:p>
          <a:p>
            <a:pPr>
              <a:lnSpc>
                <a:spcPct val="160000"/>
              </a:lnSpc>
            </a:pPr>
            <a:r>
              <a:rPr lang="en-AU" sz="2800" dirty="0">
                <a:latin typeface="Arial" panose="020B0604020202020204" pitchFamily="34" charset="0"/>
                <a:cs typeface="Arial" panose="020B0604020202020204" pitchFamily="34" charset="0"/>
              </a:rPr>
              <a:t>injured worker children brought to interview?</a:t>
            </a:r>
          </a:p>
          <a:p>
            <a:pPr>
              <a:lnSpc>
                <a:spcPct val="160000"/>
              </a:lnSpc>
            </a:pPr>
            <a:r>
              <a:rPr lang="en-AU" sz="2800" dirty="0">
                <a:latin typeface="Arial" panose="020B0604020202020204" pitchFamily="34" charset="0"/>
                <a:cs typeface="Arial" panose="020B0604020202020204" pitchFamily="34" charset="0"/>
              </a:rPr>
              <a:t>credibility issues?</a:t>
            </a:r>
          </a:p>
          <a:p>
            <a:pPr>
              <a:lnSpc>
                <a:spcPct val="160000"/>
              </a:lnSpc>
            </a:pPr>
            <a:r>
              <a:rPr lang="en-AU" sz="2800" dirty="0">
                <a:latin typeface="Arial" panose="020B0604020202020204" pitchFamily="34" charset="0"/>
                <a:cs typeface="Arial" panose="020B0604020202020204" pitchFamily="34" charset="0"/>
              </a:rPr>
              <a:t>transgender issues?</a:t>
            </a:r>
          </a:p>
          <a:p>
            <a:endParaRPr lang="en-AU" sz="2800" dirty="0"/>
          </a:p>
          <a:p>
            <a:endParaRPr lang="en-AU" sz="2800" dirty="0"/>
          </a:p>
          <a:p>
            <a:endParaRPr lang="en-AU" sz="2800" dirty="0"/>
          </a:p>
          <a:p>
            <a:endParaRPr lang="en-AU" sz="2800" dirty="0"/>
          </a:p>
          <a:p>
            <a:endParaRPr lang="en-AU" dirty="0"/>
          </a:p>
        </p:txBody>
      </p:sp>
      <p:sp>
        <p:nvSpPr>
          <p:cNvPr id="4" name="Slide Number Placeholder 3">
            <a:extLst>
              <a:ext uri="{FF2B5EF4-FFF2-40B4-BE49-F238E27FC236}">
                <a16:creationId xmlns:a16="http://schemas.microsoft.com/office/drawing/2014/main" id="{6F469A5F-6A85-425E-B18A-33E406EE8489}"/>
              </a:ext>
            </a:extLst>
          </p:cNvPr>
          <p:cNvSpPr>
            <a:spLocks noGrp="1"/>
          </p:cNvSpPr>
          <p:nvPr>
            <p:ph type="sldNum" sz="quarter" idx="12"/>
          </p:nvPr>
        </p:nvSpPr>
        <p:spPr/>
        <p:txBody>
          <a:bodyPr/>
          <a:lstStyle/>
          <a:p>
            <a:fld id="{0C3CB46F-F92D-462F-9C6D-0126D05BE018}" type="slidenum">
              <a:rPr lang="en-AU" smtClean="0"/>
              <a:t>62</a:t>
            </a:fld>
            <a:endParaRPr lang="en-AU" dirty="0"/>
          </a:p>
        </p:txBody>
      </p:sp>
    </p:spTree>
    <p:extLst>
      <p:ext uri="{BB962C8B-B14F-4D97-AF65-F5344CB8AC3E}">
        <p14:creationId xmlns:p14="http://schemas.microsoft.com/office/powerpoint/2010/main" val="2832842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67544" y="404664"/>
            <a:ext cx="8229600" cy="1143000"/>
          </a:xfrm>
        </p:spPr>
        <p:txBody>
          <a:bodyPr>
            <a:normAutofit/>
          </a:bodyPr>
          <a:lstStyle/>
          <a:p>
            <a:pPr algn="ctr"/>
            <a:r>
              <a:rPr lang="en-AU" altLang="en-US" sz="4000" dirty="0"/>
              <a:t>Dennis </a:t>
            </a:r>
          </a:p>
        </p:txBody>
      </p:sp>
      <p:sp>
        <p:nvSpPr>
          <p:cNvPr id="3" name="Content Placeholder 2"/>
          <p:cNvSpPr>
            <a:spLocks noGrp="1"/>
          </p:cNvSpPr>
          <p:nvPr>
            <p:ph idx="1"/>
          </p:nvPr>
        </p:nvSpPr>
        <p:spPr>
          <a:xfrm>
            <a:off x="446856" y="1484783"/>
            <a:ext cx="8229600" cy="5236691"/>
          </a:xfrm>
        </p:spPr>
        <p:txBody>
          <a:bodyPr>
            <a:normAutofit fontScale="32500" lnSpcReduction="20000"/>
          </a:bodyPr>
          <a:lstStyle/>
          <a:p>
            <a:pPr>
              <a:lnSpc>
                <a:spcPct val="170000"/>
              </a:lnSpc>
              <a:defRPr/>
            </a:pPr>
            <a:r>
              <a:rPr lang="en-AU" sz="3400" dirty="0">
                <a:latin typeface="Arial" panose="020B0604020202020204" pitchFamily="34" charset="0"/>
                <a:cs typeface="Arial" panose="020B0604020202020204" pitchFamily="34" charset="0"/>
              </a:rPr>
              <a:t>32 year old full time married drug rep with 2 children</a:t>
            </a:r>
          </a:p>
          <a:p>
            <a:pPr>
              <a:lnSpc>
                <a:spcPct val="170000"/>
              </a:lnSpc>
              <a:defRPr/>
            </a:pPr>
            <a:r>
              <a:rPr lang="en-AU" sz="3400" dirty="0">
                <a:latin typeface="Arial" panose="020B0604020202020204" pitchFamily="34" charset="0"/>
                <a:cs typeface="Arial" panose="020B0604020202020204" pitchFamily="34" charset="0"/>
              </a:rPr>
              <a:t>Enjoys – running, cycling, water sports and skiing</a:t>
            </a:r>
            <a:endParaRPr lang="en-AU" sz="3400" b="1" dirty="0">
              <a:latin typeface="Arial" panose="020B0604020202020204" pitchFamily="34" charset="0"/>
              <a:cs typeface="Arial" panose="020B0604020202020204" pitchFamily="34" charset="0"/>
            </a:endParaRPr>
          </a:p>
          <a:p>
            <a:pPr>
              <a:lnSpc>
                <a:spcPct val="170000"/>
              </a:lnSpc>
              <a:defRPr/>
            </a:pPr>
            <a:r>
              <a:rPr lang="en-AU" sz="3400" dirty="0">
                <a:latin typeface="Arial" panose="020B0604020202020204" pitchFamily="34" charset="0"/>
                <a:cs typeface="Arial" panose="020B0604020202020204" pitchFamily="34" charset="0"/>
              </a:rPr>
              <a:t>Dysfunctional family</a:t>
            </a:r>
          </a:p>
          <a:p>
            <a:pPr>
              <a:lnSpc>
                <a:spcPct val="170000"/>
              </a:lnSpc>
              <a:defRPr/>
            </a:pPr>
            <a:r>
              <a:rPr lang="en-AU" sz="3400" dirty="0">
                <a:latin typeface="Arial" panose="020B0604020202020204" pitchFamily="34" charset="0"/>
                <a:cs typeface="Arial" panose="020B0604020202020204" pitchFamily="34" charset="0"/>
              </a:rPr>
              <a:t>Drug use from teenage years</a:t>
            </a:r>
          </a:p>
          <a:p>
            <a:pPr>
              <a:lnSpc>
                <a:spcPct val="170000"/>
              </a:lnSpc>
              <a:defRPr/>
            </a:pPr>
            <a:r>
              <a:rPr lang="en-AU" sz="3400" dirty="0">
                <a:latin typeface="Arial" panose="020B0604020202020204" pitchFamily="34" charset="0"/>
                <a:cs typeface="Arial" panose="020B0604020202020204" pitchFamily="34" charset="0"/>
              </a:rPr>
              <a:t>CAMHS from age 12 ADHD and ODD</a:t>
            </a:r>
          </a:p>
          <a:p>
            <a:pPr>
              <a:lnSpc>
                <a:spcPct val="170000"/>
              </a:lnSpc>
              <a:defRPr/>
            </a:pPr>
            <a:r>
              <a:rPr lang="en-AU" sz="3400" dirty="0">
                <a:latin typeface="Arial" panose="020B0604020202020204" pitchFamily="34" charset="0"/>
                <a:cs typeface="Arial" panose="020B0604020202020204" pitchFamily="34" charset="0"/>
              </a:rPr>
              <a:t>Later develops OCD, psychological counselling 18 months</a:t>
            </a:r>
          </a:p>
          <a:p>
            <a:pPr>
              <a:lnSpc>
                <a:spcPct val="170000"/>
              </a:lnSpc>
              <a:defRPr/>
            </a:pPr>
            <a:r>
              <a:rPr lang="en-AU" sz="3400" dirty="0">
                <a:latin typeface="Arial" panose="020B0604020202020204" pitchFamily="34" charset="0"/>
                <a:cs typeface="Arial" panose="020B0604020202020204" pitchFamily="34" charset="0"/>
              </a:rPr>
              <a:t>Meets wife, ceases drug use, behaviour settles, mild OCD flares up with pressure</a:t>
            </a:r>
          </a:p>
          <a:p>
            <a:pPr marL="0" indent="0">
              <a:lnSpc>
                <a:spcPct val="170000"/>
              </a:lnSpc>
              <a:buNone/>
              <a:defRPr/>
            </a:pPr>
            <a:r>
              <a:rPr lang="en-AU" sz="3400" b="1" dirty="0">
                <a:latin typeface="Arial" panose="020B0604020202020204" pitchFamily="34" charset="0"/>
                <a:cs typeface="Arial" panose="020B0604020202020204" pitchFamily="34" charset="0"/>
              </a:rPr>
              <a:t>Precursor to Injury</a:t>
            </a:r>
          </a:p>
          <a:p>
            <a:pPr>
              <a:lnSpc>
                <a:spcPct val="170000"/>
              </a:lnSpc>
              <a:defRPr/>
            </a:pPr>
            <a:r>
              <a:rPr lang="en-AU" sz="3400" dirty="0">
                <a:latin typeface="Arial" panose="020B0604020202020204" pitchFamily="34" charset="0"/>
                <a:cs typeface="Arial" panose="020B0604020202020204" pitchFamily="34" charset="0"/>
              </a:rPr>
              <a:t>Bullied by supervisor over a 3 year period. </a:t>
            </a:r>
          </a:p>
          <a:p>
            <a:pPr>
              <a:lnSpc>
                <a:spcPct val="170000"/>
              </a:lnSpc>
              <a:defRPr/>
            </a:pPr>
            <a:r>
              <a:rPr lang="en-AU" sz="3400" dirty="0">
                <a:latin typeface="Arial" panose="020B0604020202020204" pitchFamily="34" charset="0"/>
                <a:cs typeface="Arial" panose="020B0604020202020204" pitchFamily="34" charset="0"/>
              </a:rPr>
              <a:t>Bullying frequent involving criticism, anger, micromanagement, petty spite, some name calling.</a:t>
            </a:r>
          </a:p>
          <a:p>
            <a:pPr marL="0" indent="0">
              <a:lnSpc>
                <a:spcPct val="170000"/>
              </a:lnSpc>
              <a:buFontTx/>
              <a:buNone/>
              <a:defRPr/>
            </a:pPr>
            <a:r>
              <a:rPr lang="en-AU" sz="3400" b="1" dirty="0">
                <a:latin typeface="Arial" panose="020B0604020202020204" pitchFamily="34" charset="0"/>
                <a:cs typeface="Arial" panose="020B0604020202020204" pitchFamily="34" charset="0"/>
              </a:rPr>
              <a:t>Symptoms</a:t>
            </a:r>
          </a:p>
          <a:p>
            <a:pPr marL="0" indent="0">
              <a:lnSpc>
                <a:spcPct val="170000"/>
              </a:lnSpc>
              <a:buFontTx/>
              <a:buNone/>
              <a:defRPr/>
            </a:pPr>
            <a:r>
              <a:rPr lang="en-AU" sz="3400" dirty="0">
                <a:latin typeface="Arial" panose="020B0604020202020204" pitchFamily="34" charset="0"/>
                <a:cs typeface="Arial" panose="020B0604020202020204" pitchFamily="34" charset="0"/>
              </a:rPr>
              <a:t>Sleep disturbance, weight loss, panic attacks, OCD symptoms recur, passing suicidal thoughts. He dreaded going to work. He felt demoralised and physically and emotionally depleted.</a:t>
            </a:r>
          </a:p>
          <a:p>
            <a:pPr marL="0" indent="0">
              <a:lnSpc>
                <a:spcPct val="170000"/>
              </a:lnSpc>
              <a:buFontTx/>
              <a:buNone/>
              <a:defRPr/>
            </a:pPr>
            <a:r>
              <a:rPr lang="en-AU" sz="3400" b="1" dirty="0">
                <a:latin typeface="Arial" panose="020B0604020202020204" pitchFamily="34" charset="0"/>
                <a:cs typeface="Arial" panose="020B0604020202020204" pitchFamily="34" charset="0"/>
              </a:rPr>
              <a:t>Injury</a:t>
            </a:r>
          </a:p>
          <a:p>
            <a:pPr marL="0" indent="0">
              <a:lnSpc>
                <a:spcPct val="170000"/>
              </a:lnSpc>
              <a:buFontTx/>
              <a:buNone/>
              <a:defRPr/>
            </a:pPr>
            <a:r>
              <a:rPr lang="en-AU" sz="3400" dirty="0">
                <a:latin typeface="Arial" panose="020B0604020202020204" pitchFamily="34" charset="0"/>
                <a:cs typeface="Arial" panose="020B0604020202020204" pitchFamily="34" charset="0"/>
              </a:rPr>
              <a:t>A severe panic attack whilst driving to work</a:t>
            </a:r>
          </a:p>
          <a:p>
            <a:pPr>
              <a:lnSpc>
                <a:spcPct val="170000"/>
              </a:lnSpc>
              <a:defRPr/>
            </a:pPr>
            <a:r>
              <a:rPr lang="en-AU" sz="3400" dirty="0">
                <a:latin typeface="Arial" panose="020B0604020202020204" pitchFamily="34" charset="0"/>
                <a:cs typeface="Arial" panose="020B0604020202020204" pitchFamily="34" charset="0"/>
              </a:rPr>
              <a:t> local hospital - placed off work. </a:t>
            </a:r>
          </a:p>
          <a:p>
            <a:pPr>
              <a:lnSpc>
                <a:spcPct val="170000"/>
              </a:lnSpc>
              <a:defRPr/>
            </a:pPr>
            <a:r>
              <a:rPr lang="en-AU" sz="3400" dirty="0">
                <a:latin typeface="Arial" panose="020B0604020202020204" pitchFamily="34" charset="0"/>
                <a:cs typeface="Arial" panose="020B0604020202020204" pitchFamily="34" charset="0"/>
              </a:rPr>
              <a:t>He saw a GP had psychological counselling weekly with little improvement. </a:t>
            </a:r>
          </a:p>
          <a:p>
            <a:pPr>
              <a:lnSpc>
                <a:spcPct val="170000"/>
              </a:lnSpc>
              <a:defRPr/>
            </a:pPr>
            <a:r>
              <a:rPr lang="en-AU" sz="3400" dirty="0">
                <a:latin typeface="Arial" panose="020B0604020202020204" pitchFamily="34" charset="0"/>
                <a:cs typeface="Arial" panose="020B0604020202020204" pitchFamily="34" charset="0"/>
              </a:rPr>
              <a:t>psychiatrist monthly for reviews of medication.</a:t>
            </a:r>
          </a:p>
          <a:p>
            <a:pPr marL="0" indent="0">
              <a:buFontTx/>
              <a:buNone/>
              <a:defRPr/>
            </a:pPr>
            <a:endParaRPr lang="en-AU" sz="3400" dirty="0"/>
          </a:p>
          <a:p>
            <a:pPr marL="0" indent="0">
              <a:buFontTx/>
              <a:buNone/>
              <a:defRPr/>
            </a:pPr>
            <a:endParaRPr lang="en-AU" sz="2000" dirty="0"/>
          </a:p>
        </p:txBody>
      </p:sp>
      <p:sp>
        <p:nvSpPr>
          <p:cNvPr id="655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AF107086-57C2-4397-A997-7F0A990178EE}" type="slidenum">
              <a:rPr lang="en-AU" altLang="en-US" sz="1200" smtClean="0">
                <a:ea typeface="ＭＳ Ｐゴシック" pitchFamily="34" charset="-128"/>
              </a:rPr>
              <a:pPr eaLnBrk="1" hangingPunct="1">
                <a:spcBef>
                  <a:spcPct val="0"/>
                </a:spcBef>
                <a:buFontTx/>
                <a:buNone/>
              </a:pPr>
              <a:t>63</a:t>
            </a:fld>
            <a:endParaRPr lang="en-AU" altLang="en-US" sz="1200" dirty="0">
              <a:ea typeface="ＭＳ Ｐゴシック" pitchFamily="34" charset="-128"/>
            </a:endParaRPr>
          </a:p>
        </p:txBody>
      </p:sp>
    </p:spTree>
    <p:extLst>
      <p:ext uri="{BB962C8B-B14F-4D97-AF65-F5344CB8AC3E}">
        <p14:creationId xmlns:p14="http://schemas.microsoft.com/office/powerpoint/2010/main" val="2801344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034E0EDA-8FB9-4002-8B65-70D68A2CE9EC}" type="slidenum">
              <a:rPr lang="en-AU" altLang="en-US" sz="1200" smtClean="0">
                <a:ea typeface="ＭＳ Ｐゴシック" pitchFamily="34" charset="-128"/>
              </a:rPr>
              <a:pPr eaLnBrk="1" hangingPunct="1">
                <a:spcBef>
                  <a:spcPct val="0"/>
                </a:spcBef>
                <a:buFontTx/>
                <a:buNone/>
              </a:pPr>
              <a:t>64</a:t>
            </a:fld>
            <a:endParaRPr lang="en-AU" altLang="en-US" sz="1200" dirty="0">
              <a:ea typeface="ＭＳ Ｐゴシック" pitchFamily="34" charset="-128"/>
            </a:endParaRPr>
          </a:p>
        </p:txBody>
      </p:sp>
      <p:sp>
        <p:nvSpPr>
          <p:cNvPr id="5" name="Rectangle 4"/>
          <p:cNvSpPr/>
          <p:nvPr/>
        </p:nvSpPr>
        <p:spPr>
          <a:xfrm>
            <a:off x="611981" y="145598"/>
            <a:ext cx="7920037" cy="8617744"/>
          </a:xfrm>
          <a:prstGeom prst="rect">
            <a:avLst/>
          </a:prstGeom>
        </p:spPr>
        <p:txBody>
          <a:bodyPr>
            <a:spAutoFit/>
          </a:bodyPr>
          <a:lstStyle/>
          <a:p>
            <a:pPr algn="ctr">
              <a:defRPr/>
            </a:pPr>
            <a:r>
              <a:rPr lang="en-AU" sz="3200" dirty="0">
                <a:solidFill>
                  <a:schemeClr val="tx2">
                    <a:lumMod val="75000"/>
                  </a:schemeClr>
                </a:solidFill>
                <a:latin typeface="+mj-lt"/>
              </a:rPr>
              <a:t>CURRENT SITUATION</a:t>
            </a:r>
          </a:p>
          <a:p>
            <a:pPr>
              <a:lnSpc>
                <a:spcPct val="150000"/>
              </a:lnSpc>
              <a:defRPr/>
            </a:pPr>
            <a:r>
              <a:rPr lang="en-AU" dirty="0">
                <a:latin typeface="Arial" panose="020B0604020202020204" pitchFamily="34" charset="0"/>
                <a:cs typeface="Arial" panose="020B0604020202020204" pitchFamily="34" charset="0"/>
              </a:rPr>
              <a:t>Claim accepted – condition appears stable 4 years later</a:t>
            </a:r>
          </a:p>
          <a:p>
            <a:pPr>
              <a:lnSpc>
                <a:spcPct val="150000"/>
              </a:lnSpc>
              <a:defRPr/>
            </a:pPr>
            <a:r>
              <a:rPr lang="en-AU" dirty="0">
                <a:latin typeface="Arial" panose="020B0604020202020204" pitchFamily="34" charset="0"/>
                <a:cs typeface="Arial" panose="020B0604020202020204" pitchFamily="34" charset="0"/>
              </a:rPr>
              <a:t>Has seen a return to work provider</a:t>
            </a:r>
          </a:p>
          <a:p>
            <a:pPr>
              <a:lnSpc>
                <a:spcPct val="150000"/>
              </a:lnSpc>
              <a:defRPr/>
            </a:pPr>
            <a:r>
              <a:rPr lang="en-AU" dirty="0">
                <a:latin typeface="Arial" panose="020B0604020202020204" pitchFamily="34" charset="0"/>
                <a:cs typeface="Arial" panose="020B0604020202020204" pitchFamily="34" charset="0"/>
              </a:rPr>
              <a:t>Psychological counselling every two weeks</a:t>
            </a:r>
          </a:p>
          <a:p>
            <a:pPr>
              <a:lnSpc>
                <a:spcPct val="150000"/>
              </a:lnSpc>
              <a:defRPr/>
            </a:pPr>
            <a:r>
              <a:rPr lang="en-AU" dirty="0">
                <a:latin typeface="Arial" panose="020B0604020202020204" pitchFamily="34" charset="0"/>
                <a:cs typeface="Arial" panose="020B0604020202020204" pitchFamily="34" charset="0"/>
              </a:rPr>
              <a:t>Psychiatric review now every three months</a:t>
            </a:r>
          </a:p>
          <a:p>
            <a:pPr>
              <a:lnSpc>
                <a:spcPct val="150000"/>
              </a:lnSpc>
              <a:defRPr/>
            </a:pPr>
            <a:endParaRPr lang="en-AU" dirty="0">
              <a:latin typeface="Arial" panose="020B0604020202020204" pitchFamily="34" charset="0"/>
              <a:cs typeface="Arial" panose="020B0604020202020204" pitchFamily="34" charset="0"/>
            </a:endParaRPr>
          </a:p>
          <a:p>
            <a:pPr>
              <a:lnSpc>
                <a:spcPct val="150000"/>
              </a:lnSpc>
              <a:defRPr/>
            </a:pPr>
            <a:r>
              <a:rPr lang="en-AU" b="1" dirty="0">
                <a:latin typeface="Arial" panose="020B0604020202020204" pitchFamily="34" charset="0"/>
                <a:cs typeface="Arial" panose="020B0604020202020204" pitchFamily="34" charset="0"/>
              </a:rPr>
              <a:t>Current Symptoms</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depressed, fatigued, irritable, anxious, anhedonia, frequent suicidal thoughts</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memory and concentration problems</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marked sleep disturbance</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initial weight loss, now 15kg weight gain – comfort eating</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nightmares frequently, flashbacks twice weekly</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avoidant of work colleagues, place of employment</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frequent panic attacks</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upset with any reminders of work</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financial and work problems &amp; relationship finished</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excessive use of alcohol</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Frequent hand washing, some ritualistic behaviour</a:t>
            </a:r>
          </a:p>
          <a:p>
            <a:pPr>
              <a:defRPr/>
            </a:pPr>
            <a:endParaRPr lang="en-AU" dirty="0"/>
          </a:p>
        </p:txBody>
      </p:sp>
    </p:spTree>
    <p:extLst>
      <p:ext uri="{BB962C8B-B14F-4D97-AF65-F5344CB8AC3E}">
        <p14:creationId xmlns:p14="http://schemas.microsoft.com/office/powerpoint/2010/main" val="679231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F06EE1C3-2B67-4FF2-BC31-3BFE89752E6F}" type="slidenum">
              <a:rPr lang="en-AU" altLang="en-US" sz="1200" smtClean="0">
                <a:ea typeface="ＭＳ Ｐゴシック" pitchFamily="34" charset="-128"/>
              </a:rPr>
              <a:pPr eaLnBrk="1" hangingPunct="1">
                <a:spcBef>
                  <a:spcPct val="0"/>
                </a:spcBef>
                <a:buFontTx/>
                <a:buNone/>
              </a:pPr>
              <a:t>65</a:t>
            </a:fld>
            <a:endParaRPr lang="en-AU" altLang="en-US" sz="1200" dirty="0">
              <a:ea typeface="ＭＳ Ｐゴシック" pitchFamily="34" charset="-128"/>
            </a:endParaRPr>
          </a:p>
        </p:txBody>
      </p:sp>
      <p:sp>
        <p:nvSpPr>
          <p:cNvPr id="5" name="Rectangle 4"/>
          <p:cNvSpPr/>
          <p:nvPr/>
        </p:nvSpPr>
        <p:spPr>
          <a:xfrm>
            <a:off x="683568" y="692696"/>
            <a:ext cx="8209607" cy="7709803"/>
          </a:xfrm>
          <a:prstGeom prst="rect">
            <a:avLst/>
          </a:prstGeom>
        </p:spPr>
        <p:txBody>
          <a:bodyPr wrap="square">
            <a:spAutoFit/>
          </a:bodyPr>
          <a:lstStyle/>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not resumed any recreational activities</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unsociable, has had conflict with family and friends</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lack of motivation.</a:t>
            </a:r>
          </a:p>
          <a:p>
            <a:pPr>
              <a:lnSpc>
                <a:spcPct val="150000"/>
              </a:lnSpc>
              <a:defRPr/>
            </a:pPr>
            <a:r>
              <a:rPr lang="en-AU" b="1" dirty="0">
                <a:latin typeface="Arial" panose="020B0604020202020204" pitchFamily="34" charset="0"/>
                <a:cs typeface="Arial" panose="020B0604020202020204" pitchFamily="34" charset="0"/>
              </a:rPr>
              <a:t>Current Treatment </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sees psychologist every 2 weeks</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psychiatric review 3 monthly</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using medication for anxiety, depression and sleep.</a:t>
            </a:r>
          </a:p>
          <a:p>
            <a:pPr>
              <a:lnSpc>
                <a:spcPct val="150000"/>
              </a:lnSpc>
              <a:defRPr/>
            </a:pPr>
            <a:r>
              <a:rPr lang="en-AU" b="1" dirty="0">
                <a:latin typeface="Arial" panose="020B0604020202020204" pitchFamily="34" charset="0"/>
                <a:cs typeface="Arial" panose="020B0604020202020204" pitchFamily="34" charset="0"/>
              </a:rPr>
              <a:t>Mental State Examination</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short, obese and unkempt.</a:t>
            </a:r>
          </a:p>
          <a:p>
            <a:pPr marL="285750" indent="-285750">
              <a:lnSpc>
                <a:spcPct val="150000"/>
              </a:lnSpc>
              <a:buFont typeface="Arial" panose="020B0604020202020204" pitchFamily="34" charset="0"/>
              <a:buChar char="•"/>
              <a:defRPr/>
            </a:pPr>
            <a:r>
              <a:rPr lang="en-AU" dirty="0">
                <a:latin typeface="Arial" panose="020B0604020202020204" pitchFamily="34" charset="0"/>
                <a:cs typeface="Arial" panose="020B0604020202020204" pitchFamily="34" charset="0"/>
              </a:rPr>
              <a:t>speaks slowly, speech fluctuates in range and rate according to level of distress.</a:t>
            </a:r>
          </a:p>
          <a:p>
            <a:pPr>
              <a:lnSpc>
                <a:spcPct val="150000"/>
              </a:lnSpc>
              <a:defRPr/>
            </a:pPr>
            <a:r>
              <a:rPr lang="en-US" b="1" dirty="0">
                <a:latin typeface="Arial" panose="020B0604020202020204" pitchFamily="34" charset="0"/>
                <a:cs typeface="Arial" panose="020B0604020202020204" pitchFamily="34" charset="0"/>
              </a:rPr>
              <a:t>Thinking</a:t>
            </a:r>
            <a:r>
              <a:rPr lang="en-US" dirty="0">
                <a:latin typeface="Arial" panose="020B0604020202020204" pitchFamily="34" charset="0"/>
                <a:cs typeface="Arial" panose="020B0604020202020204" pitchFamily="34" charset="0"/>
              </a:rPr>
              <a:t> </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muddled or slow, unable to think clearly; mild disruption of the stream of thought due to some forgetfulness or diminished concentration, </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some obsessional thinking which is mildly disruptive, </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preoccupied with distressing fears, worries about payback by his supervisor, and by inability to stop ruminating; - increased sense of self-awareness</a:t>
            </a:r>
          </a:p>
          <a:p>
            <a:pPr>
              <a:defRPr/>
            </a:pPr>
            <a:r>
              <a:rPr lang="en-US" dirty="0">
                <a:latin typeface="Arial" charset="0"/>
              </a:rPr>
              <a:t> </a:t>
            </a:r>
            <a:endParaRPr lang="en-AU" dirty="0">
              <a:latin typeface="Arial" charset="0"/>
            </a:endParaRPr>
          </a:p>
          <a:p>
            <a:pPr>
              <a:defRPr/>
            </a:pPr>
            <a:r>
              <a:rPr lang="en-US" dirty="0">
                <a:latin typeface="Arial" charset="0"/>
              </a:rPr>
              <a:t> </a:t>
            </a:r>
            <a:endParaRPr lang="en-AU" dirty="0">
              <a:latin typeface="Arial" charset="0"/>
            </a:endParaRPr>
          </a:p>
        </p:txBody>
      </p:sp>
    </p:spTree>
    <p:extLst>
      <p:ext uri="{BB962C8B-B14F-4D97-AF65-F5344CB8AC3E}">
        <p14:creationId xmlns:p14="http://schemas.microsoft.com/office/powerpoint/2010/main" val="406690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C699670D-047C-4AE2-B4DC-4A831D04BE45}" type="slidenum">
              <a:rPr lang="en-AU" altLang="en-US" sz="1200" smtClean="0">
                <a:ea typeface="ＭＳ Ｐゴシック" pitchFamily="34" charset="-128"/>
              </a:rPr>
              <a:pPr eaLnBrk="1" hangingPunct="1">
                <a:spcBef>
                  <a:spcPct val="0"/>
                </a:spcBef>
                <a:buFontTx/>
                <a:buNone/>
              </a:pPr>
              <a:t>66</a:t>
            </a:fld>
            <a:endParaRPr lang="en-AU" altLang="en-US" sz="1200" dirty="0">
              <a:ea typeface="ＭＳ Ｐゴシック" pitchFamily="34" charset="-128"/>
            </a:endParaRPr>
          </a:p>
        </p:txBody>
      </p:sp>
      <p:sp>
        <p:nvSpPr>
          <p:cNvPr id="5" name="Rectangle 4"/>
          <p:cNvSpPr/>
          <p:nvPr/>
        </p:nvSpPr>
        <p:spPr>
          <a:xfrm>
            <a:off x="226079" y="836712"/>
            <a:ext cx="8424936" cy="5816977"/>
          </a:xfrm>
          <a:prstGeom prst="rect">
            <a:avLst/>
          </a:prstGeom>
        </p:spPr>
        <p:txBody>
          <a:bodyPr wrap="square">
            <a:spAutoFit/>
          </a:bodyPr>
          <a:lstStyle/>
          <a:p>
            <a:pPr>
              <a:lnSpc>
                <a:spcPct val="150000"/>
              </a:lnSpc>
              <a:defRPr/>
            </a:pPr>
            <a:r>
              <a:rPr lang="en-AU" sz="1600" b="1" dirty="0">
                <a:latin typeface="Arial" panose="020B0604020202020204" pitchFamily="34" charset="0"/>
                <a:cs typeface="Arial" panose="020B0604020202020204" pitchFamily="34" charset="0"/>
              </a:rPr>
              <a:t>Perception</a:t>
            </a:r>
          </a:p>
          <a:p>
            <a:pPr marL="285750" indent="-285750">
              <a:lnSpc>
                <a:spcPct val="150000"/>
              </a:lnSpc>
              <a:buFont typeface="Arial" panose="020B0604020202020204" pitchFamily="34" charset="0"/>
              <a:buChar char="•"/>
              <a:defRPr/>
            </a:pPr>
            <a:r>
              <a:rPr lang="en-US" sz="1600" dirty="0">
                <a:latin typeface="Arial" panose="020B0604020202020204" pitchFamily="34" charset="0"/>
                <a:cs typeface="Arial" panose="020B0604020202020204" pitchFamily="34" charset="0"/>
              </a:rPr>
              <a:t>persistent</a:t>
            </a:r>
            <a:r>
              <a:rPr lang="en-US" sz="1600" b="1"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heightened, dulled or blunted perceptions of the internal and external world, with mild but noticeable interference with function manifested by frequent flashbacks to work situation and by noise and light sensitivity</a:t>
            </a:r>
          </a:p>
          <a:p>
            <a:pPr>
              <a:lnSpc>
                <a:spcPct val="150000"/>
              </a:lnSpc>
              <a:defRPr/>
            </a:pPr>
            <a:r>
              <a:rPr lang="en-AU" sz="1600" b="1" dirty="0">
                <a:latin typeface="Arial" panose="020B0604020202020204" pitchFamily="34" charset="0"/>
                <a:cs typeface="Arial" panose="020B0604020202020204" pitchFamily="34" charset="0"/>
              </a:rPr>
              <a:t>Judgement</a:t>
            </a:r>
          </a:p>
          <a:p>
            <a:pPr marL="285750" lvl="4" indent="-285750">
              <a:lnSpc>
                <a:spcPct val="150000"/>
              </a:lnSpc>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persistently misjudges situations in relationships, occupational settings, driving and with finances.  The misjudgements are noticed by others but are accommodated</a:t>
            </a:r>
            <a:r>
              <a:rPr lang="en-US" altLang="en-US" sz="1600" b="1" dirty="0">
                <a:latin typeface="Arial" panose="020B0604020202020204" pitchFamily="34" charset="0"/>
                <a:cs typeface="Arial" panose="020B0604020202020204" pitchFamily="34" charset="0"/>
              </a:rPr>
              <a:t>. </a:t>
            </a:r>
          </a:p>
          <a:p>
            <a:pPr>
              <a:lnSpc>
                <a:spcPct val="150000"/>
              </a:lnSpc>
              <a:defRPr/>
            </a:pPr>
            <a:r>
              <a:rPr lang="en-AU" sz="1600" b="1" dirty="0">
                <a:latin typeface="Arial" panose="020B0604020202020204" pitchFamily="34" charset="0"/>
                <a:cs typeface="Arial" panose="020B0604020202020204" pitchFamily="34" charset="0"/>
              </a:rPr>
              <a:t>Mood</a:t>
            </a:r>
          </a:p>
          <a:p>
            <a:pPr marL="285750" indent="-285750">
              <a:lnSpc>
                <a:spcPct val="150000"/>
              </a:lnSpc>
              <a:buFont typeface="Arial" panose="020B0604020202020204" pitchFamily="34" charset="0"/>
              <a:buChar char="•"/>
              <a:defRPr/>
            </a:pPr>
            <a:r>
              <a:rPr lang="en-US" sz="1600" dirty="0">
                <a:latin typeface="Arial" panose="020B0604020202020204" pitchFamily="34" charset="0"/>
                <a:cs typeface="Arial" panose="020B0604020202020204" pitchFamily="34" charset="0"/>
              </a:rPr>
              <a:t>frequent anxiety attacks with somatic concomitants, inappropriate self-blame and/or guilt; persistent suicidal ideation;  significant lethargy;  social withdrawal leading to major problems in interpersonal relationships;  anhedonia; appetite disturbance with significant weight gain.</a:t>
            </a:r>
          </a:p>
          <a:p>
            <a:pPr>
              <a:lnSpc>
                <a:spcPct val="150000"/>
              </a:lnSpc>
              <a:defRPr/>
            </a:pPr>
            <a:r>
              <a:rPr lang="en-US" sz="1600" b="1" dirty="0" err="1">
                <a:latin typeface="Arial" panose="020B0604020202020204" pitchFamily="34" charset="0"/>
                <a:cs typeface="Arial" panose="020B0604020202020204" pitchFamily="34" charset="0"/>
              </a:rPr>
              <a:t>Behaviour</a:t>
            </a:r>
            <a:endParaRPr lang="en-US" sz="1600" b="1"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defRPr/>
            </a:pPr>
            <a:r>
              <a:rPr lang="en-US" sz="1600" dirty="0">
                <a:latin typeface="Arial" panose="020B0604020202020204" pitchFamily="34" charset="0"/>
                <a:cs typeface="Arial" panose="020B0604020202020204" pitchFamily="34" charset="0"/>
              </a:rPr>
              <a:t>persistent behaviour that has some adverse effect on relationships and employment</a:t>
            </a:r>
            <a:endParaRPr lang="en-AU" sz="1600" dirty="0">
              <a:latin typeface="Arial" panose="020B0604020202020204" pitchFamily="34" charset="0"/>
              <a:cs typeface="Arial" panose="020B0604020202020204" pitchFamily="34" charset="0"/>
            </a:endParaRPr>
          </a:p>
          <a:p>
            <a:pPr>
              <a:defRPr/>
            </a:pPr>
            <a:endParaRPr lang="en-US" b="1" dirty="0">
              <a:latin typeface="Arial" charset="0"/>
            </a:endParaRPr>
          </a:p>
          <a:p>
            <a:pPr>
              <a:defRPr/>
            </a:pPr>
            <a:endParaRPr lang="en-AU" dirty="0">
              <a:latin typeface="Arial" charset="0"/>
            </a:endParaRPr>
          </a:p>
        </p:txBody>
      </p:sp>
    </p:spTree>
    <p:extLst>
      <p:ext uri="{BB962C8B-B14F-4D97-AF65-F5344CB8AC3E}">
        <p14:creationId xmlns:p14="http://schemas.microsoft.com/office/powerpoint/2010/main" val="1132052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noAutofit/>
          </a:bodyPr>
          <a:lstStyle/>
          <a:p>
            <a:pPr algn="ctr"/>
            <a:r>
              <a:rPr lang="en-AU" altLang="en-US" sz="4000" dirty="0"/>
              <a:t>Dennis – Diagnosis &amp; Impairment assessment</a:t>
            </a:r>
          </a:p>
        </p:txBody>
      </p:sp>
      <p:sp>
        <p:nvSpPr>
          <p:cNvPr id="3" name="Content Placeholder 2"/>
          <p:cNvSpPr>
            <a:spLocks noGrp="1"/>
          </p:cNvSpPr>
          <p:nvPr>
            <p:ph idx="1"/>
          </p:nvPr>
        </p:nvSpPr>
        <p:spPr/>
        <p:txBody>
          <a:bodyPr>
            <a:normAutofit fontScale="62500" lnSpcReduction="20000"/>
          </a:bodyPr>
          <a:lstStyle/>
          <a:p>
            <a:pPr>
              <a:lnSpc>
                <a:spcPct val="160000"/>
              </a:lnSpc>
              <a:defRPr/>
            </a:pPr>
            <a:r>
              <a:rPr lang="en-AU" sz="2000" dirty="0">
                <a:latin typeface="Arial" panose="020B0604020202020204" pitchFamily="34" charset="0"/>
                <a:cs typeface="Arial" panose="020B0604020202020204" pitchFamily="34" charset="0"/>
              </a:rPr>
              <a:t>Panic disorder</a:t>
            </a:r>
          </a:p>
          <a:p>
            <a:pPr>
              <a:lnSpc>
                <a:spcPct val="160000"/>
              </a:lnSpc>
              <a:defRPr/>
            </a:pPr>
            <a:r>
              <a:rPr lang="en-AU" sz="2000" dirty="0">
                <a:latin typeface="Arial" panose="020B0604020202020204" pitchFamily="34" charset="0"/>
                <a:cs typeface="Arial" panose="020B0604020202020204" pitchFamily="34" charset="0"/>
              </a:rPr>
              <a:t>Major depressive Disorder</a:t>
            </a:r>
          </a:p>
          <a:p>
            <a:pPr>
              <a:lnSpc>
                <a:spcPct val="160000"/>
              </a:lnSpc>
              <a:defRPr/>
            </a:pPr>
            <a:r>
              <a:rPr lang="en-AU" sz="2000" dirty="0">
                <a:latin typeface="Arial" panose="020B0604020202020204" pitchFamily="34" charset="0"/>
                <a:cs typeface="Arial" panose="020B0604020202020204" pitchFamily="34" charset="0"/>
              </a:rPr>
              <a:t>OCD pre-existing - exacerbated </a:t>
            </a:r>
          </a:p>
          <a:p>
            <a:pPr>
              <a:lnSpc>
                <a:spcPct val="160000"/>
              </a:lnSpc>
              <a:defRPr/>
            </a:pPr>
            <a:r>
              <a:rPr lang="en-AU" sz="2000" dirty="0">
                <a:latin typeface="Arial" panose="020B0604020202020204" pitchFamily="34" charset="0"/>
                <a:cs typeface="Arial" panose="020B0604020202020204" pitchFamily="34" charset="0"/>
              </a:rPr>
              <a:t>No physical injury</a:t>
            </a:r>
          </a:p>
          <a:p>
            <a:pPr>
              <a:lnSpc>
                <a:spcPct val="160000"/>
              </a:lnSpc>
              <a:defRPr/>
            </a:pPr>
            <a:endParaRPr lang="en-AU" sz="2000" dirty="0">
              <a:latin typeface="Arial" panose="020B0604020202020204" pitchFamily="34" charset="0"/>
              <a:cs typeface="Arial" panose="020B0604020202020204" pitchFamily="34" charset="0"/>
            </a:endParaRPr>
          </a:p>
          <a:p>
            <a:pPr marL="0" indent="0">
              <a:lnSpc>
                <a:spcPct val="160000"/>
              </a:lnSpc>
              <a:buFontTx/>
              <a:buNone/>
              <a:defRPr/>
            </a:pPr>
            <a:r>
              <a:rPr lang="en-AU" sz="2000" b="1" dirty="0">
                <a:latin typeface="Arial" panose="020B0604020202020204" pitchFamily="34" charset="0"/>
                <a:cs typeface="Arial" panose="020B0604020202020204" pitchFamily="34" charset="0"/>
              </a:rPr>
              <a:t>What is his level of impairment? Look at each function of the GEPIC to determine the appropriate class for each function.</a:t>
            </a:r>
          </a:p>
          <a:p>
            <a:pPr marL="0" indent="0">
              <a:lnSpc>
                <a:spcPct val="160000"/>
              </a:lnSpc>
              <a:buFontTx/>
              <a:buNone/>
              <a:defRPr/>
            </a:pPr>
            <a:r>
              <a:rPr lang="en-AU" sz="2000" dirty="0">
                <a:latin typeface="Arial" panose="020B0604020202020204" pitchFamily="34" charset="0"/>
                <a:cs typeface="Arial" panose="020B0604020202020204" pitchFamily="34" charset="0"/>
              </a:rPr>
              <a:t>Intelligence</a:t>
            </a:r>
          </a:p>
          <a:p>
            <a:pPr marL="0" indent="0">
              <a:lnSpc>
                <a:spcPct val="160000"/>
              </a:lnSpc>
              <a:buFontTx/>
              <a:buNone/>
              <a:defRPr/>
            </a:pPr>
            <a:r>
              <a:rPr lang="en-AU" sz="2000" dirty="0">
                <a:latin typeface="Arial" panose="020B0604020202020204" pitchFamily="34" charset="0"/>
                <a:cs typeface="Arial" panose="020B0604020202020204" pitchFamily="34" charset="0"/>
              </a:rPr>
              <a:t>Thinking</a:t>
            </a:r>
          </a:p>
          <a:p>
            <a:pPr marL="0" indent="0">
              <a:lnSpc>
                <a:spcPct val="160000"/>
              </a:lnSpc>
              <a:buFontTx/>
              <a:buNone/>
              <a:defRPr/>
            </a:pPr>
            <a:r>
              <a:rPr lang="en-AU" sz="2000" dirty="0">
                <a:latin typeface="Arial" panose="020B0604020202020204" pitchFamily="34" charset="0"/>
                <a:cs typeface="Arial" panose="020B0604020202020204" pitchFamily="34" charset="0"/>
              </a:rPr>
              <a:t>Perception</a:t>
            </a:r>
          </a:p>
          <a:p>
            <a:pPr marL="0" indent="0">
              <a:lnSpc>
                <a:spcPct val="160000"/>
              </a:lnSpc>
              <a:buFontTx/>
              <a:buNone/>
              <a:defRPr/>
            </a:pPr>
            <a:r>
              <a:rPr lang="en-AU" sz="2000" dirty="0">
                <a:latin typeface="Arial" panose="020B0604020202020204" pitchFamily="34" charset="0"/>
                <a:cs typeface="Arial" panose="020B0604020202020204" pitchFamily="34" charset="0"/>
              </a:rPr>
              <a:t>Judgement</a:t>
            </a:r>
          </a:p>
          <a:p>
            <a:pPr marL="0" indent="0">
              <a:lnSpc>
                <a:spcPct val="160000"/>
              </a:lnSpc>
              <a:buFontTx/>
              <a:buNone/>
              <a:defRPr/>
            </a:pPr>
            <a:r>
              <a:rPr lang="en-AU" sz="2000" dirty="0">
                <a:latin typeface="Arial" panose="020B0604020202020204" pitchFamily="34" charset="0"/>
                <a:cs typeface="Arial" panose="020B0604020202020204" pitchFamily="34" charset="0"/>
              </a:rPr>
              <a:t>Mood </a:t>
            </a:r>
          </a:p>
          <a:p>
            <a:pPr marL="0" indent="0">
              <a:lnSpc>
                <a:spcPct val="160000"/>
              </a:lnSpc>
              <a:buFontTx/>
              <a:buNone/>
              <a:defRPr/>
            </a:pPr>
            <a:r>
              <a:rPr lang="en-AU" sz="2000" dirty="0">
                <a:latin typeface="Arial" panose="020B0604020202020204" pitchFamily="34" charset="0"/>
                <a:cs typeface="Arial" panose="020B0604020202020204" pitchFamily="34" charset="0"/>
              </a:rPr>
              <a:t>Behaviour</a:t>
            </a:r>
          </a:p>
          <a:p>
            <a:pPr marL="0" indent="0">
              <a:buNone/>
              <a:defRPr/>
            </a:pPr>
            <a:endParaRPr lang="en-AU" dirty="0"/>
          </a:p>
          <a:p>
            <a:pPr>
              <a:defRPr/>
            </a:pPr>
            <a:endParaRPr lang="en-AU" dirty="0"/>
          </a:p>
        </p:txBody>
      </p:sp>
      <p:sp>
        <p:nvSpPr>
          <p:cNvPr id="696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AE663FA6-4FFE-4AD7-BDED-E56091F7ABFD}" type="slidenum">
              <a:rPr lang="en-AU" altLang="en-US" sz="1200" smtClean="0">
                <a:ea typeface="ＭＳ Ｐゴシック" pitchFamily="34" charset="-128"/>
              </a:rPr>
              <a:pPr eaLnBrk="1" hangingPunct="1">
                <a:spcBef>
                  <a:spcPct val="0"/>
                </a:spcBef>
                <a:buFontTx/>
                <a:buNone/>
              </a:pPr>
              <a:t>67</a:t>
            </a:fld>
            <a:endParaRPr lang="en-AU" altLang="en-US" sz="1200" dirty="0">
              <a:ea typeface="ＭＳ Ｐゴシック" pitchFamily="34" charset="-128"/>
            </a:endParaRPr>
          </a:p>
        </p:txBody>
      </p:sp>
    </p:spTree>
    <p:extLst>
      <p:ext uri="{BB962C8B-B14F-4D97-AF65-F5344CB8AC3E}">
        <p14:creationId xmlns:p14="http://schemas.microsoft.com/office/powerpoint/2010/main" val="2795886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09856761"/>
              </p:ext>
            </p:extLst>
          </p:nvPr>
        </p:nvGraphicFramePr>
        <p:xfrm>
          <a:off x="1331640" y="-51491"/>
          <a:ext cx="6264697" cy="6504828"/>
        </p:xfrm>
        <a:graphic>
          <a:graphicData uri="http://schemas.openxmlformats.org/drawingml/2006/table">
            <a:tbl>
              <a:tblPr firstRow="1" firstCol="1" bandRow="1"/>
              <a:tblGrid>
                <a:gridCol w="908228">
                  <a:extLst>
                    <a:ext uri="{9D8B030D-6E8A-4147-A177-3AD203B41FA5}">
                      <a16:colId xmlns:a16="http://schemas.microsoft.com/office/drawing/2014/main" val="20000"/>
                    </a:ext>
                  </a:extLst>
                </a:gridCol>
                <a:gridCol w="527605">
                  <a:extLst>
                    <a:ext uri="{9D8B030D-6E8A-4147-A177-3AD203B41FA5}">
                      <a16:colId xmlns:a16="http://schemas.microsoft.com/office/drawing/2014/main" val="20001"/>
                    </a:ext>
                  </a:extLst>
                </a:gridCol>
                <a:gridCol w="364367">
                  <a:extLst>
                    <a:ext uri="{9D8B030D-6E8A-4147-A177-3AD203B41FA5}">
                      <a16:colId xmlns:a16="http://schemas.microsoft.com/office/drawing/2014/main" val="20002"/>
                    </a:ext>
                  </a:extLst>
                </a:gridCol>
                <a:gridCol w="136199">
                  <a:extLst>
                    <a:ext uri="{9D8B030D-6E8A-4147-A177-3AD203B41FA5}">
                      <a16:colId xmlns:a16="http://schemas.microsoft.com/office/drawing/2014/main" val="20003"/>
                    </a:ext>
                  </a:extLst>
                </a:gridCol>
                <a:gridCol w="476993">
                  <a:extLst>
                    <a:ext uri="{9D8B030D-6E8A-4147-A177-3AD203B41FA5}">
                      <a16:colId xmlns:a16="http://schemas.microsoft.com/office/drawing/2014/main" val="20004"/>
                    </a:ext>
                  </a:extLst>
                </a:gridCol>
                <a:gridCol w="374330">
                  <a:extLst>
                    <a:ext uri="{9D8B030D-6E8A-4147-A177-3AD203B41FA5}">
                      <a16:colId xmlns:a16="http://schemas.microsoft.com/office/drawing/2014/main" val="20005"/>
                    </a:ext>
                  </a:extLst>
                </a:gridCol>
                <a:gridCol w="126236">
                  <a:extLst>
                    <a:ext uri="{9D8B030D-6E8A-4147-A177-3AD203B41FA5}">
                      <a16:colId xmlns:a16="http://schemas.microsoft.com/office/drawing/2014/main" val="20006"/>
                    </a:ext>
                  </a:extLst>
                </a:gridCol>
                <a:gridCol w="626748">
                  <a:extLst>
                    <a:ext uri="{9D8B030D-6E8A-4147-A177-3AD203B41FA5}">
                      <a16:colId xmlns:a16="http://schemas.microsoft.com/office/drawing/2014/main" val="20007"/>
                    </a:ext>
                  </a:extLst>
                </a:gridCol>
                <a:gridCol w="347726">
                  <a:extLst>
                    <a:ext uri="{9D8B030D-6E8A-4147-A177-3AD203B41FA5}">
                      <a16:colId xmlns:a16="http://schemas.microsoft.com/office/drawing/2014/main" val="20008"/>
                    </a:ext>
                  </a:extLst>
                </a:gridCol>
                <a:gridCol w="152840">
                  <a:extLst>
                    <a:ext uri="{9D8B030D-6E8A-4147-A177-3AD203B41FA5}">
                      <a16:colId xmlns:a16="http://schemas.microsoft.com/office/drawing/2014/main" val="20009"/>
                    </a:ext>
                  </a:extLst>
                </a:gridCol>
                <a:gridCol w="721035">
                  <a:extLst>
                    <a:ext uri="{9D8B030D-6E8A-4147-A177-3AD203B41FA5}">
                      <a16:colId xmlns:a16="http://schemas.microsoft.com/office/drawing/2014/main" val="20010"/>
                    </a:ext>
                  </a:extLst>
                </a:gridCol>
                <a:gridCol w="350261">
                  <a:extLst>
                    <a:ext uri="{9D8B030D-6E8A-4147-A177-3AD203B41FA5}">
                      <a16:colId xmlns:a16="http://schemas.microsoft.com/office/drawing/2014/main" val="20011"/>
                    </a:ext>
                  </a:extLst>
                </a:gridCol>
                <a:gridCol w="150305">
                  <a:extLst>
                    <a:ext uri="{9D8B030D-6E8A-4147-A177-3AD203B41FA5}">
                      <a16:colId xmlns:a16="http://schemas.microsoft.com/office/drawing/2014/main" val="20012"/>
                    </a:ext>
                  </a:extLst>
                </a:gridCol>
                <a:gridCol w="501258">
                  <a:extLst>
                    <a:ext uri="{9D8B030D-6E8A-4147-A177-3AD203B41FA5}">
                      <a16:colId xmlns:a16="http://schemas.microsoft.com/office/drawing/2014/main" val="20013"/>
                    </a:ext>
                  </a:extLst>
                </a:gridCol>
                <a:gridCol w="356549">
                  <a:extLst>
                    <a:ext uri="{9D8B030D-6E8A-4147-A177-3AD203B41FA5}">
                      <a16:colId xmlns:a16="http://schemas.microsoft.com/office/drawing/2014/main" val="20014"/>
                    </a:ext>
                  </a:extLst>
                </a:gridCol>
                <a:gridCol w="144017">
                  <a:extLst>
                    <a:ext uri="{9D8B030D-6E8A-4147-A177-3AD203B41FA5}">
                      <a16:colId xmlns:a16="http://schemas.microsoft.com/office/drawing/2014/main" val="20015"/>
                    </a:ext>
                  </a:extLst>
                </a:gridCol>
              </a:tblGrid>
              <a:tr h="395637">
                <a:tc gridSpan="16">
                  <a:txBody>
                    <a:bodyPr/>
                    <a:lstStyle/>
                    <a:p>
                      <a:pPr algn="ctr">
                        <a:lnSpc>
                          <a:spcPts val="1100"/>
                        </a:lnSpc>
                        <a:spcAft>
                          <a:spcPts val="0"/>
                        </a:spcAft>
                      </a:pPr>
                      <a:br>
                        <a:rPr lang="en-US" sz="900" dirty="0">
                          <a:effectLst/>
                          <a:latin typeface="Courier_PC"/>
                          <a:ea typeface="Times New Roman"/>
                          <a:cs typeface="Times New Roman"/>
                        </a:rPr>
                      </a:br>
                      <a:r>
                        <a:rPr lang="en-US" sz="1100" b="1" dirty="0">
                          <a:effectLst/>
                          <a:latin typeface="Arial"/>
                          <a:ea typeface="Times New Roman"/>
                          <a:cs typeface="Times New Roman"/>
                        </a:rPr>
                        <a:t>TABLE 1: EVALUATION OF PSYCHIATRIC IMPAIRMENT</a:t>
                      </a:r>
                      <a:endParaRPr lang="en-AU" sz="1100" dirty="0">
                        <a:effectLst/>
                        <a:latin typeface="Courier_PC"/>
                        <a:ea typeface="Times New Roman"/>
                        <a:cs typeface="Times New Roman"/>
                      </a:endParaRPr>
                    </a:p>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447123">
                <a:tc>
                  <a:txBody>
                    <a:bodyPr/>
                    <a:lstStyle/>
                    <a:p>
                      <a:pPr>
                        <a:lnSpc>
                          <a:spcPts val="1100"/>
                        </a:lnSpc>
                        <a:spcAft>
                          <a:spcPts val="0"/>
                        </a:spcAft>
                      </a:pPr>
                      <a:r>
                        <a:rPr lang="en-US" sz="600" b="1" dirty="0">
                          <a:effectLst/>
                          <a:latin typeface="Arial"/>
                          <a:ea typeface="Times New Roman"/>
                          <a:cs typeface="Times New Roman"/>
                        </a:rPr>
                        <a:t>Class of</a:t>
                      </a:r>
                      <a:endParaRPr lang="en-AU" sz="900" dirty="0">
                        <a:effectLst/>
                        <a:latin typeface="Courier_PC"/>
                        <a:ea typeface="Times New Roman"/>
                        <a:cs typeface="Times New Roman"/>
                      </a:endParaRPr>
                    </a:p>
                    <a:p>
                      <a:pPr>
                        <a:lnSpc>
                          <a:spcPts val="1100"/>
                        </a:lnSpc>
                        <a:spcAft>
                          <a:spcPts val="0"/>
                        </a:spcAft>
                      </a:pPr>
                      <a:r>
                        <a:rPr lang="en-US" sz="600" b="1" dirty="0">
                          <a:effectLst/>
                          <a:latin typeface="Arial"/>
                          <a:ea typeface="Times New Roman"/>
                          <a:cs typeface="Times New Roman"/>
                        </a:rPr>
                        <a:t>Impairment</a:t>
                      </a:r>
                      <a:endParaRPr lang="en-AU" sz="900" dirty="0">
                        <a:effectLst/>
                        <a:latin typeface="Courier_PC"/>
                        <a:ea typeface="Times New Roman"/>
                        <a:cs typeface="Times New Roman"/>
                      </a:endParaRPr>
                    </a:p>
                    <a:p>
                      <a:pPr>
                        <a:lnSpc>
                          <a:spcPts val="1100"/>
                        </a:lnSpc>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a:txBody>
                    <a:bodyPr/>
                    <a:lstStyle/>
                    <a:p>
                      <a:pPr algn="ctr">
                        <a:spcAft>
                          <a:spcPts val="0"/>
                        </a:spcAft>
                      </a:pPr>
                      <a:r>
                        <a:rPr lang="en-US" sz="600" b="1" dirty="0">
                          <a:effectLst/>
                          <a:latin typeface="Arial"/>
                          <a:ea typeface="Times New Roman"/>
                          <a:cs typeface="Times New Roman"/>
                        </a:rPr>
                        <a:t>1</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2</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3</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4</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1"/>
                  </a:ext>
                </a:extLst>
              </a:tr>
              <a:tr h="298083">
                <a:tc>
                  <a:txBody>
                    <a:bodyPr/>
                    <a:lstStyle/>
                    <a:p>
                      <a:pPr>
                        <a:lnSpc>
                          <a:spcPts val="1100"/>
                        </a:lnSpc>
                        <a:spcAft>
                          <a:spcPts val="0"/>
                        </a:spcAft>
                      </a:pPr>
                      <a:r>
                        <a:rPr lang="en-US" sz="600" b="1" dirty="0">
                          <a:effectLst/>
                          <a:latin typeface="Arial"/>
                          <a:ea typeface="Times New Roman"/>
                          <a:cs typeface="Times New Roman"/>
                        </a:rPr>
                        <a:t>Percentage of Impairment</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a:txBody>
                    <a:bodyPr/>
                    <a:lstStyle/>
                    <a:p>
                      <a:pPr>
                        <a:spcAft>
                          <a:spcPts val="0"/>
                        </a:spcAft>
                      </a:pPr>
                      <a:r>
                        <a:rPr lang="en-US" sz="600" b="1" dirty="0">
                          <a:effectLst/>
                          <a:latin typeface="Arial"/>
                          <a:ea typeface="Times New Roman"/>
                          <a:cs typeface="Times New Roman"/>
                        </a:rPr>
                        <a:t>0-5%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10% to20%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0-7</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25 to 50%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8-25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55% to 75%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26-40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Over 75%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41-65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2"/>
                  </a:ext>
                </a:extLst>
              </a:tr>
              <a:tr h="151905">
                <a:tc gridSpan="16">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3"/>
                  </a:ext>
                </a:extLst>
              </a:tr>
              <a:tr h="251017">
                <a:tc gridSpan="3">
                  <a:txBody>
                    <a:bodyPr/>
                    <a:lstStyle/>
                    <a:p>
                      <a:pPr>
                        <a:spcAft>
                          <a:spcPts val="0"/>
                        </a:spcAft>
                      </a:pPr>
                      <a:r>
                        <a:rPr lang="en-US" sz="600" b="1" dirty="0">
                          <a:effectLst/>
                          <a:latin typeface="Arial"/>
                          <a:ea typeface="Times New Roman"/>
                          <a:cs typeface="Times New Roman"/>
                        </a:rPr>
                        <a:t>MENTAL FUNCTION</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905">
                <a:tc rowSpan="3">
                  <a:txBody>
                    <a:bodyPr/>
                    <a:lstStyle/>
                    <a:p>
                      <a:pPr>
                        <a:lnSpc>
                          <a:spcPts val="1100"/>
                        </a:lnSpc>
                        <a:spcAft>
                          <a:spcPts val="0"/>
                        </a:spcAft>
                      </a:pPr>
                      <a:r>
                        <a:rPr lang="en-US" sz="600" b="1" i="1" dirty="0">
                          <a:effectLst/>
                          <a:latin typeface="Arial"/>
                          <a:ea typeface="Times New Roman"/>
                          <a:cs typeface="Times New Roman"/>
                        </a:rPr>
                        <a:t>Intelligence</a:t>
                      </a:r>
                      <a:endParaRPr lang="en-AU" sz="900" dirty="0">
                        <a:effectLst/>
                        <a:latin typeface="Courier_PC"/>
                        <a:ea typeface="Times New Roman"/>
                        <a:cs typeface="Times New Roman"/>
                      </a:endParaRPr>
                    </a:p>
                    <a:p>
                      <a:pPr>
                        <a:spcAft>
                          <a:spcPts val="0"/>
                        </a:spcAft>
                      </a:pPr>
                      <a:r>
                        <a:rPr lang="en-US" sz="600" i="1" dirty="0">
                          <a:effectLst/>
                          <a:latin typeface="Arial"/>
                          <a:ea typeface="Times New Roman"/>
                          <a:cs typeface="Times New Roman"/>
                        </a:rPr>
                        <a:t>(Capacity for understanding)</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1905">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8639">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1827">
                <a:tc rowSpan="3">
                  <a:txBody>
                    <a:bodyPr/>
                    <a:lstStyle/>
                    <a:p>
                      <a:pPr>
                        <a:lnSpc>
                          <a:spcPts val="1100"/>
                        </a:lnSpc>
                        <a:spcAft>
                          <a:spcPts val="0"/>
                        </a:spcAft>
                      </a:pPr>
                      <a:r>
                        <a:rPr lang="en-US" sz="600" b="1" i="1" dirty="0">
                          <a:effectLst/>
                          <a:latin typeface="Arial"/>
                          <a:ea typeface="Times New Roman"/>
                          <a:cs typeface="Times New Roman"/>
                        </a:rPr>
                        <a:t>Thinking</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(The ability to form or conceive in the mind)</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1710">
                <a:tc rowSpan="3">
                  <a:txBody>
                    <a:bodyPr/>
                    <a:lstStyle/>
                    <a:p>
                      <a:pPr>
                        <a:lnSpc>
                          <a:spcPts val="1100"/>
                        </a:lnSpc>
                        <a:spcAft>
                          <a:spcPts val="0"/>
                        </a:spcAft>
                      </a:pPr>
                      <a:r>
                        <a:rPr lang="en-US" sz="600" b="1" i="1" dirty="0">
                          <a:effectLst/>
                          <a:latin typeface="Arial"/>
                          <a:ea typeface="Times New Roman"/>
                          <a:cs typeface="Times New Roman"/>
                        </a:rPr>
                        <a:t>Perception</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(The brain's interpretation of internal and external stimuli)</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0171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54792">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71827">
                <a:tc rowSpan="3">
                  <a:txBody>
                    <a:bodyPr/>
                    <a:lstStyle/>
                    <a:p>
                      <a:pPr>
                        <a:lnSpc>
                          <a:spcPts val="1100"/>
                        </a:lnSpc>
                        <a:spcAft>
                          <a:spcPts val="0"/>
                        </a:spcAft>
                      </a:pPr>
                      <a:r>
                        <a:rPr lang="en-US" sz="600" b="1" i="1" dirty="0">
                          <a:effectLst/>
                          <a:latin typeface="Arial"/>
                          <a:ea typeface="Times New Roman"/>
                          <a:cs typeface="Times New Roman"/>
                        </a:rPr>
                        <a:t>Judgement</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(Ability to assess a given situation and act appropriately)</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71827">
                <a:tc rowSpan="3">
                  <a:txBody>
                    <a:bodyPr/>
                    <a:lstStyle/>
                    <a:p>
                      <a:pPr>
                        <a:lnSpc>
                          <a:spcPts val="1100"/>
                        </a:lnSpc>
                        <a:spcAft>
                          <a:spcPts val="0"/>
                        </a:spcAft>
                      </a:pPr>
                      <a:r>
                        <a:rPr lang="en-US" sz="600" b="1" i="1" dirty="0">
                          <a:effectLst/>
                          <a:latin typeface="Arial"/>
                          <a:ea typeface="Times New Roman"/>
                          <a:cs typeface="Times New Roman"/>
                        </a:rPr>
                        <a:t>Mood</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(Emotional tone underlying all behaviours)</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01710">
                <a:tc rowSpan="3">
                  <a:txBody>
                    <a:bodyPr/>
                    <a:lstStyle/>
                    <a:p>
                      <a:pPr>
                        <a:lnSpc>
                          <a:spcPts val="1100"/>
                        </a:lnSpc>
                        <a:spcAft>
                          <a:spcPts val="0"/>
                        </a:spcAft>
                      </a:pPr>
                      <a:r>
                        <a:rPr lang="en-US" sz="600" b="1" i="1" dirty="0">
                          <a:effectLst/>
                          <a:latin typeface="Arial"/>
                          <a:ea typeface="Times New Roman"/>
                          <a:cs typeface="Times New Roman"/>
                        </a:rPr>
                        <a:t>Behaviour</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(Behaviour that is disruptive, distressing or aggressive)</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20171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34184">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bl>
          </a:graphicData>
        </a:graphic>
      </p:graphicFrame>
      <p:sp>
        <p:nvSpPr>
          <p:cNvPr id="3" name="Rectangle 1"/>
          <p:cNvSpPr>
            <a:spLocks noChangeArrowheads="1"/>
          </p:cNvSpPr>
          <p:nvPr/>
        </p:nvSpPr>
        <p:spPr bwMode="auto">
          <a:xfrm>
            <a:off x="19756" y="6400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itchFamily="34" charset="0"/>
                <a:ea typeface="Times New Roman" pitchFamily="18" charset="0"/>
                <a:cs typeface="Arial" pitchFamily="34" charset="0"/>
              </a:rPr>
              <a:t>RANGE  =  LOW (L)   MID (M)   HIGH (H)</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0C3CB46F-F92D-462F-9C6D-0126D05BE018}" type="slidenum">
              <a:rPr lang="en-AU" smtClean="0"/>
              <a:t>68</a:t>
            </a:fld>
            <a:endParaRPr lang="en-AU" dirty="0"/>
          </a:p>
        </p:txBody>
      </p:sp>
    </p:spTree>
    <p:extLst>
      <p:ext uri="{BB962C8B-B14F-4D97-AF65-F5344CB8AC3E}">
        <p14:creationId xmlns:p14="http://schemas.microsoft.com/office/powerpoint/2010/main" val="3530751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60373662"/>
              </p:ext>
            </p:extLst>
          </p:nvPr>
        </p:nvGraphicFramePr>
        <p:xfrm>
          <a:off x="1331640" y="-51491"/>
          <a:ext cx="6264697" cy="6504828"/>
        </p:xfrm>
        <a:graphic>
          <a:graphicData uri="http://schemas.openxmlformats.org/drawingml/2006/table">
            <a:tbl>
              <a:tblPr firstRow="1" firstCol="1" bandRow="1"/>
              <a:tblGrid>
                <a:gridCol w="908228">
                  <a:extLst>
                    <a:ext uri="{9D8B030D-6E8A-4147-A177-3AD203B41FA5}">
                      <a16:colId xmlns:a16="http://schemas.microsoft.com/office/drawing/2014/main" val="20000"/>
                    </a:ext>
                  </a:extLst>
                </a:gridCol>
                <a:gridCol w="527605">
                  <a:extLst>
                    <a:ext uri="{9D8B030D-6E8A-4147-A177-3AD203B41FA5}">
                      <a16:colId xmlns:a16="http://schemas.microsoft.com/office/drawing/2014/main" val="20001"/>
                    </a:ext>
                  </a:extLst>
                </a:gridCol>
                <a:gridCol w="364367">
                  <a:extLst>
                    <a:ext uri="{9D8B030D-6E8A-4147-A177-3AD203B41FA5}">
                      <a16:colId xmlns:a16="http://schemas.microsoft.com/office/drawing/2014/main" val="20002"/>
                    </a:ext>
                  </a:extLst>
                </a:gridCol>
                <a:gridCol w="136199">
                  <a:extLst>
                    <a:ext uri="{9D8B030D-6E8A-4147-A177-3AD203B41FA5}">
                      <a16:colId xmlns:a16="http://schemas.microsoft.com/office/drawing/2014/main" val="20003"/>
                    </a:ext>
                  </a:extLst>
                </a:gridCol>
                <a:gridCol w="79825">
                  <a:extLst>
                    <a:ext uri="{9D8B030D-6E8A-4147-A177-3AD203B41FA5}">
                      <a16:colId xmlns:a16="http://schemas.microsoft.com/office/drawing/2014/main" val="20004"/>
                    </a:ext>
                  </a:extLst>
                </a:gridCol>
                <a:gridCol w="397168">
                  <a:extLst>
                    <a:ext uri="{9D8B030D-6E8A-4147-A177-3AD203B41FA5}">
                      <a16:colId xmlns:a16="http://schemas.microsoft.com/office/drawing/2014/main" val="538599202"/>
                    </a:ext>
                  </a:extLst>
                </a:gridCol>
                <a:gridCol w="374330">
                  <a:extLst>
                    <a:ext uri="{9D8B030D-6E8A-4147-A177-3AD203B41FA5}">
                      <a16:colId xmlns:a16="http://schemas.microsoft.com/office/drawing/2014/main" val="20005"/>
                    </a:ext>
                  </a:extLst>
                </a:gridCol>
                <a:gridCol w="126236">
                  <a:extLst>
                    <a:ext uri="{9D8B030D-6E8A-4147-A177-3AD203B41FA5}">
                      <a16:colId xmlns:a16="http://schemas.microsoft.com/office/drawing/2014/main" val="20006"/>
                    </a:ext>
                  </a:extLst>
                </a:gridCol>
                <a:gridCol w="626748">
                  <a:extLst>
                    <a:ext uri="{9D8B030D-6E8A-4147-A177-3AD203B41FA5}">
                      <a16:colId xmlns:a16="http://schemas.microsoft.com/office/drawing/2014/main" val="20007"/>
                    </a:ext>
                  </a:extLst>
                </a:gridCol>
                <a:gridCol w="347726">
                  <a:extLst>
                    <a:ext uri="{9D8B030D-6E8A-4147-A177-3AD203B41FA5}">
                      <a16:colId xmlns:a16="http://schemas.microsoft.com/office/drawing/2014/main" val="20008"/>
                    </a:ext>
                  </a:extLst>
                </a:gridCol>
                <a:gridCol w="152840">
                  <a:extLst>
                    <a:ext uri="{9D8B030D-6E8A-4147-A177-3AD203B41FA5}">
                      <a16:colId xmlns:a16="http://schemas.microsoft.com/office/drawing/2014/main" val="20009"/>
                    </a:ext>
                  </a:extLst>
                </a:gridCol>
                <a:gridCol w="721035">
                  <a:extLst>
                    <a:ext uri="{9D8B030D-6E8A-4147-A177-3AD203B41FA5}">
                      <a16:colId xmlns:a16="http://schemas.microsoft.com/office/drawing/2014/main" val="20010"/>
                    </a:ext>
                  </a:extLst>
                </a:gridCol>
                <a:gridCol w="350261">
                  <a:extLst>
                    <a:ext uri="{9D8B030D-6E8A-4147-A177-3AD203B41FA5}">
                      <a16:colId xmlns:a16="http://schemas.microsoft.com/office/drawing/2014/main" val="20011"/>
                    </a:ext>
                  </a:extLst>
                </a:gridCol>
                <a:gridCol w="150305">
                  <a:extLst>
                    <a:ext uri="{9D8B030D-6E8A-4147-A177-3AD203B41FA5}">
                      <a16:colId xmlns:a16="http://schemas.microsoft.com/office/drawing/2014/main" val="20012"/>
                    </a:ext>
                  </a:extLst>
                </a:gridCol>
                <a:gridCol w="501258">
                  <a:extLst>
                    <a:ext uri="{9D8B030D-6E8A-4147-A177-3AD203B41FA5}">
                      <a16:colId xmlns:a16="http://schemas.microsoft.com/office/drawing/2014/main" val="20013"/>
                    </a:ext>
                  </a:extLst>
                </a:gridCol>
                <a:gridCol w="356549">
                  <a:extLst>
                    <a:ext uri="{9D8B030D-6E8A-4147-A177-3AD203B41FA5}">
                      <a16:colId xmlns:a16="http://schemas.microsoft.com/office/drawing/2014/main" val="20014"/>
                    </a:ext>
                  </a:extLst>
                </a:gridCol>
                <a:gridCol w="144017">
                  <a:extLst>
                    <a:ext uri="{9D8B030D-6E8A-4147-A177-3AD203B41FA5}">
                      <a16:colId xmlns:a16="http://schemas.microsoft.com/office/drawing/2014/main" val="20015"/>
                    </a:ext>
                  </a:extLst>
                </a:gridCol>
              </a:tblGrid>
              <a:tr h="395637">
                <a:tc gridSpan="17">
                  <a:txBody>
                    <a:bodyPr/>
                    <a:lstStyle/>
                    <a:p>
                      <a:pPr algn="ctr">
                        <a:lnSpc>
                          <a:spcPts val="1100"/>
                        </a:lnSpc>
                        <a:spcAft>
                          <a:spcPts val="0"/>
                        </a:spcAft>
                      </a:pPr>
                      <a:br>
                        <a:rPr lang="en-US" sz="900" dirty="0">
                          <a:effectLst/>
                          <a:latin typeface="Courier_PC"/>
                          <a:ea typeface="Times New Roman"/>
                          <a:cs typeface="Times New Roman"/>
                        </a:rPr>
                      </a:br>
                      <a:r>
                        <a:rPr lang="en-US" sz="1100" b="1" dirty="0">
                          <a:effectLst/>
                          <a:latin typeface="Arial"/>
                          <a:ea typeface="Times New Roman"/>
                          <a:cs typeface="Times New Roman"/>
                        </a:rPr>
                        <a:t>TABLE 1: EVALUATION OF PSYCHIATRIC IMPAIRMENT</a:t>
                      </a:r>
                      <a:endParaRPr lang="en-AU" sz="1100" dirty="0">
                        <a:effectLst/>
                        <a:latin typeface="Courier_PC"/>
                        <a:ea typeface="Times New Roman"/>
                        <a:cs typeface="Times New Roman"/>
                      </a:endParaRPr>
                    </a:p>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447123">
                <a:tc>
                  <a:txBody>
                    <a:bodyPr/>
                    <a:lstStyle/>
                    <a:p>
                      <a:pPr>
                        <a:lnSpc>
                          <a:spcPts val="1100"/>
                        </a:lnSpc>
                        <a:spcAft>
                          <a:spcPts val="0"/>
                        </a:spcAft>
                      </a:pPr>
                      <a:r>
                        <a:rPr lang="en-US" sz="600" b="1" dirty="0">
                          <a:effectLst/>
                          <a:latin typeface="Arial"/>
                          <a:ea typeface="Times New Roman"/>
                          <a:cs typeface="Times New Roman"/>
                        </a:rPr>
                        <a:t>Class of</a:t>
                      </a:r>
                      <a:endParaRPr lang="en-AU" sz="900" dirty="0">
                        <a:effectLst/>
                        <a:latin typeface="Courier_PC"/>
                        <a:ea typeface="Times New Roman"/>
                        <a:cs typeface="Times New Roman"/>
                      </a:endParaRPr>
                    </a:p>
                    <a:p>
                      <a:pPr>
                        <a:lnSpc>
                          <a:spcPts val="1100"/>
                        </a:lnSpc>
                        <a:spcAft>
                          <a:spcPts val="0"/>
                        </a:spcAft>
                      </a:pPr>
                      <a:r>
                        <a:rPr lang="en-US" sz="600" b="1" dirty="0">
                          <a:effectLst/>
                          <a:latin typeface="Arial"/>
                          <a:ea typeface="Times New Roman"/>
                          <a:cs typeface="Times New Roman"/>
                        </a:rPr>
                        <a:t>Impairment</a:t>
                      </a:r>
                      <a:endParaRPr lang="en-AU" sz="900" dirty="0">
                        <a:effectLst/>
                        <a:latin typeface="Courier_PC"/>
                        <a:ea typeface="Times New Roman"/>
                        <a:cs typeface="Times New Roman"/>
                      </a:endParaRPr>
                    </a:p>
                    <a:p>
                      <a:pPr>
                        <a:lnSpc>
                          <a:spcPts val="1100"/>
                        </a:lnSpc>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a:txBody>
                    <a:bodyPr/>
                    <a:lstStyle/>
                    <a:p>
                      <a:pPr algn="ctr">
                        <a:spcAft>
                          <a:spcPts val="0"/>
                        </a:spcAft>
                      </a:pPr>
                      <a:r>
                        <a:rPr lang="en-US" sz="600" b="1" dirty="0">
                          <a:effectLst/>
                          <a:latin typeface="Arial"/>
                          <a:ea typeface="Times New Roman"/>
                          <a:cs typeface="Times New Roman"/>
                        </a:rPr>
                        <a:t>1</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lgn="ctr">
                        <a:spcAft>
                          <a:spcPts val="0"/>
                        </a:spcAft>
                      </a:pPr>
                      <a:r>
                        <a:rPr lang="en-US" sz="600" b="1" dirty="0">
                          <a:effectLst/>
                          <a:latin typeface="Arial"/>
                          <a:ea typeface="Times New Roman"/>
                          <a:cs typeface="Times New Roman"/>
                        </a:rPr>
                        <a:t>2</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lgn="ct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3</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4</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1"/>
                  </a:ext>
                </a:extLst>
              </a:tr>
              <a:tr h="298083">
                <a:tc>
                  <a:txBody>
                    <a:bodyPr/>
                    <a:lstStyle/>
                    <a:p>
                      <a:pPr>
                        <a:lnSpc>
                          <a:spcPts val="1100"/>
                        </a:lnSpc>
                        <a:spcAft>
                          <a:spcPts val="0"/>
                        </a:spcAft>
                      </a:pPr>
                      <a:r>
                        <a:rPr lang="en-US" sz="600" b="1" dirty="0">
                          <a:effectLst/>
                          <a:latin typeface="Arial"/>
                          <a:ea typeface="Times New Roman"/>
                          <a:cs typeface="Times New Roman"/>
                        </a:rPr>
                        <a:t>Percentage of Impairment</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a:txBody>
                    <a:bodyPr/>
                    <a:lstStyle/>
                    <a:p>
                      <a:pPr>
                        <a:spcAft>
                          <a:spcPts val="0"/>
                        </a:spcAft>
                      </a:pPr>
                      <a:r>
                        <a:rPr lang="en-US" sz="600" b="1" dirty="0">
                          <a:effectLst/>
                          <a:latin typeface="Arial"/>
                          <a:ea typeface="Times New Roman"/>
                          <a:cs typeface="Times New Roman"/>
                        </a:rPr>
                        <a:t>0-5%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spcAft>
                          <a:spcPts val="0"/>
                        </a:spcAft>
                      </a:pPr>
                      <a:r>
                        <a:rPr lang="en-US" sz="600" b="1" dirty="0">
                          <a:effectLst/>
                          <a:latin typeface="Arial"/>
                          <a:ea typeface="Times New Roman"/>
                          <a:cs typeface="Times New Roman"/>
                        </a:rPr>
                        <a:t>10% to20%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0-7</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25 to 50%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8-25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55% to 75%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26-40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Over 75%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41-65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2"/>
                  </a:ext>
                </a:extLst>
              </a:tr>
              <a:tr h="151905">
                <a:tc gridSpan="17">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3"/>
                  </a:ext>
                </a:extLst>
              </a:tr>
              <a:tr h="251017">
                <a:tc gridSpan="3">
                  <a:txBody>
                    <a:bodyPr/>
                    <a:lstStyle/>
                    <a:p>
                      <a:pPr>
                        <a:spcAft>
                          <a:spcPts val="0"/>
                        </a:spcAft>
                      </a:pPr>
                      <a:r>
                        <a:rPr lang="en-US" sz="600" b="1" dirty="0">
                          <a:effectLst/>
                          <a:latin typeface="Arial"/>
                          <a:ea typeface="Times New Roman"/>
                          <a:cs typeface="Times New Roman"/>
                        </a:rPr>
                        <a:t>MENTAL FUNCTION</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r>
                        <a:rPr lang="en-US" sz="500" b="1">
                          <a:effectLst/>
                          <a:latin typeface="Arial"/>
                          <a:ea typeface="Times New Roman"/>
                          <a:cs typeface="Times New Roman"/>
                        </a:rPr>
                        <a:t> </a:t>
                      </a:r>
                      <a:endParaRPr lang="en-AU"/>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905">
                <a:tc rowSpan="3">
                  <a:txBody>
                    <a:bodyPr/>
                    <a:lstStyle/>
                    <a:p>
                      <a:pPr>
                        <a:lnSpc>
                          <a:spcPts val="1100"/>
                        </a:lnSpc>
                        <a:spcAft>
                          <a:spcPts val="0"/>
                        </a:spcAft>
                      </a:pPr>
                      <a:r>
                        <a:rPr lang="en-US" sz="600" b="1" i="1" dirty="0">
                          <a:effectLst/>
                          <a:latin typeface="Arial"/>
                          <a:ea typeface="Times New Roman"/>
                          <a:cs typeface="Times New Roman"/>
                        </a:rPr>
                        <a:t>Intelligence</a:t>
                      </a:r>
                      <a:endParaRPr lang="en-AU" sz="900" dirty="0">
                        <a:effectLst/>
                        <a:latin typeface="Courier_PC"/>
                        <a:ea typeface="Times New Roman"/>
                        <a:cs typeface="Times New Roman"/>
                      </a:endParaRPr>
                    </a:p>
                    <a:p>
                      <a:pPr>
                        <a:spcAft>
                          <a:spcPts val="0"/>
                        </a:spcAft>
                      </a:pPr>
                      <a:r>
                        <a:rPr lang="en-US" sz="600" i="1" dirty="0">
                          <a:effectLst/>
                          <a:latin typeface="Arial"/>
                          <a:ea typeface="Times New Roman"/>
                          <a:cs typeface="Times New Roman"/>
                        </a:rPr>
                        <a:t>(Capacity for understanding)</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1905">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r>
                        <a:rPr lang="en-AU" dirty="0">
                          <a:solidFill>
                            <a:srgbClr val="FF0000"/>
                          </a:solidFill>
                        </a:rPr>
                        <a:t>L</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8639">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1827">
                <a:tc rowSpan="3">
                  <a:txBody>
                    <a:bodyPr/>
                    <a:lstStyle/>
                    <a:p>
                      <a:pPr>
                        <a:lnSpc>
                          <a:spcPts val="1100"/>
                        </a:lnSpc>
                        <a:spcAft>
                          <a:spcPts val="0"/>
                        </a:spcAft>
                      </a:pPr>
                      <a:r>
                        <a:rPr lang="en-US" sz="600" b="1" i="1" dirty="0">
                          <a:effectLst/>
                          <a:latin typeface="Arial"/>
                          <a:ea typeface="Times New Roman"/>
                          <a:cs typeface="Times New Roman"/>
                        </a:rPr>
                        <a:t>Thinking</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(The ability to form or conceive in the mind)</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1710">
                <a:tc rowSpan="3">
                  <a:txBody>
                    <a:bodyPr/>
                    <a:lstStyle/>
                    <a:p>
                      <a:pPr>
                        <a:lnSpc>
                          <a:spcPts val="1100"/>
                        </a:lnSpc>
                        <a:spcAft>
                          <a:spcPts val="0"/>
                        </a:spcAft>
                      </a:pPr>
                      <a:r>
                        <a:rPr lang="en-US" sz="600" b="1" i="1" dirty="0">
                          <a:effectLst/>
                          <a:latin typeface="Arial"/>
                          <a:ea typeface="Times New Roman"/>
                          <a:cs typeface="Times New Roman"/>
                        </a:rPr>
                        <a:t>Perception</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(The brain's interpretation of internal and external stimuli)</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0171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54792">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71827">
                <a:tc rowSpan="3">
                  <a:txBody>
                    <a:bodyPr/>
                    <a:lstStyle/>
                    <a:p>
                      <a:pPr>
                        <a:lnSpc>
                          <a:spcPts val="1100"/>
                        </a:lnSpc>
                        <a:spcAft>
                          <a:spcPts val="0"/>
                        </a:spcAft>
                      </a:pPr>
                      <a:r>
                        <a:rPr lang="en-US" sz="600" b="1" i="1" dirty="0">
                          <a:effectLst/>
                          <a:latin typeface="Arial"/>
                          <a:ea typeface="Times New Roman"/>
                          <a:cs typeface="Times New Roman"/>
                        </a:rPr>
                        <a:t>Judgement</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(Ability to assess a given situation and act appropriately)</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71827">
                <a:tc rowSpan="3">
                  <a:txBody>
                    <a:bodyPr/>
                    <a:lstStyle/>
                    <a:p>
                      <a:pPr>
                        <a:lnSpc>
                          <a:spcPts val="1100"/>
                        </a:lnSpc>
                        <a:spcAft>
                          <a:spcPts val="0"/>
                        </a:spcAft>
                      </a:pPr>
                      <a:r>
                        <a:rPr lang="en-US" sz="600" b="1" i="1" dirty="0">
                          <a:effectLst/>
                          <a:latin typeface="Arial"/>
                          <a:ea typeface="Times New Roman"/>
                          <a:cs typeface="Times New Roman"/>
                        </a:rPr>
                        <a:t>Mood</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(Emotional tone underlying all behaviours)</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01710">
                <a:tc rowSpan="3">
                  <a:txBody>
                    <a:bodyPr/>
                    <a:lstStyle/>
                    <a:p>
                      <a:pPr>
                        <a:lnSpc>
                          <a:spcPts val="1100"/>
                        </a:lnSpc>
                        <a:spcAft>
                          <a:spcPts val="0"/>
                        </a:spcAft>
                      </a:pPr>
                      <a:r>
                        <a:rPr lang="en-US" sz="600" b="1" i="1" dirty="0">
                          <a:effectLst/>
                          <a:latin typeface="Arial"/>
                          <a:ea typeface="Times New Roman"/>
                          <a:cs typeface="Times New Roman"/>
                        </a:rPr>
                        <a:t>Behaviour</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(Behaviour that is disruptive, distressing or aggressive)</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20171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34184">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bl>
          </a:graphicData>
        </a:graphic>
      </p:graphicFrame>
      <p:sp>
        <p:nvSpPr>
          <p:cNvPr id="3" name="Rectangle 1"/>
          <p:cNvSpPr>
            <a:spLocks noChangeArrowheads="1"/>
          </p:cNvSpPr>
          <p:nvPr/>
        </p:nvSpPr>
        <p:spPr bwMode="auto">
          <a:xfrm>
            <a:off x="19756" y="6400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itchFamily="34" charset="0"/>
                <a:ea typeface="Times New Roman" pitchFamily="18" charset="0"/>
                <a:cs typeface="Arial" pitchFamily="34" charset="0"/>
              </a:rPr>
              <a:t>RANGE  =  LOW (L)   MID (M)   HIGH (H)</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0C3CB46F-F92D-462F-9C6D-0126D05BE018}" type="slidenum">
              <a:rPr lang="en-AU" smtClean="0"/>
              <a:t>69</a:t>
            </a:fld>
            <a:endParaRPr lang="en-AU" dirty="0"/>
          </a:p>
        </p:txBody>
      </p:sp>
      <mc:AlternateContent xmlns:mc="http://schemas.openxmlformats.org/markup-compatibility/2006" xmlns:p14="http://schemas.microsoft.com/office/powerpoint/2010/main">
        <mc:Choice Requires="p14">
          <p:contentPart p14:bwMode="auto" r:id="rId2">
            <p14:nvContentPartPr>
              <p14:cNvPr id="5" name="Ink 4"/>
              <p14:cNvContentPartPr/>
              <p14:nvPr/>
            </p14:nvContentPartPr>
            <p14:xfrm>
              <a:off x="2200320" y="1582920"/>
              <a:ext cx="777600" cy="377640"/>
            </p14:xfrm>
          </p:contentPart>
        </mc:Choice>
        <mc:Fallback xmlns="">
          <p:pic>
            <p:nvPicPr>
              <p:cNvPr id="5" name="Ink 4"/>
              <p:cNvPicPr/>
              <p:nvPr/>
            </p:nvPicPr>
            <p:blipFill>
              <a:blip r:embed="rId3"/>
              <a:stretch>
                <a:fillRect/>
              </a:stretch>
            </p:blipFill>
            <p:spPr>
              <a:xfrm>
                <a:off x="2190960" y="1573560"/>
                <a:ext cx="796320" cy="396360"/>
              </a:xfrm>
              <a:prstGeom prst="rect">
                <a:avLst/>
              </a:prstGeom>
            </p:spPr>
          </p:pic>
        </mc:Fallback>
      </mc:AlternateContent>
    </p:spTree>
    <p:extLst>
      <p:ext uri="{BB962C8B-B14F-4D97-AF65-F5344CB8AC3E}">
        <p14:creationId xmlns:p14="http://schemas.microsoft.com/office/powerpoint/2010/main" val="283247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899592" y="692696"/>
            <a:ext cx="7543800" cy="1360487"/>
          </a:xfrm>
        </p:spPr>
        <p:txBody>
          <a:bodyPr>
            <a:noAutofit/>
          </a:bodyPr>
          <a:lstStyle/>
          <a:p>
            <a:pPr algn="ctr" eaLnBrk="1" hangingPunct="1"/>
            <a:r>
              <a:rPr lang="en-AU" altLang="en-US" sz="4000" dirty="0">
                <a:cs typeface="Arial" panose="020B0604020202020204" pitchFamily="34" charset="0"/>
              </a:rPr>
              <a:t>Common Psychiatric Disorders: Work Injuries DSM 5</a:t>
            </a:r>
            <a:endParaRPr lang="en-US" altLang="en-US" sz="4000" dirty="0">
              <a:cs typeface="Arial" panose="020B0604020202020204" pitchFamily="34" charset="0"/>
            </a:endParaRPr>
          </a:p>
        </p:txBody>
      </p:sp>
      <p:sp>
        <p:nvSpPr>
          <p:cNvPr id="14340" name="Rectangle 3"/>
          <p:cNvSpPr>
            <a:spLocks noGrp="1" noChangeArrowheads="1"/>
          </p:cNvSpPr>
          <p:nvPr>
            <p:ph idx="1"/>
          </p:nvPr>
        </p:nvSpPr>
        <p:spPr>
          <a:xfrm>
            <a:off x="755576" y="2348880"/>
            <a:ext cx="8137525" cy="4209256"/>
          </a:xfrm>
        </p:spPr>
        <p:txBody>
          <a:bodyPr/>
          <a:lstStyle/>
          <a:p>
            <a:pPr eaLnBrk="1" hangingPunct="1">
              <a:lnSpc>
                <a:spcPct val="90000"/>
              </a:lnSpc>
            </a:pPr>
            <a:r>
              <a:rPr lang="en-AU" altLang="en-US" sz="2000" dirty="0"/>
              <a:t>Acute stress disorder (acute stress disorder and post-traumatic stress disorder may occur in the absence of physical injury)</a:t>
            </a:r>
          </a:p>
          <a:p>
            <a:pPr eaLnBrk="1" hangingPunct="1">
              <a:lnSpc>
                <a:spcPct val="90000"/>
              </a:lnSpc>
            </a:pPr>
            <a:r>
              <a:rPr lang="en-AU" altLang="en-US" sz="2000" dirty="0"/>
              <a:t>Post-traumatic stress disorder</a:t>
            </a:r>
          </a:p>
          <a:p>
            <a:pPr eaLnBrk="1" hangingPunct="1">
              <a:lnSpc>
                <a:spcPct val="90000"/>
              </a:lnSpc>
            </a:pPr>
            <a:r>
              <a:rPr lang="en-AU" altLang="en-US" sz="2000" dirty="0"/>
              <a:t>Generalised anxiety disorder</a:t>
            </a:r>
          </a:p>
          <a:p>
            <a:pPr eaLnBrk="1" hangingPunct="1">
              <a:lnSpc>
                <a:spcPct val="90000"/>
              </a:lnSpc>
            </a:pPr>
            <a:r>
              <a:rPr lang="en-AU" altLang="en-US" sz="2000" dirty="0"/>
              <a:t>Adjustment disorder with depressed mood (and/or anxiety)</a:t>
            </a:r>
          </a:p>
          <a:p>
            <a:pPr eaLnBrk="1" hangingPunct="1">
              <a:lnSpc>
                <a:spcPct val="90000"/>
              </a:lnSpc>
            </a:pPr>
            <a:r>
              <a:rPr lang="en-AU" altLang="en-US" sz="2000" dirty="0"/>
              <a:t>Panic disorder </a:t>
            </a:r>
          </a:p>
          <a:p>
            <a:pPr eaLnBrk="1" hangingPunct="1">
              <a:lnSpc>
                <a:spcPct val="90000"/>
              </a:lnSpc>
            </a:pPr>
            <a:r>
              <a:rPr lang="en-AU" altLang="en-US" sz="2000" dirty="0"/>
              <a:t>Agoraphobia</a:t>
            </a:r>
          </a:p>
          <a:p>
            <a:pPr eaLnBrk="1" hangingPunct="1">
              <a:lnSpc>
                <a:spcPct val="90000"/>
              </a:lnSpc>
            </a:pPr>
            <a:r>
              <a:rPr lang="en-AU" altLang="en-US" sz="2000" dirty="0"/>
              <a:t>Obsessive compulsive disorder</a:t>
            </a:r>
          </a:p>
          <a:p>
            <a:pPr eaLnBrk="1" hangingPunct="1">
              <a:lnSpc>
                <a:spcPct val="90000"/>
              </a:lnSpc>
            </a:pPr>
            <a:r>
              <a:rPr lang="en-AU" altLang="en-US" sz="2000" dirty="0"/>
              <a:t>Major depressive disorder </a:t>
            </a:r>
          </a:p>
          <a:p>
            <a:pPr eaLnBrk="1" hangingPunct="1">
              <a:lnSpc>
                <a:spcPct val="90000"/>
              </a:lnSpc>
            </a:pPr>
            <a:r>
              <a:rPr lang="en-AU" altLang="en-US" sz="2000" dirty="0"/>
              <a:t>Somatic symptom disorder with predominant pain</a:t>
            </a:r>
          </a:p>
          <a:p>
            <a:pPr eaLnBrk="1" hangingPunct="1">
              <a:lnSpc>
                <a:spcPct val="90000"/>
              </a:lnSpc>
            </a:pPr>
            <a:r>
              <a:rPr lang="en-AU" altLang="en-US" sz="2000" dirty="0"/>
              <a:t>Substance induced disorder </a:t>
            </a:r>
          </a:p>
          <a:p>
            <a:pPr eaLnBrk="1" hangingPunct="1">
              <a:lnSpc>
                <a:spcPct val="90000"/>
              </a:lnSpc>
            </a:pPr>
            <a:r>
              <a:rPr lang="en-US" altLang="en-US" sz="2000" dirty="0"/>
              <a:t>Persistent depressive disorder</a:t>
            </a:r>
          </a:p>
        </p:txBody>
      </p:sp>
      <p:sp>
        <p:nvSpPr>
          <p:cNvPr id="1433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C1B7D2B8-B090-48E4-982D-07A19902B194}" type="slidenum">
              <a:rPr lang="en-AU" altLang="en-US" sz="1200" smtClean="0">
                <a:ea typeface="ＭＳ Ｐゴシック" pitchFamily="34" charset="-128"/>
              </a:rPr>
              <a:pPr eaLnBrk="1" hangingPunct="1">
                <a:spcBef>
                  <a:spcPct val="0"/>
                </a:spcBef>
                <a:buFontTx/>
                <a:buNone/>
              </a:pPr>
              <a:t>7</a:t>
            </a:fld>
            <a:endParaRPr lang="en-AU" altLang="en-US" sz="1200" dirty="0">
              <a:ea typeface="ＭＳ Ｐゴシック" pitchFamily="34" charset="-128"/>
            </a:endParaRPr>
          </a:p>
        </p:txBody>
      </p:sp>
    </p:spTree>
    <p:extLst>
      <p:ext uri="{BB962C8B-B14F-4D97-AF65-F5344CB8AC3E}">
        <p14:creationId xmlns:p14="http://schemas.microsoft.com/office/powerpoint/2010/main" val="369761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12776"/>
            <a:ext cx="8229600" cy="4389120"/>
          </a:xfrm>
        </p:spPr>
        <p:txBody>
          <a:bodyPr>
            <a:normAutofit fontScale="85000" lnSpcReduction="20000"/>
          </a:bodyPr>
          <a:lstStyle/>
          <a:p>
            <a:pPr marL="0" indent="0" algn="ctr">
              <a:lnSpc>
                <a:spcPct val="150000"/>
              </a:lnSpc>
              <a:buNone/>
              <a:defRPr/>
            </a:pPr>
            <a:r>
              <a:rPr lang="en-US" b="1" dirty="0">
                <a:latin typeface="Arial" panose="020B0604020202020204" pitchFamily="34" charset="0"/>
                <a:cs typeface="Arial" panose="020B0604020202020204" pitchFamily="34" charset="0"/>
              </a:rPr>
              <a:t>Thinking</a:t>
            </a:r>
            <a:r>
              <a:rPr lang="en-US" dirty="0">
                <a:latin typeface="Arial" panose="020B0604020202020204" pitchFamily="34" charset="0"/>
                <a:cs typeface="Arial" panose="020B0604020202020204" pitchFamily="34" charset="0"/>
              </a:rPr>
              <a:t> </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muddled or slow, unable to think clearly; mild disruption of the stream of thought due to some forgetfulness or diminished concentration, </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some obsessional thinking which is mildly disruptive</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preoccupied with distressing fears, worries about payback by supervisor, </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inability to stop ruminating; - increased sense of self-awareness</a:t>
            </a: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0C3CB46F-F92D-462F-9C6D-0126D05BE018}" type="slidenum">
              <a:rPr lang="en-AU" smtClean="0"/>
              <a:t>70</a:t>
            </a:fld>
            <a:endParaRPr lang="en-AU" dirty="0"/>
          </a:p>
        </p:txBody>
      </p:sp>
    </p:spTree>
    <p:extLst>
      <p:ext uri="{BB962C8B-B14F-4D97-AF65-F5344CB8AC3E}">
        <p14:creationId xmlns:p14="http://schemas.microsoft.com/office/powerpoint/2010/main" val="110529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88116674"/>
              </p:ext>
            </p:extLst>
          </p:nvPr>
        </p:nvGraphicFramePr>
        <p:xfrm>
          <a:off x="1331640" y="-51491"/>
          <a:ext cx="6332698" cy="6504828"/>
        </p:xfrm>
        <a:graphic>
          <a:graphicData uri="http://schemas.openxmlformats.org/drawingml/2006/table">
            <a:tbl>
              <a:tblPr firstRow="1" firstCol="1" bandRow="1"/>
              <a:tblGrid>
                <a:gridCol w="908228">
                  <a:extLst>
                    <a:ext uri="{9D8B030D-6E8A-4147-A177-3AD203B41FA5}">
                      <a16:colId xmlns:a16="http://schemas.microsoft.com/office/drawing/2014/main" val="20000"/>
                    </a:ext>
                  </a:extLst>
                </a:gridCol>
                <a:gridCol w="527605">
                  <a:extLst>
                    <a:ext uri="{9D8B030D-6E8A-4147-A177-3AD203B41FA5}">
                      <a16:colId xmlns:a16="http://schemas.microsoft.com/office/drawing/2014/main" val="20001"/>
                    </a:ext>
                  </a:extLst>
                </a:gridCol>
                <a:gridCol w="292359">
                  <a:extLst>
                    <a:ext uri="{9D8B030D-6E8A-4147-A177-3AD203B41FA5}">
                      <a16:colId xmlns:a16="http://schemas.microsoft.com/office/drawing/2014/main" val="20002"/>
                    </a:ext>
                  </a:extLst>
                </a:gridCol>
                <a:gridCol w="208207">
                  <a:extLst>
                    <a:ext uri="{9D8B030D-6E8A-4147-A177-3AD203B41FA5}">
                      <a16:colId xmlns:a16="http://schemas.microsoft.com/office/drawing/2014/main" val="20003"/>
                    </a:ext>
                  </a:extLst>
                </a:gridCol>
                <a:gridCol w="75818">
                  <a:extLst>
                    <a:ext uri="{9D8B030D-6E8A-4147-A177-3AD203B41FA5}">
                      <a16:colId xmlns:a16="http://schemas.microsoft.com/office/drawing/2014/main" val="20004"/>
                    </a:ext>
                  </a:extLst>
                </a:gridCol>
                <a:gridCol w="469176">
                  <a:extLst>
                    <a:ext uri="{9D8B030D-6E8A-4147-A177-3AD203B41FA5}">
                      <a16:colId xmlns:a16="http://schemas.microsoft.com/office/drawing/2014/main" val="3046737922"/>
                    </a:ext>
                  </a:extLst>
                </a:gridCol>
                <a:gridCol w="322912">
                  <a:extLst>
                    <a:ext uri="{9D8B030D-6E8A-4147-A177-3AD203B41FA5}">
                      <a16:colId xmlns:a16="http://schemas.microsoft.com/office/drawing/2014/main" val="20005"/>
                    </a:ext>
                  </a:extLst>
                </a:gridCol>
                <a:gridCol w="177654">
                  <a:extLst>
                    <a:ext uri="{9D8B030D-6E8A-4147-A177-3AD203B41FA5}">
                      <a16:colId xmlns:a16="http://schemas.microsoft.com/office/drawing/2014/main" val="20006"/>
                    </a:ext>
                  </a:extLst>
                </a:gridCol>
                <a:gridCol w="626748">
                  <a:extLst>
                    <a:ext uri="{9D8B030D-6E8A-4147-A177-3AD203B41FA5}">
                      <a16:colId xmlns:a16="http://schemas.microsoft.com/office/drawing/2014/main" val="20007"/>
                    </a:ext>
                  </a:extLst>
                </a:gridCol>
                <a:gridCol w="347726">
                  <a:extLst>
                    <a:ext uri="{9D8B030D-6E8A-4147-A177-3AD203B41FA5}">
                      <a16:colId xmlns:a16="http://schemas.microsoft.com/office/drawing/2014/main" val="20008"/>
                    </a:ext>
                  </a:extLst>
                </a:gridCol>
                <a:gridCol w="152840">
                  <a:extLst>
                    <a:ext uri="{9D8B030D-6E8A-4147-A177-3AD203B41FA5}">
                      <a16:colId xmlns:a16="http://schemas.microsoft.com/office/drawing/2014/main" val="20009"/>
                    </a:ext>
                  </a:extLst>
                </a:gridCol>
                <a:gridCol w="721035">
                  <a:extLst>
                    <a:ext uri="{9D8B030D-6E8A-4147-A177-3AD203B41FA5}">
                      <a16:colId xmlns:a16="http://schemas.microsoft.com/office/drawing/2014/main" val="20010"/>
                    </a:ext>
                  </a:extLst>
                </a:gridCol>
                <a:gridCol w="350261">
                  <a:extLst>
                    <a:ext uri="{9D8B030D-6E8A-4147-A177-3AD203B41FA5}">
                      <a16:colId xmlns:a16="http://schemas.microsoft.com/office/drawing/2014/main" val="20011"/>
                    </a:ext>
                  </a:extLst>
                </a:gridCol>
                <a:gridCol w="150305">
                  <a:extLst>
                    <a:ext uri="{9D8B030D-6E8A-4147-A177-3AD203B41FA5}">
                      <a16:colId xmlns:a16="http://schemas.microsoft.com/office/drawing/2014/main" val="20012"/>
                    </a:ext>
                  </a:extLst>
                </a:gridCol>
                <a:gridCol w="501258">
                  <a:extLst>
                    <a:ext uri="{9D8B030D-6E8A-4147-A177-3AD203B41FA5}">
                      <a16:colId xmlns:a16="http://schemas.microsoft.com/office/drawing/2014/main" val="20013"/>
                    </a:ext>
                  </a:extLst>
                </a:gridCol>
                <a:gridCol w="356549">
                  <a:extLst>
                    <a:ext uri="{9D8B030D-6E8A-4147-A177-3AD203B41FA5}">
                      <a16:colId xmlns:a16="http://schemas.microsoft.com/office/drawing/2014/main" val="20014"/>
                    </a:ext>
                  </a:extLst>
                </a:gridCol>
                <a:gridCol w="144017">
                  <a:extLst>
                    <a:ext uri="{9D8B030D-6E8A-4147-A177-3AD203B41FA5}">
                      <a16:colId xmlns:a16="http://schemas.microsoft.com/office/drawing/2014/main" val="20015"/>
                    </a:ext>
                  </a:extLst>
                </a:gridCol>
              </a:tblGrid>
              <a:tr h="395637">
                <a:tc gridSpan="17">
                  <a:txBody>
                    <a:bodyPr/>
                    <a:lstStyle/>
                    <a:p>
                      <a:pPr algn="ctr">
                        <a:lnSpc>
                          <a:spcPts val="1100"/>
                        </a:lnSpc>
                        <a:spcAft>
                          <a:spcPts val="0"/>
                        </a:spcAft>
                      </a:pPr>
                      <a:br>
                        <a:rPr lang="en-US" sz="900" dirty="0">
                          <a:effectLst/>
                          <a:latin typeface="Courier_PC"/>
                          <a:ea typeface="Times New Roman"/>
                          <a:cs typeface="Times New Roman"/>
                        </a:rPr>
                      </a:br>
                      <a:r>
                        <a:rPr lang="en-US" sz="1100" b="1" dirty="0">
                          <a:effectLst/>
                          <a:latin typeface="Arial"/>
                          <a:ea typeface="Times New Roman"/>
                          <a:cs typeface="Times New Roman"/>
                        </a:rPr>
                        <a:t>TABLE 1: EVALUATION OF PSYCHIATRIC IMPAIRMENT</a:t>
                      </a:r>
                      <a:endParaRPr lang="en-AU" sz="1100" dirty="0">
                        <a:effectLst/>
                        <a:latin typeface="Courier_PC"/>
                        <a:ea typeface="Times New Roman"/>
                        <a:cs typeface="Times New Roman"/>
                      </a:endParaRPr>
                    </a:p>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447123">
                <a:tc>
                  <a:txBody>
                    <a:bodyPr/>
                    <a:lstStyle/>
                    <a:p>
                      <a:pPr>
                        <a:lnSpc>
                          <a:spcPts val="1100"/>
                        </a:lnSpc>
                        <a:spcAft>
                          <a:spcPts val="0"/>
                        </a:spcAft>
                      </a:pPr>
                      <a:r>
                        <a:rPr lang="en-US" sz="600" b="1" dirty="0">
                          <a:effectLst/>
                          <a:latin typeface="Arial"/>
                          <a:ea typeface="Times New Roman"/>
                          <a:cs typeface="Times New Roman"/>
                        </a:rPr>
                        <a:t>Class of</a:t>
                      </a:r>
                      <a:endParaRPr lang="en-AU" sz="900" dirty="0">
                        <a:effectLst/>
                        <a:latin typeface="Courier_PC"/>
                        <a:ea typeface="Times New Roman"/>
                        <a:cs typeface="Times New Roman"/>
                      </a:endParaRPr>
                    </a:p>
                    <a:p>
                      <a:pPr>
                        <a:lnSpc>
                          <a:spcPts val="1100"/>
                        </a:lnSpc>
                        <a:spcAft>
                          <a:spcPts val="0"/>
                        </a:spcAft>
                      </a:pPr>
                      <a:r>
                        <a:rPr lang="en-US" sz="600" b="1" dirty="0">
                          <a:effectLst/>
                          <a:latin typeface="Arial"/>
                          <a:ea typeface="Times New Roman"/>
                          <a:cs typeface="Times New Roman"/>
                        </a:rPr>
                        <a:t>Impairment</a:t>
                      </a:r>
                      <a:endParaRPr lang="en-AU" sz="900" dirty="0">
                        <a:effectLst/>
                        <a:latin typeface="Courier_PC"/>
                        <a:ea typeface="Times New Roman"/>
                        <a:cs typeface="Times New Roman"/>
                      </a:endParaRPr>
                    </a:p>
                    <a:p>
                      <a:pPr>
                        <a:lnSpc>
                          <a:spcPts val="1100"/>
                        </a:lnSpc>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a:txBody>
                    <a:bodyPr/>
                    <a:lstStyle/>
                    <a:p>
                      <a:pPr algn="ctr">
                        <a:spcAft>
                          <a:spcPts val="0"/>
                        </a:spcAft>
                      </a:pPr>
                      <a:r>
                        <a:rPr lang="en-US" sz="600" b="1" dirty="0">
                          <a:effectLst/>
                          <a:latin typeface="Arial"/>
                          <a:ea typeface="Times New Roman"/>
                          <a:cs typeface="Times New Roman"/>
                        </a:rPr>
                        <a:t>1</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lgn="ctr">
                        <a:spcAft>
                          <a:spcPts val="0"/>
                        </a:spcAft>
                      </a:pPr>
                      <a:r>
                        <a:rPr lang="en-US" sz="600" b="1" dirty="0">
                          <a:effectLst/>
                          <a:latin typeface="Arial"/>
                          <a:ea typeface="Times New Roman"/>
                          <a:cs typeface="Times New Roman"/>
                        </a:rPr>
                        <a:t>2</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lgn="ct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3</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4</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1"/>
                  </a:ext>
                </a:extLst>
              </a:tr>
              <a:tr h="298083">
                <a:tc>
                  <a:txBody>
                    <a:bodyPr/>
                    <a:lstStyle/>
                    <a:p>
                      <a:pPr>
                        <a:lnSpc>
                          <a:spcPts val="1100"/>
                        </a:lnSpc>
                        <a:spcAft>
                          <a:spcPts val="0"/>
                        </a:spcAft>
                      </a:pPr>
                      <a:r>
                        <a:rPr lang="en-US" sz="600" b="1" dirty="0">
                          <a:effectLst/>
                          <a:latin typeface="Arial"/>
                          <a:ea typeface="Times New Roman"/>
                          <a:cs typeface="Times New Roman"/>
                        </a:rPr>
                        <a:t>Percentage of Impairment</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a:txBody>
                    <a:bodyPr/>
                    <a:lstStyle/>
                    <a:p>
                      <a:pPr>
                        <a:spcAft>
                          <a:spcPts val="0"/>
                        </a:spcAft>
                      </a:pPr>
                      <a:r>
                        <a:rPr lang="en-US" sz="600" b="1" dirty="0">
                          <a:effectLst/>
                          <a:latin typeface="Arial"/>
                          <a:ea typeface="Times New Roman"/>
                          <a:cs typeface="Times New Roman"/>
                        </a:rPr>
                        <a:t>0-5%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spcAft>
                          <a:spcPts val="0"/>
                        </a:spcAft>
                      </a:pPr>
                      <a:r>
                        <a:rPr lang="en-US" sz="600" b="1" dirty="0">
                          <a:effectLst/>
                          <a:latin typeface="Arial"/>
                          <a:ea typeface="Times New Roman"/>
                          <a:cs typeface="Times New Roman"/>
                        </a:rPr>
                        <a:t>10% to20%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0-7</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25 to 50%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8-25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55% to 75%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26-40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Over 75%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41-65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2"/>
                  </a:ext>
                </a:extLst>
              </a:tr>
              <a:tr h="151905">
                <a:tc gridSpan="17">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3"/>
                  </a:ext>
                </a:extLst>
              </a:tr>
              <a:tr h="251017">
                <a:tc gridSpan="3">
                  <a:txBody>
                    <a:bodyPr/>
                    <a:lstStyle/>
                    <a:p>
                      <a:pPr>
                        <a:spcAft>
                          <a:spcPts val="0"/>
                        </a:spcAft>
                      </a:pPr>
                      <a:r>
                        <a:rPr lang="en-US" sz="600" b="1" dirty="0">
                          <a:effectLst/>
                          <a:latin typeface="Arial"/>
                          <a:ea typeface="Times New Roman"/>
                          <a:cs typeface="Times New Roman"/>
                        </a:rPr>
                        <a:t>MENTAL FUNCTION</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lgn="ctr"/>
                      <a:r>
                        <a:rPr lang="en-US" sz="500" b="1">
                          <a:effectLst/>
                          <a:latin typeface="Arial"/>
                          <a:ea typeface="Times New Roman"/>
                          <a:cs typeface="Times New Roman"/>
                        </a:rPr>
                        <a:t> </a:t>
                      </a:r>
                      <a:endParaRPr lang="en-AU"/>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905">
                <a:tc rowSpan="3">
                  <a:txBody>
                    <a:bodyPr/>
                    <a:lstStyle/>
                    <a:p>
                      <a:pPr>
                        <a:lnSpc>
                          <a:spcPts val="1100"/>
                        </a:lnSpc>
                        <a:spcAft>
                          <a:spcPts val="0"/>
                        </a:spcAft>
                      </a:pPr>
                      <a:r>
                        <a:rPr lang="en-US" sz="600" b="1" i="1" dirty="0">
                          <a:effectLst/>
                          <a:latin typeface="Arial"/>
                          <a:ea typeface="Times New Roman"/>
                          <a:cs typeface="Times New Roman"/>
                        </a:rPr>
                        <a:t>Intelligence</a:t>
                      </a:r>
                      <a:endParaRPr lang="en-AU" sz="900" dirty="0">
                        <a:effectLst/>
                        <a:latin typeface="Courier_PC"/>
                        <a:ea typeface="Times New Roman"/>
                        <a:cs typeface="Times New Roman"/>
                      </a:endParaRPr>
                    </a:p>
                    <a:p>
                      <a:pPr>
                        <a:spcAft>
                          <a:spcPts val="0"/>
                        </a:spcAft>
                      </a:pPr>
                      <a:r>
                        <a:rPr lang="en-US" sz="600" i="1" dirty="0">
                          <a:effectLst/>
                          <a:latin typeface="Arial"/>
                          <a:ea typeface="Times New Roman"/>
                          <a:cs typeface="Times New Roman"/>
                        </a:rPr>
                        <a:t>(Capacity for understanding)</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1905">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r>
                        <a:rPr lang="en-AU" dirty="0">
                          <a:solidFill>
                            <a:srgbClr val="FF0000"/>
                          </a:solidFill>
                        </a:rPr>
                        <a:t>L</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8639">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1827">
                <a:tc rowSpan="3">
                  <a:txBody>
                    <a:bodyPr/>
                    <a:lstStyle/>
                    <a:p>
                      <a:pPr>
                        <a:lnSpc>
                          <a:spcPts val="1100"/>
                        </a:lnSpc>
                        <a:spcAft>
                          <a:spcPts val="0"/>
                        </a:spcAft>
                      </a:pPr>
                      <a:r>
                        <a:rPr lang="en-US" sz="600" b="1" i="1" dirty="0">
                          <a:effectLst/>
                          <a:latin typeface="Arial"/>
                          <a:ea typeface="Times New Roman"/>
                          <a:cs typeface="Times New Roman"/>
                        </a:rPr>
                        <a:t>Thinking</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(The ability to form or conceive in the mind)</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Mild</a:t>
                      </a:r>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dirty="0">
                          <a:solidFill>
                            <a:srgbClr val="FF0000"/>
                          </a:solidFill>
                        </a:rPr>
                        <a:t>H</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1710">
                <a:tc rowSpan="3">
                  <a:txBody>
                    <a:bodyPr/>
                    <a:lstStyle/>
                    <a:p>
                      <a:pPr>
                        <a:lnSpc>
                          <a:spcPts val="1100"/>
                        </a:lnSpc>
                        <a:spcAft>
                          <a:spcPts val="0"/>
                        </a:spcAft>
                      </a:pPr>
                      <a:r>
                        <a:rPr lang="en-US" sz="600" b="1" i="1" dirty="0">
                          <a:effectLst/>
                          <a:latin typeface="Arial"/>
                          <a:ea typeface="Times New Roman"/>
                          <a:cs typeface="Times New Roman"/>
                        </a:rPr>
                        <a:t>Perception</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(The brain's interpretation of internal and external stimuli)</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0171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54792">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71827">
                <a:tc rowSpan="3">
                  <a:txBody>
                    <a:bodyPr/>
                    <a:lstStyle/>
                    <a:p>
                      <a:pPr>
                        <a:lnSpc>
                          <a:spcPts val="1100"/>
                        </a:lnSpc>
                        <a:spcAft>
                          <a:spcPts val="0"/>
                        </a:spcAft>
                      </a:pPr>
                      <a:r>
                        <a:rPr lang="en-US" sz="600" b="1" i="1" dirty="0">
                          <a:effectLst/>
                          <a:latin typeface="Arial"/>
                          <a:ea typeface="Times New Roman"/>
                          <a:cs typeface="Times New Roman"/>
                        </a:rPr>
                        <a:t>Judgement</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(Ability to assess a given situation and act appropriately)</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71827">
                <a:tc rowSpan="3">
                  <a:txBody>
                    <a:bodyPr/>
                    <a:lstStyle/>
                    <a:p>
                      <a:pPr>
                        <a:lnSpc>
                          <a:spcPts val="1100"/>
                        </a:lnSpc>
                        <a:spcAft>
                          <a:spcPts val="0"/>
                        </a:spcAft>
                      </a:pPr>
                      <a:r>
                        <a:rPr lang="en-US" sz="600" b="1" i="1" dirty="0">
                          <a:effectLst/>
                          <a:latin typeface="Arial"/>
                          <a:ea typeface="Times New Roman"/>
                          <a:cs typeface="Times New Roman"/>
                        </a:rPr>
                        <a:t>Mood</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(Emotional tone underlying all behaviours)</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01710">
                <a:tc rowSpan="3">
                  <a:txBody>
                    <a:bodyPr/>
                    <a:lstStyle/>
                    <a:p>
                      <a:pPr>
                        <a:lnSpc>
                          <a:spcPts val="1100"/>
                        </a:lnSpc>
                        <a:spcAft>
                          <a:spcPts val="0"/>
                        </a:spcAft>
                      </a:pPr>
                      <a:r>
                        <a:rPr lang="en-US" sz="600" b="1" i="1" dirty="0">
                          <a:effectLst/>
                          <a:latin typeface="Arial"/>
                          <a:ea typeface="Times New Roman"/>
                          <a:cs typeface="Times New Roman"/>
                        </a:rPr>
                        <a:t>Behaviour</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(Behaviour that is disruptive, distressing or aggressive)</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Mild</a:t>
                      </a:r>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20171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34184">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bl>
          </a:graphicData>
        </a:graphic>
      </p:graphicFrame>
      <p:sp>
        <p:nvSpPr>
          <p:cNvPr id="3" name="Rectangle 1"/>
          <p:cNvSpPr>
            <a:spLocks noChangeArrowheads="1"/>
          </p:cNvSpPr>
          <p:nvPr/>
        </p:nvSpPr>
        <p:spPr bwMode="auto">
          <a:xfrm>
            <a:off x="19756" y="6400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itchFamily="34" charset="0"/>
                <a:ea typeface="Times New Roman" pitchFamily="18" charset="0"/>
                <a:cs typeface="Arial" pitchFamily="34" charset="0"/>
              </a:rPr>
              <a:t>RANGE  =  LOW (L)   MID (M)   HIGH (H)</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0C3CB46F-F92D-462F-9C6D-0126D05BE018}" type="slidenum">
              <a:rPr lang="en-AU" smtClean="0"/>
              <a:t>71</a:t>
            </a:fld>
            <a:endParaRPr lang="en-AU" dirty="0"/>
          </a:p>
        </p:txBody>
      </p:sp>
      <mc:AlternateContent xmlns:mc="http://schemas.openxmlformats.org/markup-compatibility/2006" xmlns:p14="http://schemas.microsoft.com/office/powerpoint/2010/main">
        <mc:Choice Requires="p14">
          <p:contentPart p14:bwMode="auto" r:id="rId2">
            <p14:nvContentPartPr>
              <p14:cNvPr id="5" name="Ink 4"/>
              <p14:cNvContentPartPr/>
              <p14:nvPr/>
            </p14:nvContentPartPr>
            <p14:xfrm>
              <a:off x="2200320" y="1582920"/>
              <a:ext cx="777600" cy="377640"/>
            </p14:xfrm>
          </p:contentPart>
        </mc:Choice>
        <mc:Fallback xmlns="">
          <p:pic>
            <p:nvPicPr>
              <p:cNvPr id="5" name="Ink 4"/>
              <p:cNvPicPr/>
              <p:nvPr/>
            </p:nvPicPr>
            <p:blipFill>
              <a:blip r:embed="rId3"/>
              <a:stretch>
                <a:fillRect/>
              </a:stretch>
            </p:blipFill>
            <p:spPr>
              <a:xfrm>
                <a:off x="2190960" y="1573560"/>
                <a:ext cx="796320" cy="3963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6D04BE77-3B80-4F4F-AB90-94697797D877}"/>
                  </a:ext>
                </a:extLst>
              </p14:cNvPr>
              <p14:cNvContentPartPr/>
              <p14:nvPr/>
            </p14:nvContentPartPr>
            <p14:xfrm>
              <a:off x="3500280" y="2419200"/>
              <a:ext cx="448200" cy="343440"/>
            </p14:xfrm>
          </p:contentPart>
        </mc:Choice>
        <mc:Fallback xmlns="">
          <p:pic>
            <p:nvPicPr>
              <p:cNvPr id="7" name="Ink 6">
                <a:extLst>
                  <a:ext uri="{FF2B5EF4-FFF2-40B4-BE49-F238E27FC236}">
                    <a16:creationId xmlns:a16="http://schemas.microsoft.com/office/drawing/2014/main" id="{6D04BE77-3B80-4F4F-AB90-94697797D877}"/>
                  </a:ext>
                </a:extLst>
              </p:cNvPr>
              <p:cNvPicPr/>
              <p:nvPr/>
            </p:nvPicPr>
            <p:blipFill>
              <a:blip r:embed="rId5"/>
              <a:stretch>
                <a:fillRect/>
              </a:stretch>
            </p:blipFill>
            <p:spPr>
              <a:xfrm>
                <a:off x="3490920" y="2409840"/>
                <a:ext cx="466920" cy="362160"/>
              </a:xfrm>
              <a:prstGeom prst="rect">
                <a:avLst/>
              </a:prstGeom>
            </p:spPr>
          </p:pic>
        </mc:Fallback>
      </mc:AlternateContent>
    </p:spTree>
    <p:extLst>
      <p:ext uri="{BB962C8B-B14F-4D97-AF65-F5344CB8AC3E}">
        <p14:creationId xmlns:p14="http://schemas.microsoft.com/office/powerpoint/2010/main" val="1517840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lnSpc>
                <a:spcPct val="150000"/>
              </a:lnSpc>
              <a:buNone/>
              <a:defRPr/>
            </a:pPr>
            <a:r>
              <a:rPr lang="en-AU" b="1" dirty="0">
                <a:latin typeface="Arial" panose="020B0604020202020204" pitchFamily="34" charset="0"/>
                <a:cs typeface="Arial" panose="020B0604020202020204" pitchFamily="34" charset="0"/>
              </a:rPr>
              <a:t>Perception</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persistent</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heightened, dulled or blunted perception</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frequent flashbacks to his work situation </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noise and light sensitivity</a:t>
            </a:r>
          </a:p>
          <a:p>
            <a:pPr>
              <a:lnSpc>
                <a:spcPct val="150000"/>
              </a:lnSpc>
            </a:pPr>
            <a:r>
              <a:rPr lang="en-US" dirty="0">
                <a:latin typeface="Arial" panose="020B0604020202020204" pitchFamily="34" charset="0"/>
                <a:cs typeface="Arial" panose="020B0604020202020204" pitchFamily="34" charset="0"/>
              </a:rPr>
              <a:t>mild but noticeable interference with function </a:t>
            </a: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0C3CB46F-F92D-462F-9C6D-0126D05BE018}" type="slidenum">
              <a:rPr lang="en-AU" smtClean="0"/>
              <a:t>72</a:t>
            </a:fld>
            <a:endParaRPr lang="en-AU" dirty="0"/>
          </a:p>
        </p:txBody>
      </p:sp>
    </p:spTree>
    <p:extLst>
      <p:ext uri="{BB962C8B-B14F-4D97-AF65-F5344CB8AC3E}">
        <p14:creationId xmlns:p14="http://schemas.microsoft.com/office/powerpoint/2010/main" val="3467459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58468529"/>
              </p:ext>
            </p:extLst>
          </p:nvPr>
        </p:nvGraphicFramePr>
        <p:xfrm>
          <a:off x="1331640" y="-51491"/>
          <a:ext cx="6332698" cy="6504828"/>
        </p:xfrm>
        <a:graphic>
          <a:graphicData uri="http://schemas.openxmlformats.org/drawingml/2006/table">
            <a:tbl>
              <a:tblPr firstRow="1" firstCol="1" bandRow="1"/>
              <a:tblGrid>
                <a:gridCol w="908228">
                  <a:extLst>
                    <a:ext uri="{9D8B030D-6E8A-4147-A177-3AD203B41FA5}">
                      <a16:colId xmlns:a16="http://schemas.microsoft.com/office/drawing/2014/main" val="20000"/>
                    </a:ext>
                  </a:extLst>
                </a:gridCol>
                <a:gridCol w="527605">
                  <a:extLst>
                    <a:ext uri="{9D8B030D-6E8A-4147-A177-3AD203B41FA5}">
                      <a16:colId xmlns:a16="http://schemas.microsoft.com/office/drawing/2014/main" val="20001"/>
                    </a:ext>
                  </a:extLst>
                </a:gridCol>
                <a:gridCol w="292359">
                  <a:extLst>
                    <a:ext uri="{9D8B030D-6E8A-4147-A177-3AD203B41FA5}">
                      <a16:colId xmlns:a16="http://schemas.microsoft.com/office/drawing/2014/main" val="20002"/>
                    </a:ext>
                  </a:extLst>
                </a:gridCol>
                <a:gridCol w="208207">
                  <a:extLst>
                    <a:ext uri="{9D8B030D-6E8A-4147-A177-3AD203B41FA5}">
                      <a16:colId xmlns:a16="http://schemas.microsoft.com/office/drawing/2014/main" val="20003"/>
                    </a:ext>
                  </a:extLst>
                </a:gridCol>
                <a:gridCol w="75818">
                  <a:extLst>
                    <a:ext uri="{9D8B030D-6E8A-4147-A177-3AD203B41FA5}">
                      <a16:colId xmlns:a16="http://schemas.microsoft.com/office/drawing/2014/main" val="20004"/>
                    </a:ext>
                  </a:extLst>
                </a:gridCol>
                <a:gridCol w="469176">
                  <a:extLst>
                    <a:ext uri="{9D8B030D-6E8A-4147-A177-3AD203B41FA5}">
                      <a16:colId xmlns:a16="http://schemas.microsoft.com/office/drawing/2014/main" val="3046737922"/>
                    </a:ext>
                  </a:extLst>
                </a:gridCol>
                <a:gridCol w="322912">
                  <a:extLst>
                    <a:ext uri="{9D8B030D-6E8A-4147-A177-3AD203B41FA5}">
                      <a16:colId xmlns:a16="http://schemas.microsoft.com/office/drawing/2014/main" val="20005"/>
                    </a:ext>
                  </a:extLst>
                </a:gridCol>
                <a:gridCol w="177654">
                  <a:extLst>
                    <a:ext uri="{9D8B030D-6E8A-4147-A177-3AD203B41FA5}">
                      <a16:colId xmlns:a16="http://schemas.microsoft.com/office/drawing/2014/main" val="20006"/>
                    </a:ext>
                  </a:extLst>
                </a:gridCol>
                <a:gridCol w="626748">
                  <a:extLst>
                    <a:ext uri="{9D8B030D-6E8A-4147-A177-3AD203B41FA5}">
                      <a16:colId xmlns:a16="http://schemas.microsoft.com/office/drawing/2014/main" val="20007"/>
                    </a:ext>
                  </a:extLst>
                </a:gridCol>
                <a:gridCol w="347726">
                  <a:extLst>
                    <a:ext uri="{9D8B030D-6E8A-4147-A177-3AD203B41FA5}">
                      <a16:colId xmlns:a16="http://schemas.microsoft.com/office/drawing/2014/main" val="20008"/>
                    </a:ext>
                  </a:extLst>
                </a:gridCol>
                <a:gridCol w="152840">
                  <a:extLst>
                    <a:ext uri="{9D8B030D-6E8A-4147-A177-3AD203B41FA5}">
                      <a16:colId xmlns:a16="http://schemas.microsoft.com/office/drawing/2014/main" val="20009"/>
                    </a:ext>
                  </a:extLst>
                </a:gridCol>
                <a:gridCol w="721035">
                  <a:extLst>
                    <a:ext uri="{9D8B030D-6E8A-4147-A177-3AD203B41FA5}">
                      <a16:colId xmlns:a16="http://schemas.microsoft.com/office/drawing/2014/main" val="20010"/>
                    </a:ext>
                  </a:extLst>
                </a:gridCol>
                <a:gridCol w="350261">
                  <a:extLst>
                    <a:ext uri="{9D8B030D-6E8A-4147-A177-3AD203B41FA5}">
                      <a16:colId xmlns:a16="http://schemas.microsoft.com/office/drawing/2014/main" val="20011"/>
                    </a:ext>
                  </a:extLst>
                </a:gridCol>
                <a:gridCol w="150305">
                  <a:extLst>
                    <a:ext uri="{9D8B030D-6E8A-4147-A177-3AD203B41FA5}">
                      <a16:colId xmlns:a16="http://schemas.microsoft.com/office/drawing/2014/main" val="20012"/>
                    </a:ext>
                  </a:extLst>
                </a:gridCol>
                <a:gridCol w="501258">
                  <a:extLst>
                    <a:ext uri="{9D8B030D-6E8A-4147-A177-3AD203B41FA5}">
                      <a16:colId xmlns:a16="http://schemas.microsoft.com/office/drawing/2014/main" val="20013"/>
                    </a:ext>
                  </a:extLst>
                </a:gridCol>
                <a:gridCol w="356549">
                  <a:extLst>
                    <a:ext uri="{9D8B030D-6E8A-4147-A177-3AD203B41FA5}">
                      <a16:colId xmlns:a16="http://schemas.microsoft.com/office/drawing/2014/main" val="20014"/>
                    </a:ext>
                  </a:extLst>
                </a:gridCol>
                <a:gridCol w="144017">
                  <a:extLst>
                    <a:ext uri="{9D8B030D-6E8A-4147-A177-3AD203B41FA5}">
                      <a16:colId xmlns:a16="http://schemas.microsoft.com/office/drawing/2014/main" val="20015"/>
                    </a:ext>
                  </a:extLst>
                </a:gridCol>
              </a:tblGrid>
              <a:tr h="395637">
                <a:tc gridSpan="17">
                  <a:txBody>
                    <a:bodyPr/>
                    <a:lstStyle/>
                    <a:p>
                      <a:pPr algn="ctr">
                        <a:lnSpc>
                          <a:spcPts val="1100"/>
                        </a:lnSpc>
                        <a:spcAft>
                          <a:spcPts val="0"/>
                        </a:spcAft>
                      </a:pPr>
                      <a:br>
                        <a:rPr lang="en-US" sz="900" dirty="0">
                          <a:effectLst/>
                          <a:latin typeface="Courier_PC"/>
                          <a:ea typeface="Times New Roman"/>
                          <a:cs typeface="Times New Roman"/>
                        </a:rPr>
                      </a:br>
                      <a:r>
                        <a:rPr lang="en-US" sz="1100" b="1" dirty="0">
                          <a:effectLst/>
                          <a:latin typeface="Arial"/>
                          <a:ea typeface="Times New Roman"/>
                          <a:cs typeface="Times New Roman"/>
                        </a:rPr>
                        <a:t>TABLE 1: EVALUATION OF PSYCHIATRIC IMPAIRMENT</a:t>
                      </a:r>
                      <a:endParaRPr lang="en-AU" sz="1100" dirty="0">
                        <a:effectLst/>
                        <a:latin typeface="Courier_PC"/>
                        <a:ea typeface="Times New Roman"/>
                        <a:cs typeface="Times New Roman"/>
                      </a:endParaRPr>
                    </a:p>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447123">
                <a:tc>
                  <a:txBody>
                    <a:bodyPr/>
                    <a:lstStyle/>
                    <a:p>
                      <a:pPr>
                        <a:lnSpc>
                          <a:spcPts val="1100"/>
                        </a:lnSpc>
                        <a:spcAft>
                          <a:spcPts val="0"/>
                        </a:spcAft>
                      </a:pPr>
                      <a:r>
                        <a:rPr lang="en-US" sz="600" b="1" dirty="0">
                          <a:effectLst/>
                          <a:latin typeface="Arial"/>
                          <a:ea typeface="Times New Roman"/>
                          <a:cs typeface="Times New Roman"/>
                        </a:rPr>
                        <a:t>Class of</a:t>
                      </a:r>
                      <a:endParaRPr lang="en-AU" sz="900" dirty="0">
                        <a:effectLst/>
                        <a:latin typeface="Courier_PC"/>
                        <a:ea typeface="Times New Roman"/>
                        <a:cs typeface="Times New Roman"/>
                      </a:endParaRPr>
                    </a:p>
                    <a:p>
                      <a:pPr>
                        <a:lnSpc>
                          <a:spcPts val="1100"/>
                        </a:lnSpc>
                        <a:spcAft>
                          <a:spcPts val="0"/>
                        </a:spcAft>
                      </a:pPr>
                      <a:r>
                        <a:rPr lang="en-US" sz="600" b="1" dirty="0">
                          <a:effectLst/>
                          <a:latin typeface="Arial"/>
                          <a:ea typeface="Times New Roman"/>
                          <a:cs typeface="Times New Roman"/>
                        </a:rPr>
                        <a:t>Impairment</a:t>
                      </a:r>
                      <a:endParaRPr lang="en-AU" sz="900" dirty="0">
                        <a:effectLst/>
                        <a:latin typeface="Courier_PC"/>
                        <a:ea typeface="Times New Roman"/>
                        <a:cs typeface="Times New Roman"/>
                      </a:endParaRPr>
                    </a:p>
                    <a:p>
                      <a:pPr>
                        <a:lnSpc>
                          <a:spcPts val="1100"/>
                        </a:lnSpc>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a:txBody>
                    <a:bodyPr/>
                    <a:lstStyle/>
                    <a:p>
                      <a:pPr algn="ctr">
                        <a:spcAft>
                          <a:spcPts val="0"/>
                        </a:spcAft>
                      </a:pPr>
                      <a:r>
                        <a:rPr lang="en-US" sz="600" b="1" dirty="0">
                          <a:effectLst/>
                          <a:latin typeface="Arial"/>
                          <a:ea typeface="Times New Roman"/>
                          <a:cs typeface="Times New Roman"/>
                        </a:rPr>
                        <a:t>1</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lgn="ctr">
                        <a:spcAft>
                          <a:spcPts val="0"/>
                        </a:spcAft>
                      </a:pPr>
                      <a:r>
                        <a:rPr lang="en-US" sz="600" b="1" dirty="0">
                          <a:effectLst/>
                          <a:latin typeface="Arial"/>
                          <a:ea typeface="Times New Roman"/>
                          <a:cs typeface="Times New Roman"/>
                        </a:rPr>
                        <a:t>2</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lgn="ct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3</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4</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1"/>
                  </a:ext>
                </a:extLst>
              </a:tr>
              <a:tr h="298083">
                <a:tc>
                  <a:txBody>
                    <a:bodyPr/>
                    <a:lstStyle/>
                    <a:p>
                      <a:pPr>
                        <a:lnSpc>
                          <a:spcPts val="1100"/>
                        </a:lnSpc>
                        <a:spcAft>
                          <a:spcPts val="0"/>
                        </a:spcAft>
                      </a:pPr>
                      <a:r>
                        <a:rPr lang="en-US" sz="600" b="1" dirty="0">
                          <a:effectLst/>
                          <a:latin typeface="Arial"/>
                          <a:ea typeface="Times New Roman"/>
                          <a:cs typeface="Times New Roman"/>
                        </a:rPr>
                        <a:t>Percentage of Impairment</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a:txBody>
                    <a:bodyPr/>
                    <a:lstStyle/>
                    <a:p>
                      <a:pPr>
                        <a:spcAft>
                          <a:spcPts val="0"/>
                        </a:spcAft>
                      </a:pPr>
                      <a:r>
                        <a:rPr lang="en-US" sz="600" b="1" dirty="0">
                          <a:effectLst/>
                          <a:latin typeface="Arial"/>
                          <a:ea typeface="Times New Roman"/>
                          <a:cs typeface="Times New Roman"/>
                        </a:rPr>
                        <a:t>0-5%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spcAft>
                          <a:spcPts val="0"/>
                        </a:spcAft>
                      </a:pPr>
                      <a:r>
                        <a:rPr lang="en-US" sz="600" b="1" dirty="0">
                          <a:effectLst/>
                          <a:latin typeface="Arial"/>
                          <a:ea typeface="Times New Roman"/>
                          <a:cs typeface="Times New Roman"/>
                        </a:rPr>
                        <a:t>10% to20%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0-7</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25 to 50%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8-25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55% to 75%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26-40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Over 75%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41-65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2"/>
                  </a:ext>
                </a:extLst>
              </a:tr>
              <a:tr h="151905">
                <a:tc gridSpan="17">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3"/>
                  </a:ext>
                </a:extLst>
              </a:tr>
              <a:tr h="251017">
                <a:tc gridSpan="3">
                  <a:txBody>
                    <a:bodyPr/>
                    <a:lstStyle/>
                    <a:p>
                      <a:pPr>
                        <a:spcAft>
                          <a:spcPts val="0"/>
                        </a:spcAft>
                      </a:pPr>
                      <a:r>
                        <a:rPr lang="en-US" sz="600" b="1" dirty="0">
                          <a:effectLst/>
                          <a:latin typeface="Arial"/>
                          <a:ea typeface="Times New Roman"/>
                          <a:cs typeface="Times New Roman"/>
                        </a:rPr>
                        <a:t>MENTAL FUNCTION</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lgn="ctr"/>
                      <a:r>
                        <a:rPr lang="en-US" sz="500" b="1">
                          <a:effectLst/>
                          <a:latin typeface="Arial"/>
                          <a:ea typeface="Times New Roman"/>
                          <a:cs typeface="Times New Roman"/>
                        </a:rPr>
                        <a:t> </a:t>
                      </a:r>
                      <a:endParaRPr lang="en-AU"/>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905">
                <a:tc rowSpan="3">
                  <a:txBody>
                    <a:bodyPr/>
                    <a:lstStyle/>
                    <a:p>
                      <a:pPr>
                        <a:lnSpc>
                          <a:spcPts val="1100"/>
                        </a:lnSpc>
                        <a:spcAft>
                          <a:spcPts val="0"/>
                        </a:spcAft>
                      </a:pPr>
                      <a:r>
                        <a:rPr lang="en-US" sz="600" b="1" i="1" dirty="0">
                          <a:effectLst/>
                          <a:latin typeface="Arial"/>
                          <a:ea typeface="Times New Roman"/>
                          <a:cs typeface="Times New Roman"/>
                        </a:rPr>
                        <a:t>Intelligence</a:t>
                      </a:r>
                      <a:endParaRPr lang="en-AU" sz="900" dirty="0">
                        <a:effectLst/>
                        <a:latin typeface="Courier_PC"/>
                        <a:ea typeface="Times New Roman"/>
                        <a:cs typeface="Times New Roman"/>
                      </a:endParaRPr>
                    </a:p>
                    <a:p>
                      <a:pPr>
                        <a:spcAft>
                          <a:spcPts val="0"/>
                        </a:spcAft>
                      </a:pPr>
                      <a:r>
                        <a:rPr lang="en-US" sz="600" i="1" dirty="0">
                          <a:effectLst/>
                          <a:latin typeface="Arial"/>
                          <a:ea typeface="Times New Roman"/>
                          <a:cs typeface="Times New Roman"/>
                        </a:rPr>
                        <a:t>(Capacity for understanding)</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1905">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r>
                        <a:rPr lang="en-AU" dirty="0">
                          <a:solidFill>
                            <a:srgbClr val="FF0000"/>
                          </a:solidFill>
                        </a:rPr>
                        <a:t>L</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8639">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1827">
                <a:tc rowSpan="3">
                  <a:txBody>
                    <a:bodyPr/>
                    <a:lstStyle/>
                    <a:p>
                      <a:pPr>
                        <a:lnSpc>
                          <a:spcPts val="1100"/>
                        </a:lnSpc>
                        <a:spcAft>
                          <a:spcPts val="0"/>
                        </a:spcAft>
                      </a:pPr>
                      <a:r>
                        <a:rPr lang="en-US" sz="600" b="1" i="1" dirty="0">
                          <a:effectLst/>
                          <a:latin typeface="Arial"/>
                          <a:ea typeface="Times New Roman"/>
                          <a:cs typeface="Times New Roman"/>
                        </a:rPr>
                        <a:t>Thinking</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(The ability to form or conceive in the mind)</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Mild</a:t>
                      </a:r>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dirty="0">
                          <a:solidFill>
                            <a:srgbClr val="FF0000"/>
                          </a:solidFill>
                        </a:rPr>
                        <a:t>H</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1710">
                <a:tc rowSpan="3">
                  <a:txBody>
                    <a:bodyPr/>
                    <a:lstStyle/>
                    <a:p>
                      <a:pPr>
                        <a:lnSpc>
                          <a:spcPts val="1100"/>
                        </a:lnSpc>
                        <a:spcAft>
                          <a:spcPts val="0"/>
                        </a:spcAft>
                      </a:pPr>
                      <a:r>
                        <a:rPr lang="en-US" sz="600" b="1" i="1" dirty="0">
                          <a:effectLst/>
                          <a:latin typeface="Arial"/>
                          <a:ea typeface="Times New Roman"/>
                          <a:cs typeface="Times New Roman"/>
                        </a:rPr>
                        <a:t>Perception</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(The brain's interpretation of internal and external stimuli)</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dirty="0">
                          <a:solidFill>
                            <a:srgbClr val="FF0000"/>
                          </a:solidFill>
                        </a:rPr>
                        <a:t>L</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0171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54792">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71827">
                <a:tc rowSpan="3">
                  <a:txBody>
                    <a:bodyPr/>
                    <a:lstStyle/>
                    <a:p>
                      <a:pPr>
                        <a:lnSpc>
                          <a:spcPts val="1100"/>
                        </a:lnSpc>
                        <a:spcAft>
                          <a:spcPts val="0"/>
                        </a:spcAft>
                      </a:pPr>
                      <a:r>
                        <a:rPr lang="en-US" sz="600" b="1" i="1" dirty="0">
                          <a:effectLst/>
                          <a:latin typeface="Arial"/>
                          <a:ea typeface="Times New Roman"/>
                          <a:cs typeface="Times New Roman"/>
                        </a:rPr>
                        <a:t>Judgement</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(Ability to assess a given situation and act appropriately)</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71827">
                <a:tc rowSpan="3">
                  <a:txBody>
                    <a:bodyPr/>
                    <a:lstStyle/>
                    <a:p>
                      <a:pPr>
                        <a:lnSpc>
                          <a:spcPts val="1100"/>
                        </a:lnSpc>
                        <a:spcAft>
                          <a:spcPts val="0"/>
                        </a:spcAft>
                      </a:pPr>
                      <a:r>
                        <a:rPr lang="en-US" sz="600" b="1" i="1" dirty="0">
                          <a:effectLst/>
                          <a:latin typeface="Arial"/>
                          <a:ea typeface="Times New Roman"/>
                          <a:cs typeface="Times New Roman"/>
                        </a:rPr>
                        <a:t>Mood</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(Emotional tone underlying all behaviours)</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01710">
                <a:tc rowSpan="3">
                  <a:txBody>
                    <a:bodyPr/>
                    <a:lstStyle/>
                    <a:p>
                      <a:pPr>
                        <a:lnSpc>
                          <a:spcPts val="1100"/>
                        </a:lnSpc>
                        <a:spcAft>
                          <a:spcPts val="0"/>
                        </a:spcAft>
                      </a:pPr>
                      <a:r>
                        <a:rPr lang="en-US" sz="600" b="1" i="1" dirty="0">
                          <a:effectLst/>
                          <a:latin typeface="Arial"/>
                          <a:ea typeface="Times New Roman"/>
                          <a:cs typeface="Times New Roman"/>
                        </a:rPr>
                        <a:t>Behaviour</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(Behaviour that is disruptive, distressing or aggressive)</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Mild</a:t>
                      </a:r>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20171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34184">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bl>
          </a:graphicData>
        </a:graphic>
      </p:graphicFrame>
      <p:sp>
        <p:nvSpPr>
          <p:cNvPr id="3" name="Rectangle 1"/>
          <p:cNvSpPr>
            <a:spLocks noChangeArrowheads="1"/>
          </p:cNvSpPr>
          <p:nvPr/>
        </p:nvSpPr>
        <p:spPr bwMode="auto">
          <a:xfrm>
            <a:off x="19756" y="6400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itchFamily="34" charset="0"/>
                <a:ea typeface="Times New Roman" pitchFamily="18" charset="0"/>
                <a:cs typeface="Arial" pitchFamily="34" charset="0"/>
              </a:rPr>
              <a:t>RANGE  =  LOW (L)   MID (M)   HIGH (H)</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0C3CB46F-F92D-462F-9C6D-0126D05BE018}" type="slidenum">
              <a:rPr lang="en-AU" smtClean="0"/>
              <a:t>73</a:t>
            </a:fld>
            <a:endParaRPr lang="en-AU" dirty="0"/>
          </a:p>
        </p:txBody>
      </p:sp>
      <mc:AlternateContent xmlns:mc="http://schemas.openxmlformats.org/markup-compatibility/2006" xmlns:p14="http://schemas.microsoft.com/office/powerpoint/2010/main">
        <mc:Choice Requires="p14">
          <p:contentPart p14:bwMode="auto" r:id="rId2">
            <p14:nvContentPartPr>
              <p14:cNvPr id="5" name="Ink 4"/>
              <p14:cNvContentPartPr/>
              <p14:nvPr/>
            </p14:nvContentPartPr>
            <p14:xfrm>
              <a:off x="2200320" y="1582920"/>
              <a:ext cx="777600" cy="377640"/>
            </p14:xfrm>
          </p:contentPart>
        </mc:Choice>
        <mc:Fallback xmlns="">
          <p:pic>
            <p:nvPicPr>
              <p:cNvPr id="5" name="Ink 4"/>
              <p:cNvPicPr/>
              <p:nvPr/>
            </p:nvPicPr>
            <p:blipFill>
              <a:blip r:embed="rId3"/>
              <a:stretch>
                <a:fillRect/>
              </a:stretch>
            </p:blipFill>
            <p:spPr>
              <a:xfrm>
                <a:off x="2190960" y="1573560"/>
                <a:ext cx="796320" cy="3963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6D04BE77-3B80-4F4F-AB90-94697797D877}"/>
                  </a:ext>
                </a:extLst>
              </p14:cNvPr>
              <p14:cNvContentPartPr/>
              <p14:nvPr/>
            </p14:nvContentPartPr>
            <p14:xfrm>
              <a:off x="3500280" y="2419200"/>
              <a:ext cx="448200" cy="343440"/>
            </p14:xfrm>
          </p:contentPart>
        </mc:Choice>
        <mc:Fallback xmlns="">
          <p:pic>
            <p:nvPicPr>
              <p:cNvPr id="7" name="Ink 6">
                <a:extLst>
                  <a:ext uri="{FF2B5EF4-FFF2-40B4-BE49-F238E27FC236}">
                    <a16:creationId xmlns:a16="http://schemas.microsoft.com/office/drawing/2014/main" id="{6D04BE77-3B80-4F4F-AB90-94697797D877}"/>
                  </a:ext>
                </a:extLst>
              </p:cNvPr>
              <p:cNvPicPr/>
              <p:nvPr/>
            </p:nvPicPr>
            <p:blipFill>
              <a:blip r:embed="rId5"/>
              <a:stretch>
                <a:fillRect/>
              </a:stretch>
            </p:blipFill>
            <p:spPr>
              <a:xfrm>
                <a:off x="3490920" y="2409840"/>
                <a:ext cx="466920" cy="3621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a:extLst>
                  <a:ext uri="{FF2B5EF4-FFF2-40B4-BE49-F238E27FC236}">
                    <a16:creationId xmlns:a16="http://schemas.microsoft.com/office/drawing/2014/main" id="{B25B7F09-AD9C-4393-8E3C-15BBBAE0EC08}"/>
                  </a:ext>
                </a:extLst>
              </p14:cNvPr>
              <p14:cNvContentPartPr/>
              <p14:nvPr/>
            </p14:nvContentPartPr>
            <p14:xfrm>
              <a:off x="3481200" y="3252960"/>
              <a:ext cx="457560" cy="314640"/>
            </p14:xfrm>
          </p:contentPart>
        </mc:Choice>
        <mc:Fallback xmlns="">
          <p:pic>
            <p:nvPicPr>
              <p:cNvPr id="6" name="Ink 5">
                <a:extLst>
                  <a:ext uri="{FF2B5EF4-FFF2-40B4-BE49-F238E27FC236}">
                    <a16:creationId xmlns:a16="http://schemas.microsoft.com/office/drawing/2014/main" id="{B25B7F09-AD9C-4393-8E3C-15BBBAE0EC08}"/>
                  </a:ext>
                </a:extLst>
              </p:cNvPr>
              <p:cNvPicPr/>
              <p:nvPr/>
            </p:nvPicPr>
            <p:blipFill>
              <a:blip r:embed="rId7"/>
              <a:stretch>
                <a:fillRect/>
              </a:stretch>
            </p:blipFill>
            <p:spPr>
              <a:xfrm>
                <a:off x="3471840" y="3243600"/>
                <a:ext cx="476280" cy="333360"/>
              </a:xfrm>
              <a:prstGeom prst="rect">
                <a:avLst/>
              </a:prstGeom>
            </p:spPr>
          </p:pic>
        </mc:Fallback>
      </mc:AlternateContent>
    </p:spTree>
    <p:extLst>
      <p:ext uri="{BB962C8B-B14F-4D97-AF65-F5344CB8AC3E}">
        <p14:creationId xmlns:p14="http://schemas.microsoft.com/office/powerpoint/2010/main" val="752289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lnSpc>
                <a:spcPct val="150000"/>
              </a:lnSpc>
              <a:buNone/>
              <a:defRPr/>
            </a:pPr>
            <a:r>
              <a:rPr lang="en-AU" b="1" dirty="0">
                <a:latin typeface="Arial" panose="020B0604020202020204" pitchFamily="34" charset="0"/>
                <a:cs typeface="Arial" panose="020B0604020202020204" pitchFamily="34" charset="0"/>
              </a:rPr>
              <a:t>Judgement</a:t>
            </a:r>
          </a:p>
          <a:p>
            <a:pPr marL="285750" lvl="4" indent="-285750">
              <a:lnSpc>
                <a:spcPct val="150000"/>
              </a:lnSpc>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persistently misjudges situations in relationships, occupational settings, driving and with finances.  </a:t>
            </a:r>
          </a:p>
          <a:p>
            <a:pPr marL="285750" lvl="4" indent="-285750">
              <a:lnSpc>
                <a:spcPct val="150000"/>
              </a:lnSpc>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The misjudgements are noticed by others but are accommodated</a:t>
            </a:r>
            <a:r>
              <a:rPr lang="en-US" altLang="en-US" b="1" dirty="0">
                <a:latin typeface="Arial" panose="020B0604020202020204" pitchFamily="34" charset="0"/>
                <a:cs typeface="Arial" panose="020B0604020202020204" pitchFamily="34" charset="0"/>
              </a:rPr>
              <a:t>. </a:t>
            </a:r>
          </a:p>
          <a:p>
            <a:endParaRPr lang="en-AU" dirty="0"/>
          </a:p>
        </p:txBody>
      </p:sp>
      <p:sp>
        <p:nvSpPr>
          <p:cNvPr id="4" name="Slide Number Placeholder 3"/>
          <p:cNvSpPr>
            <a:spLocks noGrp="1"/>
          </p:cNvSpPr>
          <p:nvPr>
            <p:ph type="sldNum" sz="quarter" idx="12"/>
          </p:nvPr>
        </p:nvSpPr>
        <p:spPr/>
        <p:txBody>
          <a:bodyPr/>
          <a:lstStyle/>
          <a:p>
            <a:fld id="{0C3CB46F-F92D-462F-9C6D-0126D05BE018}" type="slidenum">
              <a:rPr lang="en-AU" smtClean="0"/>
              <a:t>74</a:t>
            </a:fld>
            <a:endParaRPr lang="en-AU" dirty="0"/>
          </a:p>
        </p:txBody>
      </p:sp>
    </p:spTree>
    <p:extLst>
      <p:ext uri="{BB962C8B-B14F-4D97-AF65-F5344CB8AC3E}">
        <p14:creationId xmlns:p14="http://schemas.microsoft.com/office/powerpoint/2010/main" val="3166210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5921774"/>
              </p:ext>
            </p:extLst>
          </p:nvPr>
        </p:nvGraphicFramePr>
        <p:xfrm>
          <a:off x="1331640" y="-51491"/>
          <a:ext cx="6332698" cy="6504828"/>
        </p:xfrm>
        <a:graphic>
          <a:graphicData uri="http://schemas.openxmlformats.org/drawingml/2006/table">
            <a:tbl>
              <a:tblPr firstRow="1" firstCol="1" bandRow="1"/>
              <a:tblGrid>
                <a:gridCol w="908228">
                  <a:extLst>
                    <a:ext uri="{9D8B030D-6E8A-4147-A177-3AD203B41FA5}">
                      <a16:colId xmlns:a16="http://schemas.microsoft.com/office/drawing/2014/main" val="20000"/>
                    </a:ext>
                  </a:extLst>
                </a:gridCol>
                <a:gridCol w="527605">
                  <a:extLst>
                    <a:ext uri="{9D8B030D-6E8A-4147-A177-3AD203B41FA5}">
                      <a16:colId xmlns:a16="http://schemas.microsoft.com/office/drawing/2014/main" val="20001"/>
                    </a:ext>
                  </a:extLst>
                </a:gridCol>
                <a:gridCol w="292359">
                  <a:extLst>
                    <a:ext uri="{9D8B030D-6E8A-4147-A177-3AD203B41FA5}">
                      <a16:colId xmlns:a16="http://schemas.microsoft.com/office/drawing/2014/main" val="20002"/>
                    </a:ext>
                  </a:extLst>
                </a:gridCol>
                <a:gridCol w="208207">
                  <a:extLst>
                    <a:ext uri="{9D8B030D-6E8A-4147-A177-3AD203B41FA5}">
                      <a16:colId xmlns:a16="http://schemas.microsoft.com/office/drawing/2014/main" val="20003"/>
                    </a:ext>
                  </a:extLst>
                </a:gridCol>
                <a:gridCol w="75818">
                  <a:extLst>
                    <a:ext uri="{9D8B030D-6E8A-4147-A177-3AD203B41FA5}">
                      <a16:colId xmlns:a16="http://schemas.microsoft.com/office/drawing/2014/main" val="20004"/>
                    </a:ext>
                  </a:extLst>
                </a:gridCol>
                <a:gridCol w="469176">
                  <a:extLst>
                    <a:ext uri="{9D8B030D-6E8A-4147-A177-3AD203B41FA5}">
                      <a16:colId xmlns:a16="http://schemas.microsoft.com/office/drawing/2014/main" val="3046737922"/>
                    </a:ext>
                  </a:extLst>
                </a:gridCol>
                <a:gridCol w="254911">
                  <a:extLst>
                    <a:ext uri="{9D8B030D-6E8A-4147-A177-3AD203B41FA5}">
                      <a16:colId xmlns:a16="http://schemas.microsoft.com/office/drawing/2014/main" val="20005"/>
                    </a:ext>
                  </a:extLst>
                </a:gridCol>
                <a:gridCol w="245655">
                  <a:extLst>
                    <a:ext uri="{9D8B030D-6E8A-4147-A177-3AD203B41FA5}">
                      <a16:colId xmlns:a16="http://schemas.microsoft.com/office/drawing/2014/main" val="20006"/>
                    </a:ext>
                  </a:extLst>
                </a:gridCol>
                <a:gridCol w="626748">
                  <a:extLst>
                    <a:ext uri="{9D8B030D-6E8A-4147-A177-3AD203B41FA5}">
                      <a16:colId xmlns:a16="http://schemas.microsoft.com/office/drawing/2014/main" val="20007"/>
                    </a:ext>
                  </a:extLst>
                </a:gridCol>
                <a:gridCol w="347726">
                  <a:extLst>
                    <a:ext uri="{9D8B030D-6E8A-4147-A177-3AD203B41FA5}">
                      <a16:colId xmlns:a16="http://schemas.microsoft.com/office/drawing/2014/main" val="20008"/>
                    </a:ext>
                  </a:extLst>
                </a:gridCol>
                <a:gridCol w="152840">
                  <a:extLst>
                    <a:ext uri="{9D8B030D-6E8A-4147-A177-3AD203B41FA5}">
                      <a16:colId xmlns:a16="http://schemas.microsoft.com/office/drawing/2014/main" val="20009"/>
                    </a:ext>
                  </a:extLst>
                </a:gridCol>
                <a:gridCol w="721035">
                  <a:extLst>
                    <a:ext uri="{9D8B030D-6E8A-4147-A177-3AD203B41FA5}">
                      <a16:colId xmlns:a16="http://schemas.microsoft.com/office/drawing/2014/main" val="20010"/>
                    </a:ext>
                  </a:extLst>
                </a:gridCol>
                <a:gridCol w="350261">
                  <a:extLst>
                    <a:ext uri="{9D8B030D-6E8A-4147-A177-3AD203B41FA5}">
                      <a16:colId xmlns:a16="http://schemas.microsoft.com/office/drawing/2014/main" val="20011"/>
                    </a:ext>
                  </a:extLst>
                </a:gridCol>
                <a:gridCol w="150305">
                  <a:extLst>
                    <a:ext uri="{9D8B030D-6E8A-4147-A177-3AD203B41FA5}">
                      <a16:colId xmlns:a16="http://schemas.microsoft.com/office/drawing/2014/main" val="20012"/>
                    </a:ext>
                  </a:extLst>
                </a:gridCol>
                <a:gridCol w="501258">
                  <a:extLst>
                    <a:ext uri="{9D8B030D-6E8A-4147-A177-3AD203B41FA5}">
                      <a16:colId xmlns:a16="http://schemas.microsoft.com/office/drawing/2014/main" val="20013"/>
                    </a:ext>
                  </a:extLst>
                </a:gridCol>
                <a:gridCol w="356549">
                  <a:extLst>
                    <a:ext uri="{9D8B030D-6E8A-4147-A177-3AD203B41FA5}">
                      <a16:colId xmlns:a16="http://schemas.microsoft.com/office/drawing/2014/main" val="20014"/>
                    </a:ext>
                  </a:extLst>
                </a:gridCol>
                <a:gridCol w="144017">
                  <a:extLst>
                    <a:ext uri="{9D8B030D-6E8A-4147-A177-3AD203B41FA5}">
                      <a16:colId xmlns:a16="http://schemas.microsoft.com/office/drawing/2014/main" val="20015"/>
                    </a:ext>
                  </a:extLst>
                </a:gridCol>
              </a:tblGrid>
              <a:tr h="395637">
                <a:tc gridSpan="17">
                  <a:txBody>
                    <a:bodyPr/>
                    <a:lstStyle/>
                    <a:p>
                      <a:pPr algn="ctr">
                        <a:lnSpc>
                          <a:spcPts val="1100"/>
                        </a:lnSpc>
                        <a:spcAft>
                          <a:spcPts val="0"/>
                        </a:spcAft>
                      </a:pPr>
                      <a:br>
                        <a:rPr lang="en-US" sz="900" dirty="0">
                          <a:effectLst/>
                          <a:latin typeface="Courier_PC"/>
                          <a:ea typeface="Times New Roman"/>
                          <a:cs typeface="Times New Roman"/>
                        </a:rPr>
                      </a:br>
                      <a:r>
                        <a:rPr lang="en-US" sz="1100" b="1" dirty="0">
                          <a:effectLst/>
                          <a:latin typeface="Arial"/>
                          <a:ea typeface="Times New Roman"/>
                          <a:cs typeface="Times New Roman"/>
                        </a:rPr>
                        <a:t>TABLE 1: EVALUATION OF PSYCHIATRIC IMPAIRMENT</a:t>
                      </a:r>
                      <a:endParaRPr lang="en-AU" sz="1100" dirty="0">
                        <a:effectLst/>
                        <a:latin typeface="Courier_PC"/>
                        <a:ea typeface="Times New Roman"/>
                        <a:cs typeface="Times New Roman"/>
                      </a:endParaRPr>
                    </a:p>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447123">
                <a:tc>
                  <a:txBody>
                    <a:bodyPr/>
                    <a:lstStyle/>
                    <a:p>
                      <a:pPr>
                        <a:lnSpc>
                          <a:spcPts val="1100"/>
                        </a:lnSpc>
                        <a:spcAft>
                          <a:spcPts val="0"/>
                        </a:spcAft>
                      </a:pPr>
                      <a:r>
                        <a:rPr lang="en-US" sz="600" b="1" dirty="0">
                          <a:effectLst/>
                          <a:latin typeface="Arial"/>
                          <a:ea typeface="Times New Roman"/>
                          <a:cs typeface="Times New Roman"/>
                        </a:rPr>
                        <a:t>Class of</a:t>
                      </a:r>
                      <a:endParaRPr lang="en-AU" sz="900" dirty="0">
                        <a:effectLst/>
                        <a:latin typeface="Courier_PC"/>
                        <a:ea typeface="Times New Roman"/>
                        <a:cs typeface="Times New Roman"/>
                      </a:endParaRPr>
                    </a:p>
                    <a:p>
                      <a:pPr>
                        <a:lnSpc>
                          <a:spcPts val="1100"/>
                        </a:lnSpc>
                        <a:spcAft>
                          <a:spcPts val="0"/>
                        </a:spcAft>
                      </a:pPr>
                      <a:r>
                        <a:rPr lang="en-US" sz="600" b="1" dirty="0">
                          <a:effectLst/>
                          <a:latin typeface="Arial"/>
                          <a:ea typeface="Times New Roman"/>
                          <a:cs typeface="Times New Roman"/>
                        </a:rPr>
                        <a:t>Impairment</a:t>
                      </a:r>
                      <a:endParaRPr lang="en-AU" sz="900" dirty="0">
                        <a:effectLst/>
                        <a:latin typeface="Courier_PC"/>
                        <a:ea typeface="Times New Roman"/>
                        <a:cs typeface="Times New Roman"/>
                      </a:endParaRPr>
                    </a:p>
                    <a:p>
                      <a:pPr>
                        <a:lnSpc>
                          <a:spcPts val="1100"/>
                        </a:lnSpc>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a:txBody>
                    <a:bodyPr/>
                    <a:lstStyle/>
                    <a:p>
                      <a:pPr algn="ctr">
                        <a:spcAft>
                          <a:spcPts val="0"/>
                        </a:spcAft>
                      </a:pPr>
                      <a:r>
                        <a:rPr lang="en-US" sz="600" b="1" dirty="0">
                          <a:effectLst/>
                          <a:latin typeface="Arial"/>
                          <a:ea typeface="Times New Roman"/>
                          <a:cs typeface="Times New Roman"/>
                        </a:rPr>
                        <a:t>1</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lgn="ctr">
                        <a:spcAft>
                          <a:spcPts val="0"/>
                        </a:spcAft>
                      </a:pPr>
                      <a:r>
                        <a:rPr lang="en-US" sz="600" b="1" dirty="0">
                          <a:effectLst/>
                          <a:latin typeface="Arial"/>
                          <a:ea typeface="Times New Roman"/>
                          <a:cs typeface="Times New Roman"/>
                        </a:rPr>
                        <a:t>2</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lgn="ct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3</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4</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1"/>
                  </a:ext>
                </a:extLst>
              </a:tr>
              <a:tr h="298083">
                <a:tc>
                  <a:txBody>
                    <a:bodyPr/>
                    <a:lstStyle/>
                    <a:p>
                      <a:pPr>
                        <a:lnSpc>
                          <a:spcPts val="1100"/>
                        </a:lnSpc>
                        <a:spcAft>
                          <a:spcPts val="0"/>
                        </a:spcAft>
                      </a:pPr>
                      <a:r>
                        <a:rPr lang="en-US" sz="600" b="1" dirty="0">
                          <a:effectLst/>
                          <a:latin typeface="Arial"/>
                          <a:ea typeface="Times New Roman"/>
                          <a:cs typeface="Times New Roman"/>
                        </a:rPr>
                        <a:t>Percentage of Impairment</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a:txBody>
                    <a:bodyPr/>
                    <a:lstStyle/>
                    <a:p>
                      <a:pPr>
                        <a:spcAft>
                          <a:spcPts val="0"/>
                        </a:spcAft>
                      </a:pPr>
                      <a:r>
                        <a:rPr lang="en-US" sz="600" b="1" dirty="0">
                          <a:effectLst/>
                          <a:latin typeface="Arial"/>
                          <a:ea typeface="Times New Roman"/>
                          <a:cs typeface="Times New Roman"/>
                        </a:rPr>
                        <a:t>0-5%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spcAft>
                          <a:spcPts val="0"/>
                        </a:spcAft>
                      </a:pPr>
                      <a:r>
                        <a:rPr lang="en-US" sz="600" b="1" dirty="0">
                          <a:effectLst/>
                          <a:latin typeface="Arial"/>
                          <a:ea typeface="Times New Roman"/>
                          <a:cs typeface="Times New Roman"/>
                        </a:rPr>
                        <a:t>10% to20%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0-7</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25 to 50%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8-25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55% to 75%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26-40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Over 75%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41-65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2"/>
                  </a:ext>
                </a:extLst>
              </a:tr>
              <a:tr h="151905">
                <a:tc gridSpan="17">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3"/>
                  </a:ext>
                </a:extLst>
              </a:tr>
              <a:tr h="251017">
                <a:tc gridSpan="3">
                  <a:txBody>
                    <a:bodyPr/>
                    <a:lstStyle/>
                    <a:p>
                      <a:pPr>
                        <a:spcAft>
                          <a:spcPts val="0"/>
                        </a:spcAft>
                      </a:pPr>
                      <a:r>
                        <a:rPr lang="en-US" sz="600" b="1" dirty="0">
                          <a:effectLst/>
                          <a:latin typeface="Arial"/>
                          <a:ea typeface="Times New Roman"/>
                          <a:cs typeface="Times New Roman"/>
                        </a:rPr>
                        <a:t>MENTAL FUNCTION</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lgn="ctr"/>
                      <a:r>
                        <a:rPr lang="en-US" sz="500" b="1">
                          <a:effectLst/>
                          <a:latin typeface="Arial"/>
                          <a:ea typeface="Times New Roman"/>
                          <a:cs typeface="Times New Roman"/>
                        </a:rPr>
                        <a:t> </a:t>
                      </a:r>
                      <a:endParaRPr lang="en-AU"/>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905">
                <a:tc rowSpan="3">
                  <a:txBody>
                    <a:bodyPr/>
                    <a:lstStyle/>
                    <a:p>
                      <a:pPr>
                        <a:lnSpc>
                          <a:spcPts val="1100"/>
                        </a:lnSpc>
                        <a:spcAft>
                          <a:spcPts val="0"/>
                        </a:spcAft>
                      </a:pPr>
                      <a:r>
                        <a:rPr lang="en-US" sz="600" b="1" i="1" dirty="0">
                          <a:effectLst/>
                          <a:latin typeface="Arial"/>
                          <a:ea typeface="Times New Roman"/>
                          <a:cs typeface="Times New Roman"/>
                        </a:rPr>
                        <a:t>Intelligence</a:t>
                      </a:r>
                      <a:endParaRPr lang="en-AU" sz="900" dirty="0">
                        <a:effectLst/>
                        <a:latin typeface="Courier_PC"/>
                        <a:ea typeface="Times New Roman"/>
                        <a:cs typeface="Times New Roman"/>
                      </a:endParaRPr>
                    </a:p>
                    <a:p>
                      <a:pPr>
                        <a:spcAft>
                          <a:spcPts val="0"/>
                        </a:spcAft>
                      </a:pPr>
                      <a:r>
                        <a:rPr lang="en-US" sz="600" i="1" dirty="0">
                          <a:effectLst/>
                          <a:latin typeface="Arial"/>
                          <a:ea typeface="Times New Roman"/>
                          <a:cs typeface="Times New Roman"/>
                        </a:rPr>
                        <a:t>(Capacity for understanding)</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1905">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r>
                        <a:rPr lang="en-AU" dirty="0">
                          <a:solidFill>
                            <a:srgbClr val="FF0000"/>
                          </a:solidFill>
                        </a:rPr>
                        <a:t>L</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8639">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1827">
                <a:tc rowSpan="3">
                  <a:txBody>
                    <a:bodyPr/>
                    <a:lstStyle/>
                    <a:p>
                      <a:pPr>
                        <a:lnSpc>
                          <a:spcPts val="1100"/>
                        </a:lnSpc>
                        <a:spcAft>
                          <a:spcPts val="0"/>
                        </a:spcAft>
                      </a:pPr>
                      <a:r>
                        <a:rPr lang="en-US" sz="600" b="1" i="1" dirty="0">
                          <a:effectLst/>
                          <a:latin typeface="Arial"/>
                          <a:ea typeface="Times New Roman"/>
                          <a:cs typeface="Times New Roman"/>
                        </a:rPr>
                        <a:t>Thinking</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(The ability to form or conceive in the mind)</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Mild</a:t>
                      </a:r>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dirty="0">
                          <a:solidFill>
                            <a:srgbClr val="FF0000"/>
                          </a:solidFill>
                        </a:rPr>
                        <a:t>H</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1710">
                <a:tc rowSpan="3">
                  <a:txBody>
                    <a:bodyPr/>
                    <a:lstStyle/>
                    <a:p>
                      <a:pPr>
                        <a:lnSpc>
                          <a:spcPts val="1100"/>
                        </a:lnSpc>
                        <a:spcAft>
                          <a:spcPts val="0"/>
                        </a:spcAft>
                      </a:pPr>
                      <a:r>
                        <a:rPr lang="en-US" sz="600" b="1" i="1" dirty="0">
                          <a:effectLst/>
                          <a:latin typeface="Arial"/>
                          <a:ea typeface="Times New Roman"/>
                          <a:cs typeface="Times New Roman"/>
                        </a:rPr>
                        <a:t>Perception</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(The brain's interpretation of internal and external stimuli)</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dirty="0">
                          <a:solidFill>
                            <a:srgbClr val="FF0000"/>
                          </a:solidFill>
                        </a:rPr>
                        <a:t>L</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0171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54792">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71827">
                <a:tc rowSpan="3">
                  <a:txBody>
                    <a:bodyPr/>
                    <a:lstStyle/>
                    <a:p>
                      <a:pPr>
                        <a:lnSpc>
                          <a:spcPts val="1100"/>
                        </a:lnSpc>
                        <a:spcAft>
                          <a:spcPts val="0"/>
                        </a:spcAft>
                      </a:pPr>
                      <a:r>
                        <a:rPr lang="en-US" sz="600" b="1" i="1" dirty="0">
                          <a:effectLst/>
                          <a:latin typeface="Arial"/>
                          <a:ea typeface="Times New Roman"/>
                          <a:cs typeface="Times New Roman"/>
                        </a:rPr>
                        <a:t>Judgement</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(Ability to assess a given situation and act appropriately)</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dirty="0">
                          <a:solidFill>
                            <a:srgbClr val="FF0000"/>
                          </a:solidFill>
                        </a:rPr>
                        <a:t>M</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71827">
                <a:tc rowSpan="3">
                  <a:txBody>
                    <a:bodyPr/>
                    <a:lstStyle/>
                    <a:p>
                      <a:pPr>
                        <a:lnSpc>
                          <a:spcPts val="1100"/>
                        </a:lnSpc>
                        <a:spcAft>
                          <a:spcPts val="0"/>
                        </a:spcAft>
                      </a:pPr>
                      <a:r>
                        <a:rPr lang="en-US" sz="600" b="1" i="1" dirty="0">
                          <a:effectLst/>
                          <a:latin typeface="Arial"/>
                          <a:ea typeface="Times New Roman"/>
                          <a:cs typeface="Times New Roman"/>
                        </a:rPr>
                        <a:t>Mood</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(Emotional tone underlying all behaviours)</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01710">
                <a:tc rowSpan="3">
                  <a:txBody>
                    <a:bodyPr/>
                    <a:lstStyle/>
                    <a:p>
                      <a:pPr>
                        <a:lnSpc>
                          <a:spcPts val="1100"/>
                        </a:lnSpc>
                        <a:spcAft>
                          <a:spcPts val="0"/>
                        </a:spcAft>
                      </a:pPr>
                      <a:r>
                        <a:rPr lang="en-US" sz="600" b="1" i="1" dirty="0">
                          <a:effectLst/>
                          <a:latin typeface="Arial"/>
                          <a:ea typeface="Times New Roman"/>
                          <a:cs typeface="Times New Roman"/>
                        </a:rPr>
                        <a:t>Behaviour</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(Behaviour that is disruptive, distressing or aggressive)</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Mild</a:t>
                      </a:r>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20171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34184">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bl>
          </a:graphicData>
        </a:graphic>
      </p:graphicFrame>
      <p:sp>
        <p:nvSpPr>
          <p:cNvPr id="3" name="Rectangle 1"/>
          <p:cNvSpPr>
            <a:spLocks noChangeArrowheads="1"/>
          </p:cNvSpPr>
          <p:nvPr/>
        </p:nvSpPr>
        <p:spPr bwMode="auto">
          <a:xfrm>
            <a:off x="19756" y="6400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itchFamily="34" charset="0"/>
                <a:ea typeface="Times New Roman" pitchFamily="18" charset="0"/>
                <a:cs typeface="Arial" pitchFamily="34" charset="0"/>
              </a:rPr>
              <a:t>RANGE  =  LOW (L)   MID (M)   HIGH (H)</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0C3CB46F-F92D-462F-9C6D-0126D05BE018}" type="slidenum">
              <a:rPr lang="en-AU" smtClean="0"/>
              <a:t>75</a:t>
            </a:fld>
            <a:endParaRPr lang="en-AU" dirty="0"/>
          </a:p>
        </p:txBody>
      </p:sp>
      <mc:AlternateContent xmlns:mc="http://schemas.openxmlformats.org/markup-compatibility/2006" xmlns:p14="http://schemas.microsoft.com/office/powerpoint/2010/main">
        <mc:Choice Requires="p14">
          <p:contentPart p14:bwMode="auto" r:id="rId2">
            <p14:nvContentPartPr>
              <p14:cNvPr id="5" name="Ink 4"/>
              <p14:cNvContentPartPr/>
              <p14:nvPr/>
            </p14:nvContentPartPr>
            <p14:xfrm>
              <a:off x="2200320" y="1582920"/>
              <a:ext cx="777600" cy="377640"/>
            </p14:xfrm>
          </p:contentPart>
        </mc:Choice>
        <mc:Fallback xmlns="">
          <p:pic>
            <p:nvPicPr>
              <p:cNvPr id="5" name="Ink 4"/>
              <p:cNvPicPr/>
              <p:nvPr/>
            </p:nvPicPr>
            <p:blipFill>
              <a:blip r:embed="rId3"/>
              <a:stretch>
                <a:fillRect/>
              </a:stretch>
            </p:blipFill>
            <p:spPr>
              <a:xfrm>
                <a:off x="2190960" y="1573560"/>
                <a:ext cx="796320" cy="3963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6D04BE77-3B80-4F4F-AB90-94697797D877}"/>
                  </a:ext>
                </a:extLst>
              </p14:cNvPr>
              <p14:cNvContentPartPr/>
              <p14:nvPr/>
            </p14:nvContentPartPr>
            <p14:xfrm>
              <a:off x="3500280" y="2419200"/>
              <a:ext cx="448200" cy="343440"/>
            </p14:xfrm>
          </p:contentPart>
        </mc:Choice>
        <mc:Fallback xmlns="">
          <p:pic>
            <p:nvPicPr>
              <p:cNvPr id="7" name="Ink 6">
                <a:extLst>
                  <a:ext uri="{FF2B5EF4-FFF2-40B4-BE49-F238E27FC236}">
                    <a16:creationId xmlns:a16="http://schemas.microsoft.com/office/drawing/2014/main" id="{6D04BE77-3B80-4F4F-AB90-94697797D877}"/>
                  </a:ext>
                </a:extLst>
              </p:cNvPr>
              <p:cNvPicPr/>
              <p:nvPr/>
            </p:nvPicPr>
            <p:blipFill>
              <a:blip r:embed="rId5"/>
              <a:stretch>
                <a:fillRect/>
              </a:stretch>
            </p:blipFill>
            <p:spPr>
              <a:xfrm>
                <a:off x="3490920" y="2409840"/>
                <a:ext cx="466920" cy="3621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a:extLst>
                  <a:ext uri="{FF2B5EF4-FFF2-40B4-BE49-F238E27FC236}">
                    <a16:creationId xmlns:a16="http://schemas.microsoft.com/office/drawing/2014/main" id="{B25B7F09-AD9C-4393-8E3C-15BBBAE0EC08}"/>
                  </a:ext>
                </a:extLst>
              </p14:cNvPr>
              <p14:cNvContentPartPr/>
              <p14:nvPr/>
            </p14:nvContentPartPr>
            <p14:xfrm>
              <a:off x="3481200" y="3252960"/>
              <a:ext cx="457560" cy="314640"/>
            </p14:xfrm>
          </p:contentPart>
        </mc:Choice>
        <mc:Fallback xmlns="">
          <p:pic>
            <p:nvPicPr>
              <p:cNvPr id="6" name="Ink 5">
                <a:extLst>
                  <a:ext uri="{FF2B5EF4-FFF2-40B4-BE49-F238E27FC236}">
                    <a16:creationId xmlns:a16="http://schemas.microsoft.com/office/drawing/2014/main" id="{B25B7F09-AD9C-4393-8E3C-15BBBAE0EC08}"/>
                  </a:ext>
                </a:extLst>
              </p:cNvPr>
              <p:cNvPicPr/>
              <p:nvPr/>
            </p:nvPicPr>
            <p:blipFill>
              <a:blip r:embed="rId7"/>
              <a:stretch>
                <a:fillRect/>
              </a:stretch>
            </p:blipFill>
            <p:spPr>
              <a:xfrm>
                <a:off x="3471840" y="3243600"/>
                <a:ext cx="476280" cy="333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Ink 7">
                <a:extLst>
                  <a:ext uri="{FF2B5EF4-FFF2-40B4-BE49-F238E27FC236}">
                    <a16:creationId xmlns:a16="http://schemas.microsoft.com/office/drawing/2014/main" id="{6E7533D9-8EE7-48C3-951D-435D8359C0A0}"/>
                  </a:ext>
                </a:extLst>
              </p14:cNvPr>
              <p14:cNvContentPartPr/>
              <p14:nvPr/>
            </p14:nvContentPartPr>
            <p14:xfrm>
              <a:off x="3476520" y="4076640"/>
              <a:ext cx="448200" cy="362520"/>
            </p14:xfrm>
          </p:contentPart>
        </mc:Choice>
        <mc:Fallback xmlns="">
          <p:pic>
            <p:nvPicPr>
              <p:cNvPr id="8" name="Ink 7">
                <a:extLst>
                  <a:ext uri="{FF2B5EF4-FFF2-40B4-BE49-F238E27FC236}">
                    <a16:creationId xmlns:a16="http://schemas.microsoft.com/office/drawing/2014/main" id="{6E7533D9-8EE7-48C3-951D-435D8359C0A0}"/>
                  </a:ext>
                </a:extLst>
              </p:cNvPr>
              <p:cNvPicPr/>
              <p:nvPr/>
            </p:nvPicPr>
            <p:blipFill>
              <a:blip r:embed="rId9"/>
              <a:stretch>
                <a:fillRect/>
              </a:stretch>
            </p:blipFill>
            <p:spPr>
              <a:xfrm>
                <a:off x="3467160" y="4067280"/>
                <a:ext cx="466920" cy="381240"/>
              </a:xfrm>
              <a:prstGeom prst="rect">
                <a:avLst/>
              </a:prstGeom>
            </p:spPr>
          </p:pic>
        </mc:Fallback>
      </mc:AlternateContent>
    </p:spTree>
    <p:extLst>
      <p:ext uri="{BB962C8B-B14F-4D97-AF65-F5344CB8AC3E}">
        <p14:creationId xmlns:p14="http://schemas.microsoft.com/office/powerpoint/2010/main" val="3713871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lgn="ctr">
              <a:lnSpc>
                <a:spcPct val="150000"/>
              </a:lnSpc>
              <a:buNone/>
              <a:defRPr/>
            </a:pPr>
            <a:r>
              <a:rPr lang="en-AU" b="1" dirty="0">
                <a:latin typeface="Arial" panose="020B0604020202020204" pitchFamily="34" charset="0"/>
                <a:cs typeface="Arial" panose="020B0604020202020204" pitchFamily="34" charset="0"/>
              </a:rPr>
              <a:t>Mood</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frequent anxiety attacks with somatic concomitants</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 inappropriate self-blame and/or guilt</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persistent suicidal ideation</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significant lethargy</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social withdrawal leading to major problems in interpersonal relationships</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Anhedonia</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appetite disturbance with significant weight gain.</a:t>
            </a:r>
          </a:p>
          <a:p>
            <a:endParaRPr lang="en-AU" dirty="0"/>
          </a:p>
        </p:txBody>
      </p:sp>
      <p:sp>
        <p:nvSpPr>
          <p:cNvPr id="4" name="Slide Number Placeholder 3"/>
          <p:cNvSpPr>
            <a:spLocks noGrp="1"/>
          </p:cNvSpPr>
          <p:nvPr>
            <p:ph type="sldNum" sz="quarter" idx="12"/>
          </p:nvPr>
        </p:nvSpPr>
        <p:spPr/>
        <p:txBody>
          <a:bodyPr/>
          <a:lstStyle/>
          <a:p>
            <a:fld id="{0C3CB46F-F92D-462F-9C6D-0126D05BE018}" type="slidenum">
              <a:rPr lang="en-AU" smtClean="0"/>
              <a:t>76</a:t>
            </a:fld>
            <a:endParaRPr lang="en-AU" dirty="0"/>
          </a:p>
        </p:txBody>
      </p:sp>
    </p:spTree>
    <p:extLst>
      <p:ext uri="{BB962C8B-B14F-4D97-AF65-F5344CB8AC3E}">
        <p14:creationId xmlns:p14="http://schemas.microsoft.com/office/powerpoint/2010/main" val="4279150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77576168"/>
              </p:ext>
            </p:extLst>
          </p:nvPr>
        </p:nvGraphicFramePr>
        <p:xfrm>
          <a:off x="1331640" y="-51491"/>
          <a:ext cx="6332698" cy="6504828"/>
        </p:xfrm>
        <a:graphic>
          <a:graphicData uri="http://schemas.openxmlformats.org/drawingml/2006/table">
            <a:tbl>
              <a:tblPr firstRow="1" firstCol="1" bandRow="1"/>
              <a:tblGrid>
                <a:gridCol w="908228">
                  <a:extLst>
                    <a:ext uri="{9D8B030D-6E8A-4147-A177-3AD203B41FA5}">
                      <a16:colId xmlns:a16="http://schemas.microsoft.com/office/drawing/2014/main" val="20000"/>
                    </a:ext>
                  </a:extLst>
                </a:gridCol>
                <a:gridCol w="527605">
                  <a:extLst>
                    <a:ext uri="{9D8B030D-6E8A-4147-A177-3AD203B41FA5}">
                      <a16:colId xmlns:a16="http://schemas.microsoft.com/office/drawing/2014/main" val="20001"/>
                    </a:ext>
                  </a:extLst>
                </a:gridCol>
                <a:gridCol w="292359">
                  <a:extLst>
                    <a:ext uri="{9D8B030D-6E8A-4147-A177-3AD203B41FA5}">
                      <a16:colId xmlns:a16="http://schemas.microsoft.com/office/drawing/2014/main" val="20002"/>
                    </a:ext>
                  </a:extLst>
                </a:gridCol>
                <a:gridCol w="208207">
                  <a:extLst>
                    <a:ext uri="{9D8B030D-6E8A-4147-A177-3AD203B41FA5}">
                      <a16:colId xmlns:a16="http://schemas.microsoft.com/office/drawing/2014/main" val="20003"/>
                    </a:ext>
                  </a:extLst>
                </a:gridCol>
                <a:gridCol w="75818">
                  <a:extLst>
                    <a:ext uri="{9D8B030D-6E8A-4147-A177-3AD203B41FA5}">
                      <a16:colId xmlns:a16="http://schemas.microsoft.com/office/drawing/2014/main" val="20004"/>
                    </a:ext>
                  </a:extLst>
                </a:gridCol>
                <a:gridCol w="469176">
                  <a:extLst>
                    <a:ext uri="{9D8B030D-6E8A-4147-A177-3AD203B41FA5}">
                      <a16:colId xmlns:a16="http://schemas.microsoft.com/office/drawing/2014/main" val="3046737922"/>
                    </a:ext>
                  </a:extLst>
                </a:gridCol>
                <a:gridCol w="254911">
                  <a:extLst>
                    <a:ext uri="{9D8B030D-6E8A-4147-A177-3AD203B41FA5}">
                      <a16:colId xmlns:a16="http://schemas.microsoft.com/office/drawing/2014/main" val="20005"/>
                    </a:ext>
                  </a:extLst>
                </a:gridCol>
                <a:gridCol w="245655">
                  <a:extLst>
                    <a:ext uri="{9D8B030D-6E8A-4147-A177-3AD203B41FA5}">
                      <a16:colId xmlns:a16="http://schemas.microsoft.com/office/drawing/2014/main" val="20006"/>
                    </a:ext>
                  </a:extLst>
                </a:gridCol>
                <a:gridCol w="626748">
                  <a:extLst>
                    <a:ext uri="{9D8B030D-6E8A-4147-A177-3AD203B41FA5}">
                      <a16:colId xmlns:a16="http://schemas.microsoft.com/office/drawing/2014/main" val="20007"/>
                    </a:ext>
                  </a:extLst>
                </a:gridCol>
                <a:gridCol w="279725">
                  <a:extLst>
                    <a:ext uri="{9D8B030D-6E8A-4147-A177-3AD203B41FA5}">
                      <a16:colId xmlns:a16="http://schemas.microsoft.com/office/drawing/2014/main" val="20008"/>
                    </a:ext>
                  </a:extLst>
                </a:gridCol>
                <a:gridCol w="220841">
                  <a:extLst>
                    <a:ext uri="{9D8B030D-6E8A-4147-A177-3AD203B41FA5}">
                      <a16:colId xmlns:a16="http://schemas.microsoft.com/office/drawing/2014/main" val="20009"/>
                    </a:ext>
                  </a:extLst>
                </a:gridCol>
                <a:gridCol w="139199">
                  <a:extLst>
                    <a:ext uri="{9D8B030D-6E8A-4147-A177-3AD203B41FA5}">
                      <a16:colId xmlns:a16="http://schemas.microsoft.com/office/drawing/2014/main" val="20010"/>
                    </a:ext>
                  </a:extLst>
                </a:gridCol>
                <a:gridCol w="581836">
                  <a:extLst>
                    <a:ext uri="{9D8B030D-6E8A-4147-A177-3AD203B41FA5}">
                      <a16:colId xmlns:a16="http://schemas.microsoft.com/office/drawing/2014/main" val="1961030848"/>
                    </a:ext>
                  </a:extLst>
                </a:gridCol>
                <a:gridCol w="350261">
                  <a:extLst>
                    <a:ext uri="{9D8B030D-6E8A-4147-A177-3AD203B41FA5}">
                      <a16:colId xmlns:a16="http://schemas.microsoft.com/office/drawing/2014/main" val="20011"/>
                    </a:ext>
                  </a:extLst>
                </a:gridCol>
                <a:gridCol w="150305">
                  <a:extLst>
                    <a:ext uri="{9D8B030D-6E8A-4147-A177-3AD203B41FA5}">
                      <a16:colId xmlns:a16="http://schemas.microsoft.com/office/drawing/2014/main" val="20012"/>
                    </a:ext>
                  </a:extLst>
                </a:gridCol>
                <a:gridCol w="501258">
                  <a:extLst>
                    <a:ext uri="{9D8B030D-6E8A-4147-A177-3AD203B41FA5}">
                      <a16:colId xmlns:a16="http://schemas.microsoft.com/office/drawing/2014/main" val="20013"/>
                    </a:ext>
                  </a:extLst>
                </a:gridCol>
                <a:gridCol w="356549">
                  <a:extLst>
                    <a:ext uri="{9D8B030D-6E8A-4147-A177-3AD203B41FA5}">
                      <a16:colId xmlns:a16="http://schemas.microsoft.com/office/drawing/2014/main" val="20014"/>
                    </a:ext>
                  </a:extLst>
                </a:gridCol>
                <a:gridCol w="144017">
                  <a:extLst>
                    <a:ext uri="{9D8B030D-6E8A-4147-A177-3AD203B41FA5}">
                      <a16:colId xmlns:a16="http://schemas.microsoft.com/office/drawing/2014/main" val="20015"/>
                    </a:ext>
                  </a:extLst>
                </a:gridCol>
              </a:tblGrid>
              <a:tr h="395637">
                <a:tc gridSpan="18">
                  <a:txBody>
                    <a:bodyPr/>
                    <a:lstStyle/>
                    <a:p>
                      <a:pPr algn="ctr">
                        <a:lnSpc>
                          <a:spcPts val="1100"/>
                        </a:lnSpc>
                        <a:spcAft>
                          <a:spcPts val="0"/>
                        </a:spcAft>
                      </a:pPr>
                      <a:br>
                        <a:rPr lang="en-US" sz="900" dirty="0">
                          <a:effectLst/>
                          <a:latin typeface="Courier_PC"/>
                          <a:ea typeface="Times New Roman"/>
                          <a:cs typeface="Times New Roman"/>
                        </a:rPr>
                      </a:br>
                      <a:r>
                        <a:rPr lang="en-US" sz="1100" b="1" dirty="0">
                          <a:effectLst/>
                          <a:latin typeface="Arial"/>
                          <a:ea typeface="Times New Roman"/>
                          <a:cs typeface="Times New Roman"/>
                        </a:rPr>
                        <a:t>TABLE 1: EVALUATION OF PSYCHIATRIC IMPAIRMENT</a:t>
                      </a:r>
                      <a:endParaRPr lang="en-AU" sz="1100" dirty="0">
                        <a:effectLst/>
                        <a:latin typeface="Courier_PC"/>
                        <a:ea typeface="Times New Roman"/>
                        <a:cs typeface="Times New Roman"/>
                      </a:endParaRPr>
                    </a:p>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447123">
                <a:tc>
                  <a:txBody>
                    <a:bodyPr/>
                    <a:lstStyle/>
                    <a:p>
                      <a:pPr>
                        <a:lnSpc>
                          <a:spcPts val="1100"/>
                        </a:lnSpc>
                        <a:spcAft>
                          <a:spcPts val="0"/>
                        </a:spcAft>
                      </a:pPr>
                      <a:r>
                        <a:rPr lang="en-US" sz="600" b="1" dirty="0">
                          <a:effectLst/>
                          <a:latin typeface="Arial"/>
                          <a:ea typeface="Times New Roman"/>
                          <a:cs typeface="Times New Roman"/>
                        </a:rPr>
                        <a:t>Class of</a:t>
                      </a:r>
                      <a:endParaRPr lang="en-AU" sz="900" dirty="0">
                        <a:effectLst/>
                        <a:latin typeface="Courier_PC"/>
                        <a:ea typeface="Times New Roman"/>
                        <a:cs typeface="Times New Roman"/>
                      </a:endParaRPr>
                    </a:p>
                    <a:p>
                      <a:pPr>
                        <a:lnSpc>
                          <a:spcPts val="1100"/>
                        </a:lnSpc>
                        <a:spcAft>
                          <a:spcPts val="0"/>
                        </a:spcAft>
                      </a:pPr>
                      <a:r>
                        <a:rPr lang="en-US" sz="600" b="1" dirty="0">
                          <a:effectLst/>
                          <a:latin typeface="Arial"/>
                          <a:ea typeface="Times New Roman"/>
                          <a:cs typeface="Times New Roman"/>
                        </a:rPr>
                        <a:t>Impairment</a:t>
                      </a:r>
                      <a:endParaRPr lang="en-AU" sz="900" dirty="0">
                        <a:effectLst/>
                        <a:latin typeface="Courier_PC"/>
                        <a:ea typeface="Times New Roman"/>
                        <a:cs typeface="Times New Roman"/>
                      </a:endParaRPr>
                    </a:p>
                    <a:p>
                      <a:pPr>
                        <a:lnSpc>
                          <a:spcPts val="1100"/>
                        </a:lnSpc>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a:txBody>
                    <a:bodyPr/>
                    <a:lstStyle/>
                    <a:p>
                      <a:pPr algn="ctr">
                        <a:spcAft>
                          <a:spcPts val="0"/>
                        </a:spcAft>
                      </a:pPr>
                      <a:r>
                        <a:rPr lang="en-US" sz="600" b="1" dirty="0">
                          <a:effectLst/>
                          <a:latin typeface="Arial"/>
                          <a:ea typeface="Times New Roman"/>
                          <a:cs typeface="Times New Roman"/>
                        </a:rPr>
                        <a:t>1</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lgn="ctr">
                        <a:spcAft>
                          <a:spcPts val="0"/>
                        </a:spcAft>
                      </a:pPr>
                      <a:r>
                        <a:rPr lang="en-US" sz="600" b="1" dirty="0">
                          <a:effectLst/>
                          <a:latin typeface="Arial"/>
                          <a:ea typeface="Times New Roman"/>
                          <a:cs typeface="Times New Roman"/>
                        </a:rPr>
                        <a:t>2</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lgn="ct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3</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lgn="ctr">
                        <a:spcAft>
                          <a:spcPts val="0"/>
                        </a:spcAft>
                      </a:pPr>
                      <a:r>
                        <a:rPr lang="en-US" sz="600" b="1" dirty="0">
                          <a:effectLst/>
                          <a:latin typeface="Arial"/>
                          <a:ea typeface="Times New Roman"/>
                          <a:cs typeface="Times New Roman"/>
                        </a:rPr>
                        <a:t>4</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lgn="ct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1"/>
                  </a:ext>
                </a:extLst>
              </a:tr>
              <a:tr h="298083">
                <a:tc>
                  <a:txBody>
                    <a:bodyPr/>
                    <a:lstStyle/>
                    <a:p>
                      <a:pPr>
                        <a:lnSpc>
                          <a:spcPts val="1100"/>
                        </a:lnSpc>
                        <a:spcAft>
                          <a:spcPts val="0"/>
                        </a:spcAft>
                      </a:pPr>
                      <a:r>
                        <a:rPr lang="en-US" sz="600" b="1" dirty="0">
                          <a:effectLst/>
                          <a:latin typeface="Arial"/>
                          <a:ea typeface="Times New Roman"/>
                          <a:cs typeface="Times New Roman"/>
                        </a:rPr>
                        <a:t>Percentage of Impairment</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a:txBody>
                    <a:bodyPr/>
                    <a:lstStyle/>
                    <a:p>
                      <a:pPr>
                        <a:spcAft>
                          <a:spcPts val="0"/>
                        </a:spcAft>
                      </a:pPr>
                      <a:r>
                        <a:rPr lang="en-US" sz="600" b="1" dirty="0">
                          <a:effectLst/>
                          <a:latin typeface="Arial"/>
                          <a:ea typeface="Times New Roman"/>
                          <a:cs typeface="Times New Roman"/>
                        </a:rPr>
                        <a:t>0-5%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spcAft>
                          <a:spcPts val="0"/>
                        </a:spcAft>
                      </a:pPr>
                      <a:r>
                        <a:rPr lang="en-US" sz="600" b="1" dirty="0">
                          <a:effectLst/>
                          <a:latin typeface="Arial"/>
                          <a:ea typeface="Times New Roman"/>
                          <a:cs typeface="Times New Roman"/>
                        </a:rPr>
                        <a:t>10% to20%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0-7</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25 to 50%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8-25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spcAft>
                          <a:spcPts val="0"/>
                        </a:spcAft>
                      </a:pPr>
                      <a:r>
                        <a:rPr lang="en-US" sz="600" b="1" dirty="0">
                          <a:effectLst/>
                          <a:latin typeface="Arial"/>
                          <a:ea typeface="Times New Roman"/>
                          <a:cs typeface="Times New Roman"/>
                        </a:rPr>
                        <a:t>55% to 75%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26-40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Over 75%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41-65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2"/>
                  </a:ext>
                </a:extLst>
              </a:tr>
              <a:tr h="151905">
                <a:tc gridSpan="18">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3"/>
                  </a:ext>
                </a:extLst>
              </a:tr>
              <a:tr h="251017">
                <a:tc gridSpan="3">
                  <a:txBody>
                    <a:bodyPr/>
                    <a:lstStyle/>
                    <a:p>
                      <a:pPr>
                        <a:spcAft>
                          <a:spcPts val="0"/>
                        </a:spcAft>
                      </a:pPr>
                      <a:r>
                        <a:rPr lang="en-US" sz="600" b="1" dirty="0">
                          <a:effectLst/>
                          <a:latin typeface="Arial"/>
                          <a:ea typeface="Times New Roman"/>
                          <a:cs typeface="Times New Roman"/>
                        </a:rPr>
                        <a:t>MENTAL FUNCTION</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lgn="ctr"/>
                      <a:r>
                        <a:rPr lang="en-US" sz="500" b="1">
                          <a:effectLst/>
                          <a:latin typeface="Arial"/>
                          <a:ea typeface="Times New Roman"/>
                          <a:cs typeface="Times New Roman"/>
                        </a:rPr>
                        <a:t> </a:t>
                      </a:r>
                      <a:endParaRPr lang="en-AU"/>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r>
                        <a:rPr lang="en-US" sz="500" b="1">
                          <a:effectLst/>
                          <a:latin typeface="Arial"/>
                          <a:ea typeface="Times New Roman"/>
                          <a:cs typeface="Times New Roman"/>
                        </a:rPr>
                        <a:t> </a:t>
                      </a:r>
                      <a:endParaRPr lang="en-AU"/>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905">
                <a:tc rowSpan="3">
                  <a:txBody>
                    <a:bodyPr/>
                    <a:lstStyle/>
                    <a:p>
                      <a:pPr>
                        <a:lnSpc>
                          <a:spcPts val="1100"/>
                        </a:lnSpc>
                        <a:spcAft>
                          <a:spcPts val="0"/>
                        </a:spcAft>
                      </a:pPr>
                      <a:r>
                        <a:rPr lang="en-US" sz="600" b="1" i="1" dirty="0">
                          <a:effectLst/>
                          <a:latin typeface="Arial"/>
                          <a:ea typeface="Times New Roman"/>
                          <a:cs typeface="Times New Roman"/>
                        </a:rPr>
                        <a:t>Intelligence</a:t>
                      </a:r>
                      <a:endParaRPr lang="en-AU" sz="900" dirty="0">
                        <a:effectLst/>
                        <a:latin typeface="Courier_PC"/>
                        <a:ea typeface="Times New Roman"/>
                        <a:cs typeface="Times New Roman"/>
                      </a:endParaRPr>
                    </a:p>
                    <a:p>
                      <a:pPr>
                        <a:spcAft>
                          <a:spcPts val="0"/>
                        </a:spcAft>
                      </a:pPr>
                      <a:r>
                        <a:rPr lang="en-US" sz="600" i="1" dirty="0">
                          <a:effectLst/>
                          <a:latin typeface="Arial"/>
                          <a:ea typeface="Times New Roman"/>
                          <a:cs typeface="Times New Roman"/>
                        </a:rPr>
                        <a:t>(Capacity for understanding)</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Moderately Severe</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1905">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r>
                        <a:rPr lang="en-AU" dirty="0">
                          <a:solidFill>
                            <a:srgbClr val="FF0000"/>
                          </a:solidFill>
                        </a:rPr>
                        <a:t>L</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8639">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1827">
                <a:tc rowSpan="3">
                  <a:txBody>
                    <a:bodyPr/>
                    <a:lstStyle/>
                    <a:p>
                      <a:pPr>
                        <a:lnSpc>
                          <a:spcPts val="1100"/>
                        </a:lnSpc>
                        <a:spcAft>
                          <a:spcPts val="0"/>
                        </a:spcAft>
                      </a:pPr>
                      <a:r>
                        <a:rPr lang="en-US" sz="600" b="1" i="1" dirty="0">
                          <a:effectLst/>
                          <a:latin typeface="Arial"/>
                          <a:ea typeface="Times New Roman"/>
                          <a:cs typeface="Times New Roman"/>
                        </a:rPr>
                        <a:t>Thinking</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(The ability to form or conceive in the mind)</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Mild</a:t>
                      </a:r>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Moderately Severe</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dirty="0">
                          <a:solidFill>
                            <a:srgbClr val="FF0000"/>
                          </a:solidFill>
                        </a:rPr>
                        <a:t>H</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1710">
                <a:tc rowSpan="3">
                  <a:txBody>
                    <a:bodyPr/>
                    <a:lstStyle/>
                    <a:p>
                      <a:pPr>
                        <a:lnSpc>
                          <a:spcPts val="1100"/>
                        </a:lnSpc>
                        <a:spcAft>
                          <a:spcPts val="0"/>
                        </a:spcAft>
                      </a:pPr>
                      <a:r>
                        <a:rPr lang="en-US" sz="600" b="1" i="1" dirty="0">
                          <a:effectLst/>
                          <a:latin typeface="Arial"/>
                          <a:ea typeface="Times New Roman"/>
                          <a:cs typeface="Times New Roman"/>
                        </a:rPr>
                        <a:t>Perception</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(The brain's interpretation of internal and external stimuli)</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dirty="0">
                          <a:solidFill>
                            <a:srgbClr val="FF0000"/>
                          </a:solidFill>
                        </a:rPr>
                        <a:t>L</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Moderately Severe</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0171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54792">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71827">
                <a:tc rowSpan="3">
                  <a:txBody>
                    <a:bodyPr/>
                    <a:lstStyle/>
                    <a:p>
                      <a:pPr>
                        <a:lnSpc>
                          <a:spcPts val="1100"/>
                        </a:lnSpc>
                        <a:spcAft>
                          <a:spcPts val="0"/>
                        </a:spcAft>
                      </a:pPr>
                      <a:r>
                        <a:rPr lang="en-US" sz="600" b="1" i="1" dirty="0">
                          <a:effectLst/>
                          <a:latin typeface="Arial"/>
                          <a:ea typeface="Times New Roman"/>
                          <a:cs typeface="Times New Roman"/>
                        </a:rPr>
                        <a:t>Judgement</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(Ability to assess a given situation and act appropriately)</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Moderately Severe</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dirty="0">
                          <a:solidFill>
                            <a:srgbClr val="FF0000"/>
                          </a:solidFill>
                        </a:rPr>
                        <a:t>M</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71827">
                <a:tc rowSpan="3">
                  <a:txBody>
                    <a:bodyPr/>
                    <a:lstStyle/>
                    <a:p>
                      <a:pPr>
                        <a:lnSpc>
                          <a:spcPts val="1100"/>
                        </a:lnSpc>
                        <a:spcAft>
                          <a:spcPts val="0"/>
                        </a:spcAft>
                      </a:pPr>
                      <a:r>
                        <a:rPr lang="en-US" sz="600" b="1" i="1" dirty="0">
                          <a:effectLst/>
                          <a:latin typeface="Arial"/>
                          <a:ea typeface="Times New Roman"/>
                          <a:cs typeface="Times New Roman"/>
                        </a:rPr>
                        <a:t>Mood</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(Emotional tone underlying all behaviours)</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sz="1400"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Moderately Severe</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r>
                        <a:rPr lang="en-AU" dirty="0">
                          <a:solidFill>
                            <a:srgbClr val="FF0000"/>
                          </a:solidFill>
                        </a:rPr>
                        <a:t>M</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01710">
                <a:tc rowSpan="3">
                  <a:txBody>
                    <a:bodyPr/>
                    <a:lstStyle/>
                    <a:p>
                      <a:pPr>
                        <a:lnSpc>
                          <a:spcPts val="1100"/>
                        </a:lnSpc>
                        <a:spcAft>
                          <a:spcPts val="0"/>
                        </a:spcAft>
                      </a:pPr>
                      <a:r>
                        <a:rPr lang="en-US" sz="600" b="1" i="1" dirty="0">
                          <a:effectLst/>
                          <a:latin typeface="Arial"/>
                          <a:ea typeface="Times New Roman"/>
                          <a:cs typeface="Times New Roman"/>
                        </a:rPr>
                        <a:t>Behaviour</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(Behaviour that is disruptive, distressing or aggressive)</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Mild</a:t>
                      </a:r>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20171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34184">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bl>
          </a:graphicData>
        </a:graphic>
      </p:graphicFrame>
      <p:sp>
        <p:nvSpPr>
          <p:cNvPr id="3" name="Rectangle 1"/>
          <p:cNvSpPr>
            <a:spLocks noChangeArrowheads="1"/>
          </p:cNvSpPr>
          <p:nvPr/>
        </p:nvSpPr>
        <p:spPr bwMode="auto">
          <a:xfrm>
            <a:off x="19756" y="6400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itchFamily="34" charset="0"/>
                <a:ea typeface="Times New Roman" pitchFamily="18" charset="0"/>
                <a:cs typeface="Arial" pitchFamily="34" charset="0"/>
              </a:rPr>
              <a:t>RANGE  =  LOW (L)   MID (M)   HIGH (H)</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0C3CB46F-F92D-462F-9C6D-0126D05BE018}" type="slidenum">
              <a:rPr lang="en-AU" smtClean="0"/>
              <a:t>77</a:t>
            </a:fld>
            <a:endParaRPr lang="en-AU" dirty="0"/>
          </a:p>
        </p:txBody>
      </p:sp>
      <mc:AlternateContent xmlns:mc="http://schemas.openxmlformats.org/markup-compatibility/2006" xmlns:p14="http://schemas.microsoft.com/office/powerpoint/2010/main">
        <mc:Choice Requires="p14">
          <p:contentPart p14:bwMode="auto" r:id="rId2">
            <p14:nvContentPartPr>
              <p14:cNvPr id="5" name="Ink 4"/>
              <p14:cNvContentPartPr/>
              <p14:nvPr/>
            </p14:nvContentPartPr>
            <p14:xfrm>
              <a:off x="2200320" y="1582920"/>
              <a:ext cx="777600" cy="377640"/>
            </p14:xfrm>
          </p:contentPart>
        </mc:Choice>
        <mc:Fallback xmlns="">
          <p:pic>
            <p:nvPicPr>
              <p:cNvPr id="5" name="Ink 4"/>
              <p:cNvPicPr/>
              <p:nvPr/>
            </p:nvPicPr>
            <p:blipFill>
              <a:blip r:embed="rId3"/>
              <a:stretch>
                <a:fillRect/>
              </a:stretch>
            </p:blipFill>
            <p:spPr>
              <a:xfrm>
                <a:off x="2190960" y="1573560"/>
                <a:ext cx="796320" cy="3963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6D04BE77-3B80-4F4F-AB90-94697797D877}"/>
                  </a:ext>
                </a:extLst>
              </p14:cNvPr>
              <p14:cNvContentPartPr/>
              <p14:nvPr/>
            </p14:nvContentPartPr>
            <p14:xfrm>
              <a:off x="3500280" y="2419200"/>
              <a:ext cx="448200" cy="343440"/>
            </p14:xfrm>
          </p:contentPart>
        </mc:Choice>
        <mc:Fallback xmlns="">
          <p:pic>
            <p:nvPicPr>
              <p:cNvPr id="7" name="Ink 6">
                <a:extLst>
                  <a:ext uri="{FF2B5EF4-FFF2-40B4-BE49-F238E27FC236}">
                    <a16:creationId xmlns:a16="http://schemas.microsoft.com/office/drawing/2014/main" id="{6D04BE77-3B80-4F4F-AB90-94697797D877}"/>
                  </a:ext>
                </a:extLst>
              </p:cNvPr>
              <p:cNvPicPr/>
              <p:nvPr/>
            </p:nvPicPr>
            <p:blipFill>
              <a:blip r:embed="rId5"/>
              <a:stretch>
                <a:fillRect/>
              </a:stretch>
            </p:blipFill>
            <p:spPr>
              <a:xfrm>
                <a:off x="3490920" y="2409840"/>
                <a:ext cx="466920" cy="3621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a:extLst>
                  <a:ext uri="{FF2B5EF4-FFF2-40B4-BE49-F238E27FC236}">
                    <a16:creationId xmlns:a16="http://schemas.microsoft.com/office/drawing/2014/main" id="{B25B7F09-AD9C-4393-8E3C-15BBBAE0EC08}"/>
                  </a:ext>
                </a:extLst>
              </p14:cNvPr>
              <p14:cNvContentPartPr/>
              <p14:nvPr/>
            </p14:nvContentPartPr>
            <p14:xfrm>
              <a:off x="3481200" y="3252960"/>
              <a:ext cx="457560" cy="314640"/>
            </p14:xfrm>
          </p:contentPart>
        </mc:Choice>
        <mc:Fallback xmlns="">
          <p:pic>
            <p:nvPicPr>
              <p:cNvPr id="6" name="Ink 5">
                <a:extLst>
                  <a:ext uri="{FF2B5EF4-FFF2-40B4-BE49-F238E27FC236}">
                    <a16:creationId xmlns:a16="http://schemas.microsoft.com/office/drawing/2014/main" id="{B25B7F09-AD9C-4393-8E3C-15BBBAE0EC08}"/>
                  </a:ext>
                </a:extLst>
              </p:cNvPr>
              <p:cNvPicPr/>
              <p:nvPr/>
            </p:nvPicPr>
            <p:blipFill>
              <a:blip r:embed="rId7"/>
              <a:stretch>
                <a:fillRect/>
              </a:stretch>
            </p:blipFill>
            <p:spPr>
              <a:xfrm>
                <a:off x="3471840" y="3243600"/>
                <a:ext cx="476280" cy="333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Ink 7">
                <a:extLst>
                  <a:ext uri="{FF2B5EF4-FFF2-40B4-BE49-F238E27FC236}">
                    <a16:creationId xmlns:a16="http://schemas.microsoft.com/office/drawing/2014/main" id="{6E7533D9-8EE7-48C3-951D-435D8359C0A0}"/>
                  </a:ext>
                </a:extLst>
              </p14:cNvPr>
              <p14:cNvContentPartPr/>
              <p14:nvPr/>
            </p14:nvContentPartPr>
            <p14:xfrm>
              <a:off x="3476520" y="4076640"/>
              <a:ext cx="448200" cy="362520"/>
            </p14:xfrm>
          </p:contentPart>
        </mc:Choice>
        <mc:Fallback xmlns="">
          <p:pic>
            <p:nvPicPr>
              <p:cNvPr id="8" name="Ink 7">
                <a:extLst>
                  <a:ext uri="{FF2B5EF4-FFF2-40B4-BE49-F238E27FC236}">
                    <a16:creationId xmlns:a16="http://schemas.microsoft.com/office/drawing/2014/main" id="{6E7533D9-8EE7-48C3-951D-435D8359C0A0}"/>
                  </a:ext>
                </a:extLst>
              </p:cNvPr>
              <p:cNvPicPr/>
              <p:nvPr/>
            </p:nvPicPr>
            <p:blipFill>
              <a:blip r:embed="rId9"/>
              <a:stretch>
                <a:fillRect/>
              </a:stretch>
            </p:blipFill>
            <p:spPr>
              <a:xfrm>
                <a:off x="3467160" y="4067280"/>
                <a:ext cx="466920" cy="3812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340B64DF-71F6-474C-A545-C241D473043A}"/>
                  </a:ext>
                </a:extLst>
              </p14:cNvPr>
              <p14:cNvContentPartPr/>
              <p14:nvPr/>
            </p14:nvContentPartPr>
            <p14:xfrm>
              <a:off x="4443480" y="4867200"/>
              <a:ext cx="557280" cy="381600"/>
            </p14:xfrm>
          </p:contentPart>
        </mc:Choice>
        <mc:Fallback xmlns="">
          <p:pic>
            <p:nvPicPr>
              <p:cNvPr id="9" name="Ink 8">
                <a:extLst>
                  <a:ext uri="{FF2B5EF4-FFF2-40B4-BE49-F238E27FC236}">
                    <a16:creationId xmlns:a16="http://schemas.microsoft.com/office/drawing/2014/main" id="{340B64DF-71F6-474C-A545-C241D473043A}"/>
                  </a:ext>
                </a:extLst>
              </p:cNvPr>
              <p:cNvPicPr/>
              <p:nvPr/>
            </p:nvPicPr>
            <p:blipFill>
              <a:blip r:embed="rId11"/>
              <a:stretch>
                <a:fillRect/>
              </a:stretch>
            </p:blipFill>
            <p:spPr>
              <a:xfrm>
                <a:off x="4434120" y="4857840"/>
                <a:ext cx="576000" cy="400320"/>
              </a:xfrm>
              <a:prstGeom prst="rect">
                <a:avLst/>
              </a:prstGeom>
            </p:spPr>
          </p:pic>
        </mc:Fallback>
      </mc:AlternateContent>
    </p:spTree>
    <p:extLst>
      <p:ext uri="{BB962C8B-B14F-4D97-AF65-F5344CB8AC3E}">
        <p14:creationId xmlns:p14="http://schemas.microsoft.com/office/powerpoint/2010/main" val="3400426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lnSpc>
                <a:spcPct val="150000"/>
              </a:lnSpc>
              <a:buNone/>
              <a:defRPr/>
            </a:pPr>
            <a:r>
              <a:rPr lang="en-US" b="1" dirty="0">
                <a:latin typeface="Arial" panose="020B0604020202020204" pitchFamily="34" charset="0"/>
                <a:cs typeface="Arial" panose="020B0604020202020204" pitchFamily="34" charset="0"/>
              </a:rPr>
              <a:t>Behaviour</a:t>
            </a:r>
          </a:p>
          <a:p>
            <a:pPr marL="285750" indent="-285750">
              <a:lnSpc>
                <a:spcPct val="15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persistent behaviour that has some adverse effect on relationships and employment</a:t>
            </a:r>
            <a:endParaRPr lang="en-AU" dirty="0">
              <a:latin typeface="Arial" panose="020B0604020202020204" pitchFamily="34" charset="0"/>
              <a:cs typeface="Arial" panose="020B0604020202020204" pitchFamily="34" charset="0"/>
            </a:endParaRPr>
          </a:p>
          <a:p>
            <a:endParaRPr lang="en-AU" dirty="0"/>
          </a:p>
        </p:txBody>
      </p:sp>
      <p:sp>
        <p:nvSpPr>
          <p:cNvPr id="4" name="Slide Number Placeholder 3"/>
          <p:cNvSpPr>
            <a:spLocks noGrp="1"/>
          </p:cNvSpPr>
          <p:nvPr>
            <p:ph type="sldNum" sz="quarter" idx="12"/>
          </p:nvPr>
        </p:nvSpPr>
        <p:spPr/>
        <p:txBody>
          <a:bodyPr/>
          <a:lstStyle/>
          <a:p>
            <a:fld id="{0C3CB46F-F92D-462F-9C6D-0126D05BE018}" type="slidenum">
              <a:rPr lang="en-AU" smtClean="0"/>
              <a:t>78</a:t>
            </a:fld>
            <a:endParaRPr lang="en-AU" dirty="0"/>
          </a:p>
        </p:txBody>
      </p:sp>
    </p:spTree>
    <p:extLst>
      <p:ext uri="{BB962C8B-B14F-4D97-AF65-F5344CB8AC3E}">
        <p14:creationId xmlns:p14="http://schemas.microsoft.com/office/powerpoint/2010/main" val="1169608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25004498"/>
              </p:ext>
            </p:extLst>
          </p:nvPr>
        </p:nvGraphicFramePr>
        <p:xfrm>
          <a:off x="1331640" y="-51491"/>
          <a:ext cx="6332698" cy="6504828"/>
        </p:xfrm>
        <a:graphic>
          <a:graphicData uri="http://schemas.openxmlformats.org/drawingml/2006/table">
            <a:tbl>
              <a:tblPr firstRow="1" firstCol="1" bandRow="1"/>
              <a:tblGrid>
                <a:gridCol w="908228">
                  <a:extLst>
                    <a:ext uri="{9D8B030D-6E8A-4147-A177-3AD203B41FA5}">
                      <a16:colId xmlns:a16="http://schemas.microsoft.com/office/drawing/2014/main" val="20000"/>
                    </a:ext>
                  </a:extLst>
                </a:gridCol>
                <a:gridCol w="527605">
                  <a:extLst>
                    <a:ext uri="{9D8B030D-6E8A-4147-A177-3AD203B41FA5}">
                      <a16:colId xmlns:a16="http://schemas.microsoft.com/office/drawing/2014/main" val="20001"/>
                    </a:ext>
                  </a:extLst>
                </a:gridCol>
                <a:gridCol w="292359">
                  <a:extLst>
                    <a:ext uri="{9D8B030D-6E8A-4147-A177-3AD203B41FA5}">
                      <a16:colId xmlns:a16="http://schemas.microsoft.com/office/drawing/2014/main" val="20002"/>
                    </a:ext>
                  </a:extLst>
                </a:gridCol>
                <a:gridCol w="208207">
                  <a:extLst>
                    <a:ext uri="{9D8B030D-6E8A-4147-A177-3AD203B41FA5}">
                      <a16:colId xmlns:a16="http://schemas.microsoft.com/office/drawing/2014/main" val="20003"/>
                    </a:ext>
                  </a:extLst>
                </a:gridCol>
                <a:gridCol w="75818">
                  <a:extLst>
                    <a:ext uri="{9D8B030D-6E8A-4147-A177-3AD203B41FA5}">
                      <a16:colId xmlns:a16="http://schemas.microsoft.com/office/drawing/2014/main" val="20004"/>
                    </a:ext>
                  </a:extLst>
                </a:gridCol>
                <a:gridCol w="469176">
                  <a:extLst>
                    <a:ext uri="{9D8B030D-6E8A-4147-A177-3AD203B41FA5}">
                      <a16:colId xmlns:a16="http://schemas.microsoft.com/office/drawing/2014/main" val="3046737922"/>
                    </a:ext>
                  </a:extLst>
                </a:gridCol>
                <a:gridCol w="254911">
                  <a:extLst>
                    <a:ext uri="{9D8B030D-6E8A-4147-A177-3AD203B41FA5}">
                      <a16:colId xmlns:a16="http://schemas.microsoft.com/office/drawing/2014/main" val="20005"/>
                    </a:ext>
                  </a:extLst>
                </a:gridCol>
                <a:gridCol w="245655">
                  <a:extLst>
                    <a:ext uri="{9D8B030D-6E8A-4147-A177-3AD203B41FA5}">
                      <a16:colId xmlns:a16="http://schemas.microsoft.com/office/drawing/2014/main" val="20006"/>
                    </a:ext>
                  </a:extLst>
                </a:gridCol>
                <a:gridCol w="626748">
                  <a:extLst>
                    <a:ext uri="{9D8B030D-6E8A-4147-A177-3AD203B41FA5}">
                      <a16:colId xmlns:a16="http://schemas.microsoft.com/office/drawing/2014/main" val="20007"/>
                    </a:ext>
                  </a:extLst>
                </a:gridCol>
                <a:gridCol w="279725">
                  <a:extLst>
                    <a:ext uri="{9D8B030D-6E8A-4147-A177-3AD203B41FA5}">
                      <a16:colId xmlns:a16="http://schemas.microsoft.com/office/drawing/2014/main" val="20008"/>
                    </a:ext>
                  </a:extLst>
                </a:gridCol>
                <a:gridCol w="220841">
                  <a:extLst>
                    <a:ext uri="{9D8B030D-6E8A-4147-A177-3AD203B41FA5}">
                      <a16:colId xmlns:a16="http://schemas.microsoft.com/office/drawing/2014/main" val="20009"/>
                    </a:ext>
                  </a:extLst>
                </a:gridCol>
                <a:gridCol w="139199">
                  <a:extLst>
                    <a:ext uri="{9D8B030D-6E8A-4147-A177-3AD203B41FA5}">
                      <a16:colId xmlns:a16="http://schemas.microsoft.com/office/drawing/2014/main" val="20010"/>
                    </a:ext>
                  </a:extLst>
                </a:gridCol>
                <a:gridCol w="581836">
                  <a:extLst>
                    <a:ext uri="{9D8B030D-6E8A-4147-A177-3AD203B41FA5}">
                      <a16:colId xmlns:a16="http://schemas.microsoft.com/office/drawing/2014/main" val="1961030848"/>
                    </a:ext>
                  </a:extLst>
                </a:gridCol>
                <a:gridCol w="350261">
                  <a:extLst>
                    <a:ext uri="{9D8B030D-6E8A-4147-A177-3AD203B41FA5}">
                      <a16:colId xmlns:a16="http://schemas.microsoft.com/office/drawing/2014/main" val="20011"/>
                    </a:ext>
                  </a:extLst>
                </a:gridCol>
                <a:gridCol w="150305">
                  <a:extLst>
                    <a:ext uri="{9D8B030D-6E8A-4147-A177-3AD203B41FA5}">
                      <a16:colId xmlns:a16="http://schemas.microsoft.com/office/drawing/2014/main" val="20012"/>
                    </a:ext>
                  </a:extLst>
                </a:gridCol>
                <a:gridCol w="501258">
                  <a:extLst>
                    <a:ext uri="{9D8B030D-6E8A-4147-A177-3AD203B41FA5}">
                      <a16:colId xmlns:a16="http://schemas.microsoft.com/office/drawing/2014/main" val="20013"/>
                    </a:ext>
                  </a:extLst>
                </a:gridCol>
                <a:gridCol w="356549">
                  <a:extLst>
                    <a:ext uri="{9D8B030D-6E8A-4147-A177-3AD203B41FA5}">
                      <a16:colId xmlns:a16="http://schemas.microsoft.com/office/drawing/2014/main" val="20014"/>
                    </a:ext>
                  </a:extLst>
                </a:gridCol>
                <a:gridCol w="144017">
                  <a:extLst>
                    <a:ext uri="{9D8B030D-6E8A-4147-A177-3AD203B41FA5}">
                      <a16:colId xmlns:a16="http://schemas.microsoft.com/office/drawing/2014/main" val="20015"/>
                    </a:ext>
                  </a:extLst>
                </a:gridCol>
              </a:tblGrid>
              <a:tr h="395637">
                <a:tc gridSpan="18">
                  <a:txBody>
                    <a:bodyPr/>
                    <a:lstStyle/>
                    <a:p>
                      <a:pPr algn="ctr">
                        <a:lnSpc>
                          <a:spcPts val="1100"/>
                        </a:lnSpc>
                        <a:spcAft>
                          <a:spcPts val="0"/>
                        </a:spcAft>
                      </a:pPr>
                      <a:br>
                        <a:rPr lang="en-US" sz="900" dirty="0">
                          <a:effectLst/>
                          <a:latin typeface="Courier_PC"/>
                          <a:ea typeface="Times New Roman"/>
                          <a:cs typeface="Times New Roman"/>
                        </a:rPr>
                      </a:br>
                      <a:r>
                        <a:rPr lang="en-US" sz="1100" b="1" dirty="0">
                          <a:effectLst/>
                          <a:latin typeface="Arial"/>
                          <a:ea typeface="Times New Roman"/>
                          <a:cs typeface="Times New Roman"/>
                        </a:rPr>
                        <a:t>TABLE 1: EVALUATION OF PSYCHIATRIC IMPAIRMENT</a:t>
                      </a:r>
                      <a:endParaRPr lang="en-AU" sz="1100" dirty="0">
                        <a:effectLst/>
                        <a:latin typeface="Courier_PC"/>
                        <a:ea typeface="Times New Roman"/>
                        <a:cs typeface="Times New Roman"/>
                      </a:endParaRPr>
                    </a:p>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447123">
                <a:tc>
                  <a:txBody>
                    <a:bodyPr/>
                    <a:lstStyle/>
                    <a:p>
                      <a:pPr>
                        <a:lnSpc>
                          <a:spcPts val="1100"/>
                        </a:lnSpc>
                        <a:spcAft>
                          <a:spcPts val="0"/>
                        </a:spcAft>
                      </a:pPr>
                      <a:r>
                        <a:rPr lang="en-US" sz="600" b="1" dirty="0">
                          <a:effectLst/>
                          <a:latin typeface="Arial"/>
                          <a:ea typeface="Times New Roman"/>
                          <a:cs typeface="Times New Roman"/>
                        </a:rPr>
                        <a:t>Class of</a:t>
                      </a:r>
                      <a:endParaRPr lang="en-AU" sz="900" dirty="0">
                        <a:effectLst/>
                        <a:latin typeface="Courier_PC"/>
                        <a:ea typeface="Times New Roman"/>
                        <a:cs typeface="Times New Roman"/>
                      </a:endParaRPr>
                    </a:p>
                    <a:p>
                      <a:pPr>
                        <a:lnSpc>
                          <a:spcPts val="1100"/>
                        </a:lnSpc>
                        <a:spcAft>
                          <a:spcPts val="0"/>
                        </a:spcAft>
                      </a:pPr>
                      <a:r>
                        <a:rPr lang="en-US" sz="600" b="1" dirty="0">
                          <a:effectLst/>
                          <a:latin typeface="Arial"/>
                          <a:ea typeface="Times New Roman"/>
                          <a:cs typeface="Times New Roman"/>
                        </a:rPr>
                        <a:t>Impairment</a:t>
                      </a:r>
                      <a:endParaRPr lang="en-AU" sz="900" dirty="0">
                        <a:effectLst/>
                        <a:latin typeface="Courier_PC"/>
                        <a:ea typeface="Times New Roman"/>
                        <a:cs typeface="Times New Roman"/>
                      </a:endParaRPr>
                    </a:p>
                    <a:p>
                      <a:pPr>
                        <a:lnSpc>
                          <a:spcPts val="1100"/>
                        </a:lnSpc>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a:txBody>
                    <a:bodyPr/>
                    <a:lstStyle/>
                    <a:p>
                      <a:pPr algn="ctr">
                        <a:spcAft>
                          <a:spcPts val="0"/>
                        </a:spcAft>
                      </a:pPr>
                      <a:r>
                        <a:rPr lang="en-US" sz="600" b="1" dirty="0">
                          <a:effectLst/>
                          <a:latin typeface="Arial"/>
                          <a:ea typeface="Times New Roman"/>
                          <a:cs typeface="Times New Roman"/>
                        </a:rPr>
                        <a:t>1</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lgn="ctr">
                        <a:spcAft>
                          <a:spcPts val="0"/>
                        </a:spcAft>
                      </a:pPr>
                      <a:r>
                        <a:rPr lang="en-US" sz="600" b="1" dirty="0">
                          <a:effectLst/>
                          <a:latin typeface="Arial"/>
                          <a:ea typeface="Times New Roman"/>
                          <a:cs typeface="Times New Roman"/>
                        </a:rPr>
                        <a:t>2</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lgn="ct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3</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lgn="ctr">
                        <a:spcAft>
                          <a:spcPts val="0"/>
                        </a:spcAft>
                      </a:pPr>
                      <a:r>
                        <a:rPr lang="en-US" sz="600" b="1" dirty="0">
                          <a:effectLst/>
                          <a:latin typeface="Arial"/>
                          <a:ea typeface="Times New Roman"/>
                          <a:cs typeface="Times New Roman"/>
                        </a:rPr>
                        <a:t>4</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lgn="ct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lgn="ct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lgn="ctr">
                        <a:spcAft>
                          <a:spcPts val="0"/>
                        </a:spcAft>
                      </a:pPr>
                      <a:r>
                        <a:rPr lang="en-US" sz="600" b="1" dirty="0">
                          <a:effectLst/>
                          <a:latin typeface="Arial"/>
                          <a:ea typeface="Times New Roman"/>
                          <a:cs typeface="Times New Roman"/>
                        </a:rPr>
                        <a:t>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1"/>
                  </a:ext>
                </a:extLst>
              </a:tr>
              <a:tr h="298083">
                <a:tc>
                  <a:txBody>
                    <a:bodyPr/>
                    <a:lstStyle/>
                    <a:p>
                      <a:pPr>
                        <a:lnSpc>
                          <a:spcPts val="1100"/>
                        </a:lnSpc>
                        <a:spcAft>
                          <a:spcPts val="0"/>
                        </a:spcAft>
                      </a:pPr>
                      <a:r>
                        <a:rPr lang="en-US" sz="600" b="1" dirty="0">
                          <a:effectLst/>
                          <a:latin typeface="Arial"/>
                          <a:ea typeface="Times New Roman"/>
                          <a:cs typeface="Times New Roman"/>
                        </a:rPr>
                        <a:t>Percentage of Impairment</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a:txBody>
                    <a:bodyPr/>
                    <a:lstStyle/>
                    <a:p>
                      <a:pPr>
                        <a:spcAft>
                          <a:spcPts val="0"/>
                        </a:spcAft>
                      </a:pPr>
                      <a:r>
                        <a:rPr lang="en-US" sz="600" b="1" dirty="0">
                          <a:effectLst/>
                          <a:latin typeface="Arial"/>
                          <a:ea typeface="Times New Roman"/>
                          <a:cs typeface="Times New Roman"/>
                        </a:rPr>
                        <a:t>0-5%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spcAft>
                          <a:spcPts val="0"/>
                        </a:spcAft>
                      </a:pPr>
                      <a:r>
                        <a:rPr lang="en-US" sz="600" b="1" dirty="0">
                          <a:effectLst/>
                          <a:latin typeface="Arial"/>
                          <a:ea typeface="Times New Roman"/>
                          <a:cs typeface="Times New Roman"/>
                        </a:rPr>
                        <a:t>10% to20%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0-7</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25 to 50%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8-25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gridSpan="2">
                  <a:txBody>
                    <a:bodyPr/>
                    <a:lstStyle/>
                    <a:p>
                      <a:pPr>
                        <a:spcAft>
                          <a:spcPts val="0"/>
                        </a:spcAft>
                      </a:pPr>
                      <a:r>
                        <a:rPr lang="en-US" sz="600" b="1" dirty="0">
                          <a:effectLst/>
                          <a:latin typeface="Arial"/>
                          <a:ea typeface="Times New Roman"/>
                          <a:cs typeface="Times New Roman"/>
                        </a:rPr>
                        <a:t>55% to 75%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26-40</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a:txBody>
                    <a:bodyPr/>
                    <a:lstStyle/>
                    <a:p>
                      <a:pPr>
                        <a:spcAft>
                          <a:spcPts val="0"/>
                        </a:spcAft>
                      </a:pPr>
                      <a:r>
                        <a:rPr lang="en-US" sz="600" b="1" dirty="0">
                          <a:effectLst/>
                          <a:latin typeface="Arial"/>
                          <a:ea typeface="Times New Roman"/>
                          <a:cs typeface="Times New Roman"/>
                        </a:rPr>
                        <a:t>Over 75%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gridSpan="2">
                  <a:txBody>
                    <a:bodyPr/>
                    <a:lstStyle/>
                    <a:p>
                      <a:pPr>
                        <a:spcAft>
                          <a:spcPts val="0"/>
                        </a:spcAft>
                      </a:pPr>
                      <a:r>
                        <a:rPr lang="en-US" sz="600" b="1" dirty="0">
                          <a:effectLst/>
                          <a:latin typeface="Arial"/>
                          <a:ea typeface="Times New Roman"/>
                          <a:cs typeface="Times New Roman"/>
                        </a:rPr>
                        <a:t> ISV 41-65</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10002"/>
                  </a:ext>
                </a:extLst>
              </a:tr>
              <a:tr h="151905">
                <a:tc gridSpan="18">
                  <a:txBody>
                    <a:bodyPr/>
                    <a:lstStyle/>
                    <a:p>
                      <a:pPr>
                        <a:spcAft>
                          <a:spcPts val="0"/>
                        </a:spcAft>
                      </a:pPr>
                      <a:r>
                        <a:rPr lang="en-US" sz="6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3"/>
                  </a:ext>
                </a:extLst>
              </a:tr>
              <a:tr h="251017">
                <a:tc gridSpan="3">
                  <a:txBody>
                    <a:bodyPr/>
                    <a:lstStyle/>
                    <a:p>
                      <a:pPr>
                        <a:spcAft>
                          <a:spcPts val="0"/>
                        </a:spcAft>
                      </a:pPr>
                      <a:r>
                        <a:rPr lang="en-US" sz="600" b="1" dirty="0">
                          <a:effectLst/>
                          <a:latin typeface="Arial"/>
                          <a:ea typeface="Times New Roman"/>
                          <a:cs typeface="Times New Roman"/>
                        </a:rPr>
                        <a:t>MENTAL FUNCTION</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a:noFill/>
                    </a:lnB>
                  </a:tcPr>
                </a:tc>
                <a:tc hMerge="1">
                  <a:txBody>
                    <a:bodyPr/>
                    <a:lstStyle/>
                    <a:p>
                      <a:endParaRPr lang="en-AU"/>
                    </a:p>
                  </a:txBody>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lgn="ctr"/>
                      <a:r>
                        <a:rPr lang="en-US" sz="500" b="1">
                          <a:effectLst/>
                          <a:latin typeface="Arial"/>
                          <a:ea typeface="Times New Roman"/>
                          <a:cs typeface="Times New Roman"/>
                        </a:rPr>
                        <a:t> </a:t>
                      </a:r>
                      <a:endParaRPr lang="en-AU"/>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r>
                        <a:rPr lang="en-US" sz="500" b="1">
                          <a:effectLst/>
                          <a:latin typeface="Arial"/>
                          <a:ea typeface="Times New Roman"/>
                          <a:cs typeface="Times New Roman"/>
                        </a:rPr>
                        <a:t> </a:t>
                      </a:r>
                      <a:endParaRPr lang="en-AU"/>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gridSpan="2">
                  <a:txBody>
                    <a:bodyPr/>
                    <a:lstStyle/>
                    <a:p>
                      <a:pPr>
                        <a:spcAft>
                          <a:spcPts val="0"/>
                        </a:spcAft>
                      </a:pPr>
                      <a:r>
                        <a:rPr lang="en-US" sz="500" b="1"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hMerge="1">
                  <a:txBody>
                    <a:bodyPr/>
                    <a:lstStyle/>
                    <a:p>
                      <a:pPr>
                        <a:spcAft>
                          <a:spcPts val="0"/>
                        </a:spcAft>
                      </a:pPr>
                      <a:endParaRPr lang="en-AU" sz="900" dirty="0">
                        <a:effectLst/>
                        <a:latin typeface="Courier_PC"/>
                        <a:ea typeface="Times New Roman"/>
                        <a:cs typeface="Times New Roman"/>
                      </a:endParaRPr>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a:noFill/>
                    </a:lnL>
                    <a:lnR>
                      <a:noFill/>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905">
                <a:tc rowSpan="3">
                  <a:txBody>
                    <a:bodyPr/>
                    <a:lstStyle/>
                    <a:p>
                      <a:pPr>
                        <a:lnSpc>
                          <a:spcPts val="1100"/>
                        </a:lnSpc>
                        <a:spcAft>
                          <a:spcPts val="0"/>
                        </a:spcAft>
                      </a:pPr>
                      <a:r>
                        <a:rPr lang="en-US" sz="600" b="1" i="1" dirty="0">
                          <a:effectLst/>
                          <a:latin typeface="Arial"/>
                          <a:ea typeface="Times New Roman"/>
                          <a:cs typeface="Times New Roman"/>
                        </a:rPr>
                        <a:t>Intelligence</a:t>
                      </a:r>
                      <a:endParaRPr lang="en-AU" sz="900" dirty="0">
                        <a:effectLst/>
                        <a:latin typeface="Courier_PC"/>
                        <a:ea typeface="Times New Roman"/>
                        <a:cs typeface="Times New Roman"/>
                      </a:endParaRPr>
                    </a:p>
                    <a:p>
                      <a:pPr>
                        <a:spcAft>
                          <a:spcPts val="0"/>
                        </a:spcAft>
                      </a:pPr>
                      <a:r>
                        <a:rPr lang="en-US" sz="600" i="1" dirty="0">
                          <a:effectLst/>
                          <a:latin typeface="Arial"/>
                          <a:ea typeface="Times New Roman"/>
                          <a:cs typeface="Times New Roman"/>
                        </a:rPr>
                        <a:t>(Capacity for understanding)</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Moderately Severe</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1905">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r>
                        <a:rPr lang="en-AU" dirty="0">
                          <a:solidFill>
                            <a:srgbClr val="FF0000"/>
                          </a:solidFill>
                        </a:rPr>
                        <a:t>L</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8639">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1827">
                <a:tc rowSpan="3">
                  <a:txBody>
                    <a:bodyPr/>
                    <a:lstStyle/>
                    <a:p>
                      <a:pPr>
                        <a:lnSpc>
                          <a:spcPts val="1100"/>
                        </a:lnSpc>
                        <a:spcAft>
                          <a:spcPts val="0"/>
                        </a:spcAft>
                      </a:pPr>
                      <a:r>
                        <a:rPr lang="en-US" sz="600" b="1" i="1" dirty="0">
                          <a:effectLst/>
                          <a:latin typeface="Arial"/>
                          <a:ea typeface="Times New Roman"/>
                          <a:cs typeface="Times New Roman"/>
                        </a:rPr>
                        <a:t>Thinking</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(The ability to form or conceive in the mind)</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Mild</a:t>
                      </a:r>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Moderately Severe</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800" dirty="0">
                          <a:solidFill>
                            <a:srgbClr val="FF0000"/>
                          </a:solidFill>
                        </a:rPr>
                        <a:t>H</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sz="1800"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1710">
                <a:tc rowSpan="3">
                  <a:txBody>
                    <a:bodyPr/>
                    <a:lstStyle/>
                    <a:p>
                      <a:pPr>
                        <a:lnSpc>
                          <a:spcPts val="1100"/>
                        </a:lnSpc>
                        <a:spcAft>
                          <a:spcPts val="0"/>
                        </a:spcAft>
                      </a:pPr>
                      <a:r>
                        <a:rPr lang="en-US" sz="600" b="1" i="1" dirty="0">
                          <a:effectLst/>
                          <a:latin typeface="Arial"/>
                          <a:ea typeface="Times New Roman"/>
                          <a:cs typeface="Times New Roman"/>
                        </a:rPr>
                        <a:t>Perception</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(The brain's interpretation of internal and external stimuli)</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800" dirty="0">
                          <a:solidFill>
                            <a:srgbClr val="FF0000"/>
                          </a:solidFill>
                        </a:rPr>
                        <a:t>L</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Moderately Severe</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0171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800"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54792">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sz="1800"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71827">
                <a:tc rowSpan="3">
                  <a:txBody>
                    <a:bodyPr/>
                    <a:lstStyle/>
                    <a:p>
                      <a:pPr>
                        <a:lnSpc>
                          <a:spcPts val="1100"/>
                        </a:lnSpc>
                        <a:spcAft>
                          <a:spcPts val="0"/>
                        </a:spcAft>
                      </a:pPr>
                      <a:r>
                        <a:rPr lang="en-US" sz="600" b="1" i="1" dirty="0">
                          <a:effectLst/>
                          <a:latin typeface="Arial"/>
                          <a:ea typeface="Times New Roman"/>
                          <a:cs typeface="Times New Roman"/>
                        </a:rPr>
                        <a:t>Judgement</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(Ability to assess a given situation and act appropriately)</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sz="1800"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Moderately Severe</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800" dirty="0">
                          <a:solidFill>
                            <a:srgbClr val="FF0000"/>
                          </a:solidFill>
                        </a:rPr>
                        <a:t>M</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71827">
                <a:tc rowSpan="3">
                  <a:txBody>
                    <a:bodyPr/>
                    <a:lstStyle/>
                    <a:p>
                      <a:pPr>
                        <a:lnSpc>
                          <a:spcPts val="1100"/>
                        </a:lnSpc>
                        <a:spcAft>
                          <a:spcPts val="0"/>
                        </a:spcAft>
                      </a:pPr>
                      <a:r>
                        <a:rPr lang="en-US" sz="600" b="1" i="1" dirty="0">
                          <a:effectLst/>
                          <a:latin typeface="Arial"/>
                          <a:ea typeface="Times New Roman"/>
                          <a:cs typeface="Times New Roman"/>
                        </a:rPr>
                        <a:t>Mood</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(Emotional tone underlying all behaviours)</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Mild</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sz="1400"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 </a:t>
                      </a:r>
                      <a:endParaRPr lang="en-AU" sz="900">
                        <a:effectLst/>
                        <a:latin typeface="Courier_PC"/>
                        <a:ea typeface="Times New Roman"/>
                        <a:cs typeface="Times New Roman"/>
                      </a:endParaRPr>
                    </a:p>
                    <a:p>
                      <a:pPr algn="ctr">
                        <a:spcAft>
                          <a:spcPts val="0"/>
                        </a:spcAft>
                      </a:pPr>
                      <a:r>
                        <a:rPr lang="en-US" sz="600">
                          <a:effectLst/>
                          <a:latin typeface="Arial"/>
                          <a:ea typeface="Times New Roman"/>
                          <a:cs typeface="Times New Roman"/>
                        </a:rPr>
                        <a:t>Moderately Severe</a:t>
                      </a:r>
                      <a:endParaRPr lang="en-AU"/>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71827">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r>
                        <a:rPr lang="en-AU" dirty="0">
                          <a:solidFill>
                            <a:srgbClr val="FF0000"/>
                          </a:solidFill>
                        </a:rPr>
                        <a:t>M</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01710">
                <a:tc rowSpan="3">
                  <a:txBody>
                    <a:bodyPr/>
                    <a:lstStyle/>
                    <a:p>
                      <a:pPr>
                        <a:lnSpc>
                          <a:spcPts val="1100"/>
                        </a:lnSpc>
                        <a:spcAft>
                          <a:spcPts val="0"/>
                        </a:spcAft>
                      </a:pPr>
                      <a:r>
                        <a:rPr lang="en-US" sz="600" b="1" i="1" dirty="0">
                          <a:effectLst/>
                          <a:latin typeface="Arial"/>
                          <a:ea typeface="Times New Roman"/>
                          <a:cs typeface="Times New Roman"/>
                        </a:rPr>
                        <a:t>Behaviour</a:t>
                      </a:r>
                      <a:endParaRPr lang="en-AU" sz="900" dirty="0">
                        <a:effectLst/>
                        <a:latin typeface="Courier_PC"/>
                        <a:ea typeface="Times New Roman"/>
                        <a:cs typeface="Times New Roman"/>
                      </a:endParaRPr>
                    </a:p>
                    <a:p>
                      <a:pPr>
                        <a:lnSpc>
                          <a:spcPts val="900"/>
                        </a:lnSpc>
                        <a:spcAft>
                          <a:spcPts val="0"/>
                        </a:spcAft>
                      </a:pPr>
                      <a:r>
                        <a:rPr lang="en-US" sz="600" i="1" dirty="0">
                          <a:effectLst/>
                          <a:latin typeface="Arial"/>
                          <a:ea typeface="Times New Roman"/>
                          <a:cs typeface="Times New Roman"/>
                        </a:rPr>
                        <a:t>(Behaviour that is disruptive, distressing or aggressive)</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txBody>
                  <a:tcPr marL="50418" marR="50418" marT="0" marB="0">
                    <a:lnL>
                      <a:noFill/>
                    </a:lnL>
                    <a:lnR w="19050" cap="flat" cmpd="dbl" algn="ctr">
                      <a:solidFill>
                        <a:srgbClr val="000000"/>
                      </a:solidFill>
                      <a:prstDash val="solid"/>
                      <a:round/>
                      <a:headEnd type="none" w="med" len="med"/>
                      <a:tailEnd type="none" w="med" len="med"/>
                    </a:lnR>
                    <a:lnT>
                      <a:noFill/>
                    </a:lnT>
                    <a:lnB>
                      <a:noFill/>
                    </a:lnB>
                  </a:tcPr>
                </a:tc>
                <a:tc rowSpan="3" gridSpan="2">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endParaRPr lang="en-US" sz="600" dirty="0">
                        <a:effectLst/>
                        <a:latin typeface="Arial"/>
                        <a:ea typeface="Times New Roman"/>
                        <a:cs typeface="Times New Roman"/>
                      </a:endParaRPr>
                    </a:p>
                    <a:p>
                      <a:pPr>
                        <a:spcAft>
                          <a:spcPts val="0"/>
                        </a:spcAft>
                      </a:pPr>
                      <a:r>
                        <a:rPr lang="en-US" sz="600" dirty="0">
                          <a:effectLst/>
                          <a:latin typeface="Arial"/>
                          <a:ea typeface="Times New Roman"/>
                          <a:cs typeface="Times New Roman"/>
                        </a:rPr>
                        <a:t>Normal to Slight</a:t>
                      </a:r>
                      <a:endParaRPr lang="en-AU" sz="900" dirty="0">
                        <a:effectLst/>
                        <a:latin typeface="Courier_PC"/>
                        <a:ea typeface="Times New Roman"/>
                        <a:cs typeface="Times New Roman"/>
                      </a:endParaRPr>
                    </a:p>
                  </a:txBody>
                  <a:tcPr marL="50418" marR="5041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spcAft>
                          <a:spcPts val="0"/>
                        </a:spcAft>
                      </a:pPr>
                      <a:r>
                        <a:rPr lang="en-US" sz="600" dirty="0">
                          <a:effectLst/>
                          <a:latin typeface="Arial"/>
                          <a:ea typeface="Times New Roman"/>
                          <a:cs typeface="Times New Roman"/>
                        </a:rPr>
                        <a:t>Mild</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Mild</a:t>
                      </a:r>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Moderately Severe</a:t>
                      </a:r>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 </a:t>
                      </a:r>
                      <a:endParaRPr lang="en-AU" sz="900" dirty="0">
                        <a:effectLst/>
                        <a:latin typeface="Courier_PC"/>
                        <a:ea typeface="Times New Roman"/>
                        <a:cs typeface="Times New Roman"/>
                      </a:endParaRPr>
                    </a:p>
                    <a:p>
                      <a:pPr algn="ctr">
                        <a:spcAft>
                          <a:spcPts val="0"/>
                        </a:spcAft>
                      </a:pPr>
                      <a:r>
                        <a:rPr lang="en-US" sz="600" dirty="0">
                          <a:effectLst/>
                          <a:latin typeface="Arial"/>
                          <a:ea typeface="Times New Roman"/>
                          <a:cs typeface="Times New Roman"/>
                        </a:rPr>
                        <a:t>Severe</a:t>
                      </a: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3" h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201710">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34184">
                <a:tc v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r>
                        <a:rPr lang="en-AU" dirty="0">
                          <a:solidFill>
                            <a:srgbClr val="FF0000"/>
                          </a:solidFill>
                        </a:rPr>
                        <a:t>H</a:t>
                      </a: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AU"/>
                    </a:p>
                  </a:txBody>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vMerge="1">
                  <a:txBody>
                    <a:bodyPr/>
                    <a:lstStyle/>
                    <a:p>
                      <a:endParaRPr lang="en-AU"/>
                    </a:p>
                  </a:txBody>
                  <a:tcPr/>
                </a:tc>
                <a:tc hMerge="1" vMerge="1">
                  <a:txBody>
                    <a:bodyPr/>
                    <a:lstStyle/>
                    <a:p>
                      <a:pPr algn="ctr">
                        <a:spcAft>
                          <a:spcPts val="0"/>
                        </a:spcAft>
                      </a:pPr>
                      <a:endParaRPr lang="en-AU" sz="900" dirty="0">
                        <a:effectLst/>
                        <a:latin typeface="Courier_PC"/>
                        <a:ea typeface="Times New Roman"/>
                        <a:cs typeface="Times New Roman"/>
                      </a:endParaRPr>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endParaRPr lang="en-AU" dirty="0"/>
                    </a:p>
                  </a:txBody>
                  <a:tcPr marL="50418" marR="50418"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bl>
          </a:graphicData>
        </a:graphic>
      </p:graphicFrame>
      <p:sp>
        <p:nvSpPr>
          <p:cNvPr id="3" name="Rectangle 1"/>
          <p:cNvSpPr>
            <a:spLocks noChangeArrowheads="1"/>
          </p:cNvSpPr>
          <p:nvPr/>
        </p:nvSpPr>
        <p:spPr bwMode="auto">
          <a:xfrm>
            <a:off x="19756" y="6400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itchFamily="34" charset="0"/>
                <a:ea typeface="Times New Roman" pitchFamily="18" charset="0"/>
                <a:cs typeface="Arial" pitchFamily="34" charset="0"/>
              </a:rPr>
              <a:t>RANGE  =  LOW (L)   MID (M)   HIGH (H)</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0C3CB46F-F92D-462F-9C6D-0126D05BE018}" type="slidenum">
              <a:rPr lang="en-AU" smtClean="0"/>
              <a:t>79</a:t>
            </a:fld>
            <a:endParaRPr lang="en-AU" dirty="0"/>
          </a:p>
        </p:txBody>
      </p:sp>
      <mc:AlternateContent xmlns:mc="http://schemas.openxmlformats.org/markup-compatibility/2006" xmlns:p14="http://schemas.microsoft.com/office/powerpoint/2010/main">
        <mc:Choice Requires="p14">
          <p:contentPart p14:bwMode="auto" r:id="rId2">
            <p14:nvContentPartPr>
              <p14:cNvPr id="5" name="Ink 4"/>
              <p14:cNvContentPartPr/>
              <p14:nvPr/>
            </p14:nvContentPartPr>
            <p14:xfrm>
              <a:off x="2200320" y="1582920"/>
              <a:ext cx="777600" cy="377640"/>
            </p14:xfrm>
          </p:contentPart>
        </mc:Choice>
        <mc:Fallback xmlns="">
          <p:pic>
            <p:nvPicPr>
              <p:cNvPr id="5" name="Ink 4"/>
              <p:cNvPicPr/>
              <p:nvPr/>
            </p:nvPicPr>
            <p:blipFill>
              <a:blip r:embed="rId3"/>
              <a:stretch>
                <a:fillRect/>
              </a:stretch>
            </p:blipFill>
            <p:spPr>
              <a:xfrm>
                <a:off x="2190960" y="1573560"/>
                <a:ext cx="796320" cy="3963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6D04BE77-3B80-4F4F-AB90-94697797D877}"/>
                  </a:ext>
                </a:extLst>
              </p14:cNvPr>
              <p14:cNvContentPartPr/>
              <p14:nvPr/>
            </p14:nvContentPartPr>
            <p14:xfrm>
              <a:off x="3500280" y="2419200"/>
              <a:ext cx="448200" cy="343440"/>
            </p14:xfrm>
          </p:contentPart>
        </mc:Choice>
        <mc:Fallback xmlns="">
          <p:pic>
            <p:nvPicPr>
              <p:cNvPr id="7" name="Ink 6">
                <a:extLst>
                  <a:ext uri="{FF2B5EF4-FFF2-40B4-BE49-F238E27FC236}">
                    <a16:creationId xmlns:a16="http://schemas.microsoft.com/office/drawing/2014/main" id="{6D04BE77-3B80-4F4F-AB90-94697797D877}"/>
                  </a:ext>
                </a:extLst>
              </p:cNvPr>
              <p:cNvPicPr/>
              <p:nvPr/>
            </p:nvPicPr>
            <p:blipFill>
              <a:blip r:embed="rId5"/>
              <a:stretch>
                <a:fillRect/>
              </a:stretch>
            </p:blipFill>
            <p:spPr>
              <a:xfrm>
                <a:off x="3490920" y="2409840"/>
                <a:ext cx="466920" cy="3621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a:extLst>
                  <a:ext uri="{FF2B5EF4-FFF2-40B4-BE49-F238E27FC236}">
                    <a16:creationId xmlns:a16="http://schemas.microsoft.com/office/drawing/2014/main" id="{B25B7F09-AD9C-4393-8E3C-15BBBAE0EC08}"/>
                  </a:ext>
                </a:extLst>
              </p14:cNvPr>
              <p14:cNvContentPartPr/>
              <p14:nvPr/>
            </p14:nvContentPartPr>
            <p14:xfrm>
              <a:off x="3481200" y="3252960"/>
              <a:ext cx="457560" cy="314640"/>
            </p14:xfrm>
          </p:contentPart>
        </mc:Choice>
        <mc:Fallback xmlns="">
          <p:pic>
            <p:nvPicPr>
              <p:cNvPr id="6" name="Ink 5">
                <a:extLst>
                  <a:ext uri="{FF2B5EF4-FFF2-40B4-BE49-F238E27FC236}">
                    <a16:creationId xmlns:a16="http://schemas.microsoft.com/office/drawing/2014/main" id="{B25B7F09-AD9C-4393-8E3C-15BBBAE0EC08}"/>
                  </a:ext>
                </a:extLst>
              </p:cNvPr>
              <p:cNvPicPr/>
              <p:nvPr/>
            </p:nvPicPr>
            <p:blipFill>
              <a:blip r:embed="rId7"/>
              <a:stretch>
                <a:fillRect/>
              </a:stretch>
            </p:blipFill>
            <p:spPr>
              <a:xfrm>
                <a:off x="3471840" y="3243600"/>
                <a:ext cx="476280" cy="333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Ink 7">
                <a:extLst>
                  <a:ext uri="{FF2B5EF4-FFF2-40B4-BE49-F238E27FC236}">
                    <a16:creationId xmlns:a16="http://schemas.microsoft.com/office/drawing/2014/main" id="{6E7533D9-8EE7-48C3-951D-435D8359C0A0}"/>
                  </a:ext>
                </a:extLst>
              </p14:cNvPr>
              <p14:cNvContentPartPr/>
              <p14:nvPr/>
            </p14:nvContentPartPr>
            <p14:xfrm>
              <a:off x="3476520" y="4076640"/>
              <a:ext cx="448200" cy="362520"/>
            </p14:xfrm>
          </p:contentPart>
        </mc:Choice>
        <mc:Fallback xmlns="">
          <p:pic>
            <p:nvPicPr>
              <p:cNvPr id="8" name="Ink 7">
                <a:extLst>
                  <a:ext uri="{FF2B5EF4-FFF2-40B4-BE49-F238E27FC236}">
                    <a16:creationId xmlns:a16="http://schemas.microsoft.com/office/drawing/2014/main" id="{6E7533D9-8EE7-48C3-951D-435D8359C0A0}"/>
                  </a:ext>
                </a:extLst>
              </p:cNvPr>
              <p:cNvPicPr/>
              <p:nvPr/>
            </p:nvPicPr>
            <p:blipFill>
              <a:blip r:embed="rId9"/>
              <a:stretch>
                <a:fillRect/>
              </a:stretch>
            </p:blipFill>
            <p:spPr>
              <a:xfrm>
                <a:off x="3467160" y="4067280"/>
                <a:ext cx="466920" cy="3812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340B64DF-71F6-474C-A545-C241D473043A}"/>
                  </a:ext>
                </a:extLst>
              </p14:cNvPr>
              <p14:cNvContentPartPr/>
              <p14:nvPr/>
            </p14:nvContentPartPr>
            <p14:xfrm>
              <a:off x="4443480" y="4867200"/>
              <a:ext cx="557280" cy="381600"/>
            </p14:xfrm>
          </p:contentPart>
        </mc:Choice>
        <mc:Fallback xmlns="">
          <p:pic>
            <p:nvPicPr>
              <p:cNvPr id="9" name="Ink 8">
                <a:extLst>
                  <a:ext uri="{FF2B5EF4-FFF2-40B4-BE49-F238E27FC236}">
                    <a16:creationId xmlns:a16="http://schemas.microsoft.com/office/drawing/2014/main" id="{340B64DF-71F6-474C-A545-C241D473043A}"/>
                  </a:ext>
                </a:extLst>
              </p:cNvPr>
              <p:cNvPicPr/>
              <p:nvPr/>
            </p:nvPicPr>
            <p:blipFill>
              <a:blip r:embed="rId11"/>
              <a:stretch>
                <a:fillRect/>
              </a:stretch>
            </p:blipFill>
            <p:spPr>
              <a:xfrm>
                <a:off x="4434120" y="4857840"/>
                <a:ext cx="576000" cy="4003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0" name="Ink 9">
                <a:extLst>
                  <a:ext uri="{FF2B5EF4-FFF2-40B4-BE49-F238E27FC236}">
                    <a16:creationId xmlns:a16="http://schemas.microsoft.com/office/drawing/2014/main" id="{14D45454-FA57-42CE-8E82-53EF4982D5DD}"/>
                  </a:ext>
                </a:extLst>
              </p14:cNvPr>
              <p14:cNvContentPartPr/>
              <p14:nvPr/>
            </p14:nvContentPartPr>
            <p14:xfrm>
              <a:off x="3495600" y="5719680"/>
              <a:ext cx="352800" cy="305280"/>
            </p14:xfrm>
          </p:contentPart>
        </mc:Choice>
        <mc:Fallback xmlns="">
          <p:pic>
            <p:nvPicPr>
              <p:cNvPr id="10" name="Ink 9">
                <a:extLst>
                  <a:ext uri="{FF2B5EF4-FFF2-40B4-BE49-F238E27FC236}">
                    <a16:creationId xmlns:a16="http://schemas.microsoft.com/office/drawing/2014/main" id="{14D45454-FA57-42CE-8E82-53EF4982D5DD}"/>
                  </a:ext>
                </a:extLst>
              </p:cNvPr>
              <p:cNvPicPr/>
              <p:nvPr/>
            </p:nvPicPr>
            <p:blipFill>
              <a:blip r:embed="rId13"/>
              <a:stretch>
                <a:fillRect/>
              </a:stretch>
            </p:blipFill>
            <p:spPr>
              <a:xfrm>
                <a:off x="3486240" y="5710320"/>
                <a:ext cx="371520" cy="324000"/>
              </a:xfrm>
              <a:prstGeom prst="rect">
                <a:avLst/>
              </a:prstGeom>
            </p:spPr>
          </p:pic>
        </mc:Fallback>
      </mc:AlternateContent>
    </p:spTree>
    <p:extLst>
      <p:ext uri="{BB962C8B-B14F-4D97-AF65-F5344CB8AC3E}">
        <p14:creationId xmlns:p14="http://schemas.microsoft.com/office/powerpoint/2010/main" val="857421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noAutofit/>
          </a:bodyPr>
          <a:lstStyle/>
          <a:p>
            <a:pPr algn="ctr" eaLnBrk="1" hangingPunct="1"/>
            <a:r>
              <a:rPr lang="en-AU" altLang="en-US" sz="4000" dirty="0">
                <a:cs typeface="Arial" panose="020B0604020202020204" pitchFamily="34" charset="0"/>
              </a:rPr>
              <a:t>Reasons for Measurement of Psychiatric Impairment</a:t>
            </a:r>
            <a:endParaRPr lang="en-US" altLang="en-US" sz="4000" dirty="0">
              <a:cs typeface="Arial" panose="020B0604020202020204" pitchFamily="34" charset="0"/>
            </a:endParaRPr>
          </a:p>
        </p:txBody>
      </p:sp>
      <p:sp>
        <p:nvSpPr>
          <p:cNvPr id="15364" name="Rectangle 3"/>
          <p:cNvSpPr>
            <a:spLocks noGrp="1" noChangeArrowheads="1"/>
          </p:cNvSpPr>
          <p:nvPr>
            <p:ph idx="1"/>
          </p:nvPr>
        </p:nvSpPr>
        <p:spPr>
          <a:xfrm>
            <a:off x="827584" y="2132856"/>
            <a:ext cx="7859712" cy="4248472"/>
          </a:xfrm>
        </p:spPr>
        <p:txBody>
          <a:bodyPr>
            <a:normAutofit/>
          </a:bodyPr>
          <a:lstStyle/>
          <a:p>
            <a:pPr eaLnBrk="1" hangingPunct="1">
              <a:lnSpc>
                <a:spcPct val="90000"/>
              </a:lnSpc>
              <a:spcAft>
                <a:spcPts val="600"/>
              </a:spcAft>
            </a:pPr>
            <a:r>
              <a:rPr lang="en-AU" altLang="en-US" dirty="0"/>
              <a:t>Work Injuries: To determine serious injury according to the Return to Work Act 2014</a:t>
            </a:r>
          </a:p>
          <a:p>
            <a:pPr lvl="1">
              <a:spcAft>
                <a:spcPts val="600"/>
              </a:spcAft>
            </a:pPr>
            <a:r>
              <a:rPr lang="en-AU" dirty="0"/>
              <a:t>If psychiatric impairment 30% or more then ongoing income maintenance,</a:t>
            </a:r>
            <a:endParaRPr lang="en-AU" sz="2200" dirty="0"/>
          </a:p>
          <a:p>
            <a:pPr lvl="1">
              <a:spcAft>
                <a:spcPts val="600"/>
              </a:spcAft>
            </a:pPr>
            <a:r>
              <a:rPr lang="en-AU" dirty="0"/>
              <a:t>No return-to-work obligation,</a:t>
            </a:r>
            <a:endParaRPr lang="en-AU" sz="2200" dirty="0"/>
          </a:p>
          <a:p>
            <a:pPr lvl="1">
              <a:spcAft>
                <a:spcPts val="600"/>
              </a:spcAft>
            </a:pPr>
            <a:r>
              <a:rPr lang="en-AU" dirty="0"/>
              <a:t>Access to common law for future economic loss</a:t>
            </a:r>
          </a:p>
          <a:p>
            <a:pPr lvl="1">
              <a:spcAft>
                <a:spcPts val="600"/>
              </a:spcAft>
            </a:pPr>
            <a:r>
              <a:rPr lang="en-AU" dirty="0"/>
              <a:t>No entitlement for psychiatric injury or consequential mental harm for lump sum payment for non- economic loss.</a:t>
            </a:r>
            <a:endParaRPr lang="en-AU" altLang="en-US" dirty="0"/>
          </a:p>
        </p:txBody>
      </p:sp>
      <p:sp>
        <p:nvSpPr>
          <p:cNvPr id="1536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C792BAB1-F9D0-4633-8FC0-E0D9ACD08A81}" type="slidenum">
              <a:rPr lang="en-AU" altLang="en-US" sz="1200" smtClean="0">
                <a:ea typeface="ＭＳ Ｐゴシック" pitchFamily="34" charset="-128"/>
              </a:rPr>
              <a:pPr eaLnBrk="1" hangingPunct="1">
                <a:spcBef>
                  <a:spcPct val="0"/>
                </a:spcBef>
                <a:buFontTx/>
                <a:buNone/>
              </a:pPr>
              <a:t>8</a:t>
            </a:fld>
            <a:endParaRPr lang="en-AU" altLang="en-US" sz="1200" dirty="0">
              <a:ea typeface="ＭＳ Ｐゴシック" pitchFamily="34" charset="-128"/>
            </a:endParaRPr>
          </a:p>
        </p:txBody>
      </p:sp>
    </p:spTree>
    <p:extLst>
      <p:ext uri="{BB962C8B-B14F-4D97-AF65-F5344CB8AC3E}">
        <p14:creationId xmlns:p14="http://schemas.microsoft.com/office/powerpoint/2010/main" val="1451748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C3CB46F-F92D-462F-9C6D-0126D05BE018}" type="slidenum">
              <a:rPr lang="en-AU" smtClean="0"/>
              <a:t>80</a:t>
            </a:fld>
            <a:endParaRPr lang="en-AU" dirty="0"/>
          </a:p>
        </p:txBody>
      </p:sp>
      <p:sp>
        <p:nvSpPr>
          <p:cNvPr id="2" name="Title 1"/>
          <p:cNvSpPr>
            <a:spLocks noGrp="1"/>
          </p:cNvSpPr>
          <p:nvPr>
            <p:ph type="title" idx="4294967295"/>
          </p:nvPr>
        </p:nvSpPr>
        <p:spPr>
          <a:xfrm>
            <a:off x="413357" y="332656"/>
            <a:ext cx="8229600" cy="1143000"/>
          </a:xfrm>
        </p:spPr>
        <p:txBody>
          <a:bodyPr>
            <a:noAutofit/>
          </a:bodyPr>
          <a:lstStyle/>
          <a:p>
            <a:pPr algn="ctr"/>
            <a:r>
              <a:rPr lang="en-AU" sz="4000" dirty="0"/>
              <a:t>Impairment Formulation</a:t>
            </a:r>
          </a:p>
        </p:txBody>
      </p:sp>
      <p:sp>
        <p:nvSpPr>
          <p:cNvPr id="4" name="Rectangle 3"/>
          <p:cNvSpPr/>
          <p:nvPr/>
        </p:nvSpPr>
        <p:spPr>
          <a:xfrm>
            <a:off x="755576" y="980728"/>
            <a:ext cx="8064896" cy="5447645"/>
          </a:xfrm>
          <a:prstGeom prst="rect">
            <a:avLst/>
          </a:prstGeom>
        </p:spPr>
        <p:txBody>
          <a:bodyPr wrap="square">
            <a:spAutoFit/>
          </a:bodyPr>
          <a:lstStyle/>
          <a:p>
            <a:endParaRPr lang="en-AU" sz="2400" dirty="0"/>
          </a:p>
          <a:p>
            <a:pPr>
              <a:lnSpc>
                <a:spcPct val="150000"/>
              </a:lnSpc>
            </a:pPr>
            <a:r>
              <a:rPr lang="en-AU" sz="2400" dirty="0">
                <a:latin typeface="Arial" panose="020B0604020202020204" pitchFamily="34" charset="0"/>
                <a:cs typeface="Arial" panose="020B0604020202020204" pitchFamily="34" charset="0"/>
              </a:rPr>
              <a:t>PTSD and Panic Disorder all work related, no physical injury therefore all impairment is Pure Mental </a:t>
            </a:r>
            <a:r>
              <a:rPr lang="en-AU" sz="2400" dirty="0" err="1">
                <a:latin typeface="Arial" panose="020B0604020202020204" pitchFamily="34" charset="0"/>
                <a:cs typeface="Arial" panose="020B0604020202020204" pitchFamily="34" charset="0"/>
              </a:rPr>
              <a:t>Harm.OCD</a:t>
            </a:r>
            <a:r>
              <a:rPr lang="en-AU" sz="2400" dirty="0">
                <a:latin typeface="Arial" panose="020B0604020202020204" pitchFamily="34" charset="0"/>
                <a:cs typeface="Arial" panose="020B0604020202020204" pitchFamily="34" charset="0"/>
              </a:rPr>
              <a:t> pre-existing but exacerbated by work injury.</a:t>
            </a:r>
          </a:p>
          <a:p>
            <a:pPr>
              <a:lnSpc>
                <a:spcPct val="150000"/>
              </a:lnSpc>
            </a:pPr>
            <a:r>
              <a:rPr lang="en-AU" sz="2400" dirty="0">
                <a:latin typeface="Arial" panose="020B0604020202020204" pitchFamily="34" charset="0"/>
                <a:cs typeface="Arial" panose="020B0604020202020204" pitchFamily="34" charset="0"/>
              </a:rPr>
              <a:t> Thinking, perception, judgement and behaviour all fit Class 2 descriptors, Mood is class 3, frequent panic attacks, suicidal ideation and depression. He is in median class 2 and at the medium/high range of severity, 17%, 3% is pre-existing.  He has an impairment of 14% due to Pure Mental Harm from his work injury.</a:t>
            </a:r>
          </a:p>
        </p:txBody>
      </p:sp>
    </p:spTree>
    <p:extLst>
      <p:ext uri="{BB962C8B-B14F-4D97-AF65-F5344CB8AC3E}">
        <p14:creationId xmlns:p14="http://schemas.microsoft.com/office/powerpoint/2010/main" val="1709009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9604A-2998-4DDB-88BD-169ED8D08EB0}"/>
              </a:ext>
            </a:extLst>
          </p:cNvPr>
          <p:cNvSpPr>
            <a:spLocks noGrp="1"/>
          </p:cNvSpPr>
          <p:nvPr>
            <p:ph type="title"/>
          </p:nvPr>
        </p:nvSpPr>
        <p:spPr>
          <a:xfrm>
            <a:off x="422759" y="268580"/>
            <a:ext cx="8229600" cy="1143000"/>
          </a:xfrm>
        </p:spPr>
        <p:txBody>
          <a:bodyPr/>
          <a:lstStyle/>
          <a:p>
            <a:pPr algn="ctr"/>
            <a:r>
              <a:rPr lang="en-AU" dirty="0"/>
              <a:t>Informal Work Sheet</a:t>
            </a:r>
          </a:p>
        </p:txBody>
      </p:sp>
      <p:sp>
        <p:nvSpPr>
          <p:cNvPr id="3" name="Content Placeholder 2">
            <a:extLst>
              <a:ext uri="{FF2B5EF4-FFF2-40B4-BE49-F238E27FC236}">
                <a16:creationId xmlns:a16="http://schemas.microsoft.com/office/drawing/2014/main" id="{6E8D1088-5461-4FCA-8EC5-0B8960705523}"/>
              </a:ext>
            </a:extLst>
          </p:cNvPr>
          <p:cNvSpPr>
            <a:spLocks noGrp="1"/>
          </p:cNvSpPr>
          <p:nvPr>
            <p:ph idx="1"/>
          </p:nvPr>
        </p:nvSpPr>
        <p:spPr>
          <a:xfrm>
            <a:off x="422759" y="1628800"/>
            <a:ext cx="8229600" cy="4960620"/>
          </a:xfrm>
        </p:spPr>
        <p:txBody>
          <a:bodyPr>
            <a:normAutofit fontScale="85000" lnSpcReduction="20000"/>
          </a:bodyPr>
          <a:lstStyle/>
          <a:p>
            <a:r>
              <a:rPr lang="en-AU" dirty="0">
                <a:latin typeface="Arial" panose="020B0604020202020204" pitchFamily="34" charset="0"/>
                <a:cs typeface="Arial" panose="020B0604020202020204" pitchFamily="34" charset="0"/>
              </a:rPr>
              <a:t>Intelligence		Class 1   	Low severity (L)</a:t>
            </a:r>
          </a:p>
          <a:p>
            <a:r>
              <a:rPr lang="en-AU" dirty="0">
                <a:latin typeface="Arial" panose="020B0604020202020204" pitchFamily="34" charset="0"/>
                <a:cs typeface="Arial" panose="020B0604020202020204" pitchFamily="34" charset="0"/>
              </a:rPr>
              <a:t>Thinking		Class 2	High (H)</a:t>
            </a:r>
          </a:p>
          <a:p>
            <a:r>
              <a:rPr lang="en-AU" dirty="0">
                <a:latin typeface="Arial" panose="020B0604020202020204" pitchFamily="34" charset="0"/>
                <a:cs typeface="Arial" panose="020B0604020202020204" pitchFamily="34" charset="0"/>
              </a:rPr>
              <a:t>Perception		Class 2	Low (L)</a:t>
            </a:r>
          </a:p>
          <a:p>
            <a:r>
              <a:rPr lang="en-AU" dirty="0">
                <a:latin typeface="Arial" panose="020B0604020202020204" pitchFamily="34" charset="0"/>
                <a:cs typeface="Arial" panose="020B0604020202020204" pitchFamily="34" charset="0"/>
              </a:rPr>
              <a:t>Judgement		Class 2	Medium (M)</a:t>
            </a:r>
          </a:p>
          <a:p>
            <a:r>
              <a:rPr lang="en-AU" dirty="0">
                <a:latin typeface="Arial" panose="020B0604020202020204" pitchFamily="34" charset="0"/>
                <a:cs typeface="Arial" panose="020B0604020202020204" pitchFamily="34" charset="0"/>
              </a:rPr>
              <a:t>Mood		Class 3	Medium (M)</a:t>
            </a:r>
          </a:p>
          <a:p>
            <a:r>
              <a:rPr lang="en-AU" dirty="0">
                <a:latin typeface="Arial" panose="020B0604020202020204" pitchFamily="34" charset="0"/>
                <a:cs typeface="Arial" panose="020B0604020202020204" pitchFamily="34" charset="0"/>
              </a:rPr>
              <a:t>Behaviour		Class 2	High (H)</a:t>
            </a:r>
          </a:p>
          <a:p>
            <a:pPr marL="0" indent="0">
              <a:lnSpc>
                <a:spcPct val="160000"/>
              </a:lnSpc>
              <a:buNone/>
            </a:pPr>
            <a:r>
              <a:rPr lang="en-AU" dirty="0">
                <a:latin typeface="Arial" panose="020B0604020202020204" pitchFamily="34" charset="0"/>
                <a:cs typeface="Arial" panose="020B0604020202020204" pitchFamily="34" charset="0"/>
              </a:rPr>
              <a:t>1L, 2H, 2L, 2M, 3M, 2H – 122223 = Median Class 2 </a:t>
            </a:r>
          </a:p>
          <a:p>
            <a:pPr marL="0" indent="0">
              <a:lnSpc>
                <a:spcPct val="160000"/>
              </a:lnSpc>
              <a:buNone/>
            </a:pPr>
            <a:r>
              <a:rPr lang="en-AU" dirty="0">
                <a:latin typeface="Arial" panose="020B0604020202020204" pitchFamily="34" charset="0"/>
                <a:cs typeface="Arial" panose="020B0604020202020204" pitchFamily="34" charset="0"/>
              </a:rPr>
              <a:t>Severity adjusted for Class 2, below = L above = H</a:t>
            </a:r>
          </a:p>
          <a:p>
            <a:pPr marL="0" indent="0">
              <a:lnSpc>
                <a:spcPct val="160000"/>
              </a:lnSpc>
              <a:buNone/>
            </a:pPr>
            <a:r>
              <a:rPr lang="en-AU" dirty="0">
                <a:latin typeface="Arial" panose="020B0604020202020204" pitchFamily="34" charset="0"/>
                <a:cs typeface="Arial" panose="020B0604020202020204" pitchFamily="34" charset="0"/>
              </a:rPr>
              <a:t>1L = </a:t>
            </a:r>
            <a:r>
              <a:rPr lang="en-AU" dirty="0">
                <a:solidFill>
                  <a:srgbClr val="FF0000"/>
                </a:solidFill>
                <a:latin typeface="Arial" panose="020B0604020202020204" pitchFamily="34" charset="0"/>
                <a:cs typeface="Arial" panose="020B0604020202020204" pitchFamily="34" charset="0"/>
              </a:rPr>
              <a:t>L</a:t>
            </a:r>
            <a:r>
              <a:rPr lang="en-AU" dirty="0">
                <a:latin typeface="Arial" panose="020B0604020202020204" pitchFamily="34" charset="0"/>
                <a:cs typeface="Arial" panose="020B0604020202020204" pitchFamily="34" charset="0"/>
              </a:rPr>
              <a:t>, 2H = </a:t>
            </a:r>
            <a:r>
              <a:rPr lang="en-AU" dirty="0">
                <a:solidFill>
                  <a:srgbClr val="FF0000"/>
                </a:solidFill>
                <a:latin typeface="Arial" panose="020B0604020202020204" pitchFamily="34" charset="0"/>
                <a:cs typeface="Arial" panose="020B0604020202020204" pitchFamily="34" charset="0"/>
              </a:rPr>
              <a:t>H</a:t>
            </a:r>
            <a:r>
              <a:rPr lang="en-AU" dirty="0">
                <a:latin typeface="Arial" panose="020B0604020202020204" pitchFamily="34" charset="0"/>
                <a:cs typeface="Arial" panose="020B0604020202020204" pitchFamily="34" charset="0"/>
              </a:rPr>
              <a:t>, 2L = </a:t>
            </a:r>
            <a:r>
              <a:rPr lang="en-AU" dirty="0">
                <a:solidFill>
                  <a:srgbClr val="FF0000"/>
                </a:solidFill>
                <a:latin typeface="Arial" panose="020B0604020202020204" pitchFamily="34" charset="0"/>
                <a:cs typeface="Arial" panose="020B0604020202020204" pitchFamily="34" charset="0"/>
              </a:rPr>
              <a:t>L</a:t>
            </a:r>
            <a:r>
              <a:rPr lang="en-AU" dirty="0">
                <a:latin typeface="Arial" panose="020B0604020202020204" pitchFamily="34" charset="0"/>
                <a:cs typeface="Arial" panose="020B0604020202020204" pitchFamily="34" charset="0"/>
              </a:rPr>
              <a:t>, 2M = </a:t>
            </a:r>
            <a:r>
              <a:rPr lang="en-AU" dirty="0">
                <a:solidFill>
                  <a:srgbClr val="FF0000"/>
                </a:solidFill>
                <a:latin typeface="Arial" panose="020B0604020202020204" pitchFamily="34" charset="0"/>
                <a:cs typeface="Arial" panose="020B0604020202020204" pitchFamily="34" charset="0"/>
              </a:rPr>
              <a:t>M</a:t>
            </a:r>
            <a:r>
              <a:rPr lang="en-AU" dirty="0">
                <a:latin typeface="Arial" panose="020B0604020202020204" pitchFamily="34" charset="0"/>
                <a:cs typeface="Arial" panose="020B0604020202020204" pitchFamily="34" charset="0"/>
              </a:rPr>
              <a:t>, 3M = </a:t>
            </a:r>
            <a:r>
              <a:rPr lang="en-AU" dirty="0">
                <a:solidFill>
                  <a:srgbClr val="FF0000"/>
                </a:solidFill>
                <a:latin typeface="Arial" panose="020B0604020202020204" pitchFamily="34" charset="0"/>
                <a:cs typeface="Arial" panose="020B0604020202020204" pitchFamily="34" charset="0"/>
              </a:rPr>
              <a:t>H</a:t>
            </a:r>
            <a:r>
              <a:rPr lang="en-AU" dirty="0">
                <a:latin typeface="Arial" panose="020B0604020202020204" pitchFamily="34" charset="0"/>
                <a:cs typeface="Arial" panose="020B0604020202020204" pitchFamily="34" charset="0"/>
              </a:rPr>
              <a:t>, 2H = </a:t>
            </a:r>
            <a:r>
              <a:rPr lang="en-AU" dirty="0">
                <a:solidFill>
                  <a:srgbClr val="FF0000"/>
                </a:solidFill>
                <a:latin typeface="Arial" panose="020B0604020202020204" pitchFamily="34" charset="0"/>
                <a:cs typeface="Arial" panose="020B0604020202020204" pitchFamily="34" charset="0"/>
              </a:rPr>
              <a:t>H</a:t>
            </a:r>
          </a:p>
          <a:p>
            <a:pPr marL="0" indent="0">
              <a:lnSpc>
                <a:spcPct val="160000"/>
              </a:lnSpc>
              <a:buNone/>
            </a:pPr>
            <a:r>
              <a:rPr lang="en-AU" dirty="0">
                <a:latin typeface="Arial" panose="020B0604020202020204" pitchFamily="34" charset="0"/>
                <a:cs typeface="Arial" panose="020B0604020202020204" pitchFamily="34" charset="0"/>
              </a:rPr>
              <a:t>In order </a:t>
            </a:r>
            <a:r>
              <a:rPr lang="en-AU" dirty="0">
                <a:solidFill>
                  <a:srgbClr val="FF0000"/>
                </a:solidFill>
                <a:latin typeface="Arial" panose="020B0604020202020204" pitchFamily="34" charset="0"/>
                <a:cs typeface="Arial" panose="020B0604020202020204" pitchFamily="34" charset="0"/>
              </a:rPr>
              <a:t>LLMHHH</a:t>
            </a:r>
            <a:r>
              <a:rPr lang="en-AU" dirty="0">
                <a:latin typeface="Arial" panose="020B0604020202020204" pitchFamily="34" charset="0"/>
                <a:cs typeface="Arial" panose="020B0604020202020204" pitchFamily="34" charset="0"/>
              </a:rPr>
              <a:t> – median severity = </a:t>
            </a:r>
            <a:r>
              <a:rPr lang="en-AU" dirty="0">
                <a:solidFill>
                  <a:srgbClr val="FF0000"/>
                </a:solidFill>
                <a:latin typeface="Arial" panose="020B0604020202020204" pitchFamily="34" charset="0"/>
                <a:cs typeface="Arial" panose="020B0604020202020204" pitchFamily="34" charset="0"/>
              </a:rPr>
              <a:t>MH</a:t>
            </a:r>
            <a:r>
              <a:rPr lang="en-AU" dirty="0">
                <a:latin typeface="Arial" panose="020B0604020202020204" pitchFamily="34" charset="0"/>
                <a:cs typeface="Arial" panose="020B0604020202020204" pitchFamily="34" charset="0"/>
              </a:rPr>
              <a:t> </a:t>
            </a:r>
          </a:p>
          <a:p>
            <a:pPr marL="0" indent="0">
              <a:lnSpc>
                <a:spcPct val="160000"/>
              </a:lnSpc>
              <a:buNone/>
            </a:pPr>
            <a:r>
              <a:rPr lang="en-AU" dirty="0">
                <a:latin typeface="Arial" panose="020B0604020202020204" pitchFamily="34" charset="0"/>
                <a:cs typeface="Arial" panose="020B0604020202020204" pitchFamily="34" charset="0"/>
              </a:rPr>
              <a:t>Medium </a:t>
            </a:r>
            <a:r>
              <a:rPr lang="en-AU" dirty="0">
                <a:solidFill>
                  <a:srgbClr val="FF0000"/>
                </a:solidFill>
                <a:latin typeface="Arial" panose="020B0604020202020204" pitchFamily="34" charset="0"/>
                <a:cs typeface="Arial" panose="020B0604020202020204" pitchFamily="34" charset="0"/>
              </a:rPr>
              <a:t>14-16%</a:t>
            </a:r>
            <a:r>
              <a:rPr lang="en-AU" dirty="0">
                <a:latin typeface="Arial" panose="020B0604020202020204" pitchFamily="34" charset="0"/>
                <a:cs typeface="Arial" panose="020B0604020202020204" pitchFamily="34" charset="0"/>
              </a:rPr>
              <a:t> High </a:t>
            </a:r>
            <a:r>
              <a:rPr lang="en-AU" dirty="0">
                <a:solidFill>
                  <a:srgbClr val="FF0000"/>
                </a:solidFill>
                <a:latin typeface="Arial" panose="020B0604020202020204" pitchFamily="34" charset="0"/>
                <a:cs typeface="Arial" panose="020B0604020202020204" pitchFamily="34" charset="0"/>
              </a:rPr>
              <a:t>18-20%</a:t>
            </a:r>
            <a:r>
              <a:rPr lang="en-AU" dirty="0">
                <a:latin typeface="Arial" panose="020B0604020202020204" pitchFamily="34" charset="0"/>
                <a:cs typeface="Arial" panose="020B0604020202020204" pitchFamily="34" charset="0"/>
              </a:rPr>
              <a:t> = </a:t>
            </a:r>
            <a:r>
              <a:rPr lang="en-AU" dirty="0">
                <a:solidFill>
                  <a:srgbClr val="FF0000"/>
                </a:solidFill>
                <a:latin typeface="Arial" panose="020B0604020202020204" pitchFamily="34" charset="0"/>
                <a:cs typeface="Arial" panose="020B0604020202020204" pitchFamily="34" charset="0"/>
              </a:rPr>
              <a:t>17%</a:t>
            </a:r>
          </a:p>
        </p:txBody>
      </p:sp>
      <p:sp>
        <p:nvSpPr>
          <p:cNvPr id="4" name="Slide Number Placeholder 3">
            <a:extLst>
              <a:ext uri="{FF2B5EF4-FFF2-40B4-BE49-F238E27FC236}">
                <a16:creationId xmlns:a16="http://schemas.microsoft.com/office/drawing/2014/main" id="{903E8FCC-D9C4-4152-9280-3D856A06FB98}"/>
              </a:ext>
            </a:extLst>
          </p:cNvPr>
          <p:cNvSpPr>
            <a:spLocks noGrp="1"/>
          </p:cNvSpPr>
          <p:nvPr>
            <p:ph type="sldNum" sz="quarter" idx="12"/>
          </p:nvPr>
        </p:nvSpPr>
        <p:spPr/>
        <p:txBody>
          <a:bodyPr/>
          <a:lstStyle/>
          <a:p>
            <a:fld id="{0C3CB46F-F92D-462F-9C6D-0126D05BE018}" type="slidenum">
              <a:rPr lang="en-AU" smtClean="0"/>
              <a:t>81</a:t>
            </a:fld>
            <a:endParaRPr lang="en-AU" dirty="0"/>
          </a:p>
        </p:txBody>
      </p:sp>
    </p:spTree>
    <p:extLst>
      <p:ext uri="{BB962C8B-B14F-4D97-AF65-F5344CB8AC3E}">
        <p14:creationId xmlns:p14="http://schemas.microsoft.com/office/powerpoint/2010/main" val="2798166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40768"/>
            <a:ext cx="8373616" cy="1440160"/>
          </a:xfrm>
        </p:spPr>
        <p:txBody>
          <a:bodyPr>
            <a:noAutofit/>
          </a:bodyPr>
          <a:lstStyle/>
          <a:p>
            <a:pPr algn="ctr"/>
            <a:br>
              <a:rPr lang="en-AU" sz="4000" dirty="0"/>
            </a:br>
            <a:br>
              <a:rPr lang="en-AU" sz="4000" dirty="0"/>
            </a:br>
            <a:br>
              <a:rPr lang="en-AU" sz="4000" dirty="0"/>
            </a:br>
            <a:r>
              <a:rPr lang="en-AU" sz="4000" dirty="0"/>
              <a:t>Determining compensable psychiatric impairment (</a:t>
            </a:r>
            <a:r>
              <a:rPr lang="en-AU" sz="3200" dirty="0"/>
              <a:t>work sheet 2 IAG appendix 5</a:t>
            </a:r>
            <a:r>
              <a:rPr lang="en-AU" sz="4000" dirty="0"/>
              <a:t>)</a:t>
            </a:r>
            <a:br>
              <a:rPr lang="en-AU" sz="4000" dirty="0"/>
            </a:br>
            <a:br>
              <a:rPr lang="en-AU" sz="4000" b="1" dirty="0"/>
            </a:br>
            <a:endParaRPr lang="en-AU" sz="4000" dirty="0"/>
          </a:p>
        </p:txBody>
      </p:sp>
      <p:sp>
        <p:nvSpPr>
          <p:cNvPr id="3" name="Content Placeholder 2"/>
          <p:cNvSpPr>
            <a:spLocks noGrp="1"/>
          </p:cNvSpPr>
          <p:nvPr>
            <p:ph idx="1"/>
          </p:nvPr>
        </p:nvSpPr>
        <p:spPr>
          <a:xfrm>
            <a:off x="395536" y="1772816"/>
            <a:ext cx="8291264" cy="4805888"/>
          </a:xfrm>
        </p:spPr>
        <p:txBody>
          <a:bodyPr>
            <a:noAutofit/>
          </a:bodyPr>
          <a:lstStyle/>
          <a:p>
            <a:r>
              <a:rPr lang="en-AU" sz="1800" dirty="0"/>
              <a:t>Determine the median class (the median number is the middle number in a series, e.g. 12345, the middle number is 3.</a:t>
            </a:r>
          </a:p>
          <a:p>
            <a:r>
              <a:rPr lang="en-AU" sz="1800" dirty="0"/>
              <a:t>Classes ........................................................................................ 1 2 2 2 3 2</a:t>
            </a:r>
          </a:p>
          <a:p>
            <a:r>
              <a:rPr lang="en-AU" sz="1800" dirty="0"/>
              <a:t>Classes in order .......................................................................... 1 2 2 2 2 3</a:t>
            </a:r>
          </a:p>
          <a:p>
            <a:r>
              <a:rPr lang="en-AU" sz="1800" dirty="0"/>
              <a:t>Median Class ……………………………………………………………………….. 2</a:t>
            </a:r>
          </a:p>
          <a:p>
            <a:r>
              <a:rPr lang="en-AU" sz="1800" b="1" dirty="0"/>
              <a:t>Assessment Outcome</a:t>
            </a:r>
          </a:p>
          <a:p>
            <a:r>
              <a:rPr lang="en-AU" sz="1800" dirty="0"/>
              <a:t>1. The Median Class 				 =  2</a:t>
            </a:r>
          </a:p>
          <a:p>
            <a:r>
              <a:rPr lang="en-AU" sz="1800" dirty="0"/>
              <a:t>2. The Median Severity Rating 			 =  Medium/High 17%</a:t>
            </a:r>
          </a:p>
          <a:p>
            <a:r>
              <a:rPr lang="en-AU" sz="1800" dirty="0"/>
              <a:t>3. The Total Psychiatric Impairment (TPI)		 	 =   17%</a:t>
            </a:r>
          </a:p>
          <a:p>
            <a:r>
              <a:rPr lang="en-AU" sz="1800" dirty="0"/>
              <a:t>4. Impairments not related to the work injury		 =   3%</a:t>
            </a:r>
          </a:p>
          <a:p>
            <a:r>
              <a:rPr lang="en-AU" sz="1800" dirty="0"/>
              <a:t>5. Impairment from consequential mental harm		 =   0%</a:t>
            </a:r>
          </a:p>
          <a:p>
            <a:r>
              <a:rPr lang="en-AU" sz="1800" dirty="0"/>
              <a:t>6. The compensable psychiatric impairment is the TPI– unrelated impairment and impairment from consequential mental harm 	 	 =   14%</a:t>
            </a:r>
          </a:p>
          <a:p>
            <a:r>
              <a:rPr lang="en-AU" sz="1800" dirty="0"/>
              <a:t>Equals: Compensable impairment ‘pure mental harm’ 	 =   14%</a:t>
            </a:r>
          </a:p>
        </p:txBody>
      </p:sp>
      <p:sp>
        <p:nvSpPr>
          <p:cNvPr id="4" name="Slide Number Placeholder 3"/>
          <p:cNvSpPr>
            <a:spLocks noGrp="1"/>
          </p:cNvSpPr>
          <p:nvPr>
            <p:ph type="sldNum" sz="quarter" idx="12"/>
          </p:nvPr>
        </p:nvSpPr>
        <p:spPr/>
        <p:txBody>
          <a:bodyPr/>
          <a:lstStyle/>
          <a:p>
            <a:fld id="{0C3CB46F-F92D-462F-9C6D-0126D05BE018}" type="slidenum">
              <a:rPr lang="en-AU" smtClean="0"/>
              <a:t>82</a:t>
            </a:fld>
            <a:endParaRPr lang="en-AU" dirty="0"/>
          </a:p>
        </p:txBody>
      </p:sp>
    </p:spTree>
    <p:extLst>
      <p:ext uri="{BB962C8B-B14F-4D97-AF65-F5344CB8AC3E}">
        <p14:creationId xmlns:p14="http://schemas.microsoft.com/office/powerpoint/2010/main" val="269372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a:xfrm>
            <a:off x="395536" y="404664"/>
            <a:ext cx="8229600" cy="782960"/>
          </a:xfrm>
        </p:spPr>
        <p:txBody>
          <a:bodyPr>
            <a:normAutofit/>
          </a:bodyPr>
          <a:lstStyle/>
          <a:p>
            <a:pPr algn="ctr"/>
            <a:r>
              <a:rPr lang="en-AU" altLang="en-US" sz="4000" dirty="0"/>
              <a:t>FAQs</a:t>
            </a:r>
          </a:p>
        </p:txBody>
      </p:sp>
      <p:sp>
        <p:nvSpPr>
          <p:cNvPr id="111619" name="Content Placeholder 2"/>
          <p:cNvSpPr>
            <a:spLocks noGrp="1"/>
          </p:cNvSpPr>
          <p:nvPr>
            <p:ph idx="1"/>
          </p:nvPr>
        </p:nvSpPr>
        <p:spPr>
          <a:xfrm>
            <a:off x="395536" y="1385392"/>
            <a:ext cx="8229600" cy="5472608"/>
          </a:xfrm>
        </p:spPr>
        <p:txBody>
          <a:bodyPr>
            <a:normAutofit fontScale="47500" lnSpcReduction="20000"/>
          </a:bodyPr>
          <a:lstStyle/>
          <a:p>
            <a:pPr marL="457200" indent="-457200">
              <a:lnSpc>
                <a:spcPct val="120000"/>
              </a:lnSpc>
              <a:spcAft>
                <a:spcPts val="600"/>
              </a:spcAft>
              <a:buFont typeface="+mj-lt"/>
              <a:buAutoNum type="arabicPeriod"/>
              <a:defRPr/>
            </a:pPr>
            <a:r>
              <a:rPr lang="en-AU" altLang="en-US" sz="3400" dirty="0">
                <a:latin typeface="Arial" panose="020B0604020202020204" pitchFamily="34" charset="0"/>
                <a:cs typeface="Arial" panose="020B0604020202020204" pitchFamily="34" charset="0"/>
              </a:rPr>
              <a:t>Why are there gaps between the percentage levels?</a:t>
            </a:r>
          </a:p>
          <a:p>
            <a:pPr marL="457200" indent="-457200">
              <a:lnSpc>
                <a:spcPct val="120000"/>
              </a:lnSpc>
              <a:spcBef>
                <a:spcPct val="50000"/>
              </a:spcBef>
              <a:spcAft>
                <a:spcPts val="600"/>
              </a:spcAft>
              <a:buFont typeface="+mj-lt"/>
              <a:buAutoNum type="arabicPeriod"/>
              <a:defRPr/>
            </a:pPr>
            <a:r>
              <a:rPr lang="en-US" altLang="en-US" sz="3400" dirty="0">
                <a:latin typeface="Arial" panose="020B0604020202020204" pitchFamily="34" charset="0"/>
                <a:cs typeface="Arial" panose="020B0604020202020204" pitchFamily="34" charset="0"/>
              </a:rPr>
              <a:t>What about people who don’t speak English or who can’t speak?</a:t>
            </a:r>
          </a:p>
          <a:p>
            <a:pPr marL="457200" indent="-457200">
              <a:lnSpc>
                <a:spcPct val="120000"/>
              </a:lnSpc>
              <a:spcBef>
                <a:spcPct val="50000"/>
              </a:spcBef>
              <a:spcAft>
                <a:spcPts val="600"/>
              </a:spcAft>
              <a:buFont typeface="+mj-lt"/>
              <a:buAutoNum type="arabicPeriod"/>
              <a:defRPr/>
            </a:pPr>
            <a:r>
              <a:rPr lang="en-US" altLang="en-US" sz="3400" dirty="0">
                <a:latin typeface="Arial" panose="020B0604020202020204" pitchFamily="34" charset="0"/>
                <a:cs typeface="Arial" panose="020B0604020202020204" pitchFamily="34" charset="0"/>
              </a:rPr>
              <a:t>Do people need to have a psychiatric diagnosis to gain an impairment level? </a:t>
            </a:r>
          </a:p>
          <a:p>
            <a:pPr marL="457200" indent="-457200">
              <a:lnSpc>
                <a:spcPct val="120000"/>
              </a:lnSpc>
              <a:spcBef>
                <a:spcPct val="50000"/>
              </a:spcBef>
              <a:spcAft>
                <a:spcPts val="600"/>
              </a:spcAft>
              <a:buFont typeface="+mj-lt"/>
              <a:buAutoNum type="arabicPeriod"/>
              <a:defRPr/>
            </a:pPr>
            <a:r>
              <a:rPr lang="en-US" altLang="en-US" sz="3400" dirty="0">
                <a:latin typeface="Arial" panose="020B0604020202020204" pitchFamily="34" charset="0"/>
                <a:cs typeface="Arial" panose="020B0604020202020204" pitchFamily="34" charset="0"/>
              </a:rPr>
              <a:t>What is the situation with children?</a:t>
            </a:r>
          </a:p>
          <a:p>
            <a:pPr marL="457200" indent="-457200">
              <a:lnSpc>
                <a:spcPct val="120000"/>
              </a:lnSpc>
              <a:spcBef>
                <a:spcPct val="50000"/>
              </a:spcBef>
              <a:spcAft>
                <a:spcPts val="600"/>
              </a:spcAft>
              <a:buFont typeface="+mj-lt"/>
              <a:buAutoNum type="arabicPeriod"/>
              <a:defRPr/>
            </a:pPr>
            <a:r>
              <a:rPr lang="en-US" altLang="en-US" sz="3400" dirty="0">
                <a:latin typeface="Arial" panose="020B0604020202020204" pitchFamily="34" charset="0"/>
                <a:cs typeface="Arial" panose="020B0604020202020204" pitchFamily="34" charset="0"/>
              </a:rPr>
              <a:t>Can people fool the assessor? ( 7-30% 0f claimants malingerers?)</a:t>
            </a:r>
          </a:p>
          <a:p>
            <a:pPr marL="457200" indent="-457200">
              <a:lnSpc>
                <a:spcPct val="120000"/>
              </a:lnSpc>
              <a:spcBef>
                <a:spcPct val="50000"/>
              </a:spcBef>
              <a:spcAft>
                <a:spcPts val="600"/>
              </a:spcAft>
              <a:buFont typeface="+mj-lt"/>
              <a:buAutoNum type="arabicPeriod"/>
              <a:defRPr/>
            </a:pPr>
            <a:r>
              <a:rPr lang="en-US" altLang="en-US" sz="3400" dirty="0">
                <a:latin typeface="Arial" panose="020B0604020202020204" pitchFamily="34" charset="0"/>
                <a:cs typeface="Arial" panose="020B0604020202020204" pitchFamily="34" charset="0"/>
              </a:rPr>
              <a:t>What do we do if we consider the claimant is lying?</a:t>
            </a:r>
          </a:p>
          <a:p>
            <a:pPr marL="457200" indent="-457200">
              <a:lnSpc>
                <a:spcPct val="120000"/>
              </a:lnSpc>
              <a:spcBef>
                <a:spcPct val="50000"/>
              </a:spcBef>
              <a:spcAft>
                <a:spcPts val="600"/>
              </a:spcAft>
              <a:buFont typeface="+mj-lt"/>
              <a:buAutoNum type="arabicPeriod"/>
              <a:defRPr/>
            </a:pPr>
            <a:r>
              <a:rPr lang="en-US" altLang="en-US" sz="3400" dirty="0">
                <a:latin typeface="Arial" panose="020B0604020202020204" pitchFamily="34" charset="0"/>
                <a:cs typeface="Arial" panose="020B0604020202020204" pitchFamily="34" charset="0"/>
              </a:rPr>
              <a:t>Why do the Guides use the median rather than average scores?</a:t>
            </a:r>
          </a:p>
          <a:p>
            <a:pPr marL="457200" indent="-457200">
              <a:lnSpc>
                <a:spcPct val="120000"/>
              </a:lnSpc>
              <a:spcBef>
                <a:spcPct val="50000"/>
              </a:spcBef>
              <a:spcAft>
                <a:spcPts val="600"/>
              </a:spcAft>
              <a:buFont typeface="+mj-lt"/>
              <a:buAutoNum type="arabicPeriod"/>
              <a:defRPr/>
            </a:pPr>
            <a:r>
              <a:rPr lang="en-US" altLang="en-US" sz="3400" dirty="0">
                <a:latin typeface="Arial" panose="020B0604020202020204" pitchFamily="34" charset="0"/>
                <a:cs typeface="Arial" panose="020B0604020202020204" pitchFamily="34" charset="0"/>
              </a:rPr>
              <a:t> Why doesn’t GEPIC use a list of typical symptoms e.g. flashbacks</a:t>
            </a:r>
          </a:p>
          <a:p>
            <a:pPr marL="457200" indent="-457200">
              <a:lnSpc>
                <a:spcPct val="120000"/>
              </a:lnSpc>
              <a:spcBef>
                <a:spcPct val="50000"/>
              </a:spcBef>
              <a:spcAft>
                <a:spcPts val="600"/>
              </a:spcAft>
              <a:buFont typeface="+mj-lt"/>
              <a:buAutoNum type="arabicPeriod"/>
              <a:defRPr/>
            </a:pPr>
            <a:r>
              <a:rPr lang="en-US" altLang="en-US" sz="3400" dirty="0">
                <a:latin typeface="Arial" panose="020B0604020202020204" pitchFamily="34" charset="0"/>
                <a:cs typeface="Arial" panose="020B0604020202020204" pitchFamily="34" charset="0"/>
              </a:rPr>
              <a:t>Why is it only used by psychiatrists?</a:t>
            </a:r>
          </a:p>
          <a:p>
            <a:pPr marL="457200" indent="-457200">
              <a:lnSpc>
                <a:spcPct val="120000"/>
              </a:lnSpc>
              <a:spcBef>
                <a:spcPct val="50000"/>
              </a:spcBef>
              <a:spcAft>
                <a:spcPts val="600"/>
              </a:spcAft>
              <a:buFont typeface="+mj-lt"/>
              <a:buAutoNum type="arabicPeriod"/>
              <a:defRPr/>
            </a:pPr>
            <a:r>
              <a:rPr lang="en-US" altLang="en-US" sz="3400" dirty="0">
                <a:latin typeface="Arial" panose="020B0604020202020204" pitchFamily="34" charset="0"/>
                <a:cs typeface="Arial" panose="020B0604020202020204" pitchFamily="34" charset="0"/>
              </a:rPr>
              <a:t>What if we consider the worker has not had adequate treatment?</a:t>
            </a:r>
          </a:p>
          <a:p>
            <a:pPr marL="457200" indent="-457200">
              <a:lnSpc>
                <a:spcPct val="120000"/>
              </a:lnSpc>
              <a:spcBef>
                <a:spcPct val="50000"/>
              </a:spcBef>
              <a:spcAft>
                <a:spcPts val="600"/>
              </a:spcAft>
              <a:buFont typeface="+mj-lt"/>
              <a:buAutoNum type="arabicPeriod"/>
              <a:defRPr/>
            </a:pPr>
            <a:r>
              <a:rPr lang="en-US" altLang="en-US" sz="3400" dirty="0">
                <a:latin typeface="Arial" panose="020B0604020202020204" pitchFamily="34" charset="0"/>
                <a:cs typeface="Arial" panose="020B0604020202020204" pitchFamily="34" charset="0"/>
              </a:rPr>
              <a:t>Is there much consistency between assessors?</a:t>
            </a:r>
          </a:p>
          <a:p>
            <a:pPr marL="457200" indent="-457200">
              <a:lnSpc>
                <a:spcPct val="120000"/>
              </a:lnSpc>
              <a:spcBef>
                <a:spcPct val="50000"/>
              </a:spcBef>
              <a:spcAft>
                <a:spcPts val="600"/>
              </a:spcAft>
              <a:buFont typeface="+mj-lt"/>
              <a:buAutoNum type="arabicPeriod"/>
              <a:defRPr/>
            </a:pPr>
            <a:r>
              <a:rPr lang="en-US" altLang="en-US" sz="3400" dirty="0">
                <a:latin typeface="Arial" panose="020B0604020202020204" pitchFamily="34" charset="0"/>
                <a:cs typeface="Arial" panose="020B0604020202020204" pitchFamily="34" charset="0"/>
              </a:rPr>
              <a:t> How long does a psychiatric impairment assessment take?</a:t>
            </a:r>
          </a:p>
          <a:p>
            <a:pPr marL="0" indent="0">
              <a:buFontTx/>
              <a:buNone/>
              <a:defRPr/>
            </a:pPr>
            <a:endParaRPr lang="en-AU" altLang="en-US" sz="2400" dirty="0"/>
          </a:p>
          <a:p>
            <a:pPr>
              <a:defRPr/>
            </a:pPr>
            <a:endParaRPr lang="en-AU" altLang="en-US" sz="2400" dirty="0"/>
          </a:p>
          <a:p>
            <a:pPr>
              <a:defRPr/>
            </a:pPr>
            <a:endParaRPr lang="en-AU" altLang="en-US" dirty="0"/>
          </a:p>
        </p:txBody>
      </p:sp>
      <p:sp>
        <p:nvSpPr>
          <p:cNvPr id="72708"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108C9468-BD71-4F20-8839-EB6795F377D4}" type="slidenum">
              <a:rPr lang="en-AU" altLang="en-US" sz="1200" smtClean="0">
                <a:solidFill>
                  <a:srgbClr val="000000"/>
                </a:solidFill>
              </a:rPr>
              <a:pPr eaLnBrk="1" hangingPunct="1">
                <a:spcBef>
                  <a:spcPct val="0"/>
                </a:spcBef>
                <a:buFontTx/>
                <a:buNone/>
              </a:pPr>
              <a:t>83</a:t>
            </a:fld>
            <a:endParaRPr lang="en-AU" altLang="en-US" sz="1200" dirty="0">
              <a:solidFill>
                <a:srgbClr val="000000"/>
              </a:solidFill>
            </a:endParaRPr>
          </a:p>
        </p:txBody>
      </p:sp>
    </p:spTree>
    <p:extLst>
      <p:ext uri="{BB962C8B-B14F-4D97-AF65-F5344CB8AC3E}">
        <p14:creationId xmlns:p14="http://schemas.microsoft.com/office/powerpoint/2010/main" val="2862682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556792"/>
            <a:ext cx="8363272" cy="764704"/>
          </a:xfrm>
        </p:spPr>
        <p:txBody>
          <a:bodyPr>
            <a:noAutofit/>
          </a:bodyPr>
          <a:lstStyle/>
          <a:p>
            <a:pPr algn="ctr"/>
            <a:r>
              <a:rPr lang="en-AU" altLang="en-US" sz="4000" dirty="0"/>
              <a:t>Common problems in psychiatric impairment assessment:</a:t>
            </a:r>
            <a:br>
              <a:rPr lang="en-AU" altLang="en-US" sz="4000" dirty="0"/>
            </a:br>
            <a:endParaRPr lang="en-AU" sz="4000" dirty="0"/>
          </a:p>
        </p:txBody>
      </p:sp>
      <p:sp>
        <p:nvSpPr>
          <p:cNvPr id="3" name="Content Placeholder 2"/>
          <p:cNvSpPr>
            <a:spLocks noGrp="1"/>
          </p:cNvSpPr>
          <p:nvPr>
            <p:ph idx="1"/>
          </p:nvPr>
        </p:nvSpPr>
        <p:spPr/>
        <p:txBody>
          <a:bodyPr>
            <a:normAutofit fontScale="85000" lnSpcReduction="10000"/>
          </a:bodyPr>
          <a:lstStyle/>
          <a:p>
            <a:pPr marL="890588" lvl="1" indent="-347663">
              <a:lnSpc>
                <a:spcPct val="150000"/>
              </a:lnSpc>
              <a:buNone/>
            </a:pPr>
            <a:r>
              <a:rPr lang="en-AU" altLang="en-US" b="1" dirty="0"/>
              <a:t>1.  </a:t>
            </a:r>
            <a:r>
              <a:rPr lang="en-AU" altLang="en-US" b="1" dirty="0">
                <a:latin typeface="Arial" panose="020B0604020202020204" pitchFamily="34" charset="0"/>
                <a:cs typeface="Arial" panose="020B0604020202020204" pitchFamily="34" charset="0"/>
              </a:rPr>
              <a:t>IGNORANCE OF DESCRIPTORS</a:t>
            </a:r>
          </a:p>
          <a:p>
            <a:pPr marL="890588" lvl="1" indent="-347663">
              <a:lnSpc>
                <a:spcPct val="150000"/>
              </a:lnSpc>
              <a:buNone/>
            </a:pPr>
            <a:r>
              <a:rPr lang="en-AU" altLang="en-US" b="1" dirty="0">
                <a:latin typeface="Arial" panose="020B0604020202020204" pitchFamily="34" charset="0"/>
                <a:cs typeface="Arial" panose="020B0604020202020204" pitchFamily="34" charset="0"/>
              </a:rPr>
              <a:t>2. IGNORANCE OF DESCRIPTORS</a:t>
            </a:r>
          </a:p>
          <a:p>
            <a:pPr marL="890588" lvl="1" indent="-347663">
              <a:lnSpc>
                <a:spcPct val="150000"/>
              </a:lnSpc>
              <a:buNone/>
            </a:pPr>
            <a:r>
              <a:rPr lang="en-AU" altLang="en-US" b="1" dirty="0">
                <a:latin typeface="Arial" panose="020B0604020202020204" pitchFamily="34" charset="0"/>
                <a:cs typeface="Arial" panose="020B0604020202020204" pitchFamily="34" charset="0"/>
              </a:rPr>
              <a:t>3. IGNORANCE OF DESCRIPTORS</a:t>
            </a:r>
          </a:p>
          <a:p>
            <a:pPr marL="890588" lvl="1" indent="-347663">
              <a:lnSpc>
                <a:spcPct val="150000"/>
              </a:lnSpc>
              <a:buNone/>
            </a:pPr>
            <a:r>
              <a:rPr lang="en-AU" altLang="en-US" b="1" dirty="0">
                <a:latin typeface="Arial" panose="020B0604020202020204" pitchFamily="34" charset="0"/>
                <a:cs typeface="Arial" panose="020B0604020202020204" pitchFamily="34" charset="0"/>
              </a:rPr>
              <a:t>4. MSE</a:t>
            </a:r>
            <a:r>
              <a:rPr lang="en-AU" altLang="en-US" dirty="0">
                <a:latin typeface="Arial" panose="020B0604020202020204" pitchFamily="34" charset="0"/>
                <a:cs typeface="Arial" panose="020B0604020202020204" pitchFamily="34" charset="0"/>
              </a:rPr>
              <a:t> inconsistent with </a:t>
            </a:r>
            <a:r>
              <a:rPr lang="en-AU" altLang="en-US" b="1" dirty="0">
                <a:latin typeface="Arial" panose="020B0604020202020204" pitchFamily="34" charset="0"/>
                <a:cs typeface="Arial" panose="020B0604020202020204" pitchFamily="34" charset="0"/>
              </a:rPr>
              <a:t>SCORING</a:t>
            </a:r>
          </a:p>
          <a:p>
            <a:pPr marL="890588" lvl="1" indent="-347663">
              <a:lnSpc>
                <a:spcPct val="150000"/>
              </a:lnSpc>
              <a:buNone/>
            </a:pPr>
            <a:r>
              <a:rPr lang="en-AU" altLang="en-US" dirty="0">
                <a:latin typeface="Arial" panose="020B0604020202020204" pitchFamily="34" charset="0"/>
                <a:cs typeface="Arial" panose="020B0604020202020204" pitchFamily="34" charset="0"/>
              </a:rPr>
              <a:t>5. Mistakes in calculation </a:t>
            </a:r>
          </a:p>
          <a:p>
            <a:pPr marL="890588" lvl="1" indent="-347663">
              <a:lnSpc>
                <a:spcPct val="150000"/>
              </a:lnSpc>
              <a:buNone/>
            </a:pPr>
            <a:r>
              <a:rPr lang="en-AU" altLang="en-US" dirty="0">
                <a:latin typeface="Arial" panose="020B0604020202020204" pitchFamily="34" charset="0"/>
                <a:cs typeface="Arial" panose="020B0604020202020204" pitchFamily="34" charset="0"/>
              </a:rPr>
              <a:t>6. Possible overlap with Neurological impairment assessment</a:t>
            </a:r>
          </a:p>
          <a:p>
            <a:pPr marL="890588" lvl="1" indent="-347663">
              <a:lnSpc>
                <a:spcPct val="150000"/>
              </a:lnSpc>
              <a:buNone/>
            </a:pPr>
            <a:r>
              <a:rPr lang="en-AU" altLang="en-US" dirty="0">
                <a:latin typeface="Arial" panose="020B0604020202020204" pitchFamily="34" charset="0"/>
                <a:cs typeface="Arial" panose="020B0604020202020204" pitchFamily="34" charset="0"/>
              </a:rPr>
              <a:t>7.	Apportioning non injury related impairment and  determining ‘pure mental harm’ and ‘consequential mental harm’</a:t>
            </a:r>
          </a:p>
          <a:p>
            <a:endParaRPr lang="en-AU" dirty="0"/>
          </a:p>
        </p:txBody>
      </p:sp>
      <p:sp>
        <p:nvSpPr>
          <p:cNvPr id="4" name="Slide Number Placeholder 3"/>
          <p:cNvSpPr>
            <a:spLocks noGrp="1"/>
          </p:cNvSpPr>
          <p:nvPr>
            <p:ph type="sldNum" sz="quarter" idx="12"/>
          </p:nvPr>
        </p:nvSpPr>
        <p:spPr/>
        <p:txBody>
          <a:bodyPr/>
          <a:lstStyle/>
          <a:p>
            <a:fld id="{0C3CB46F-F92D-462F-9C6D-0126D05BE018}" type="slidenum">
              <a:rPr lang="en-AU" smtClean="0"/>
              <a:t>84</a:t>
            </a:fld>
            <a:endParaRPr lang="en-AU" dirty="0"/>
          </a:p>
        </p:txBody>
      </p:sp>
    </p:spTree>
    <p:extLst>
      <p:ext uri="{BB962C8B-B14F-4D97-AF65-F5344CB8AC3E}">
        <p14:creationId xmlns:p14="http://schemas.microsoft.com/office/powerpoint/2010/main" val="4112213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97FCA-7911-46ED-8957-7DD6D5CF5CF6}"/>
              </a:ext>
            </a:extLst>
          </p:cNvPr>
          <p:cNvSpPr>
            <a:spLocks noGrp="1"/>
          </p:cNvSpPr>
          <p:nvPr>
            <p:ph type="title"/>
          </p:nvPr>
        </p:nvSpPr>
        <p:spPr/>
        <p:txBody>
          <a:bodyPr/>
          <a:lstStyle/>
          <a:p>
            <a:pPr algn="ctr"/>
            <a:r>
              <a:rPr lang="en-AU" dirty="0"/>
              <a:t>Issues</a:t>
            </a:r>
          </a:p>
        </p:txBody>
      </p:sp>
      <p:sp>
        <p:nvSpPr>
          <p:cNvPr id="4" name="Slide Number Placeholder 3">
            <a:extLst>
              <a:ext uri="{FF2B5EF4-FFF2-40B4-BE49-F238E27FC236}">
                <a16:creationId xmlns:a16="http://schemas.microsoft.com/office/drawing/2014/main" id="{8B09B323-ED4C-43C0-873D-9E0B16446D95}"/>
              </a:ext>
            </a:extLst>
          </p:cNvPr>
          <p:cNvSpPr>
            <a:spLocks noGrp="1"/>
          </p:cNvSpPr>
          <p:nvPr>
            <p:ph type="sldNum" sz="quarter" idx="12"/>
          </p:nvPr>
        </p:nvSpPr>
        <p:spPr/>
        <p:txBody>
          <a:bodyPr/>
          <a:lstStyle/>
          <a:p>
            <a:fld id="{0C3CB46F-F92D-462F-9C6D-0126D05BE018}" type="slidenum">
              <a:rPr lang="en-AU" smtClean="0"/>
              <a:t>85</a:t>
            </a:fld>
            <a:endParaRPr lang="en-AU" dirty="0"/>
          </a:p>
        </p:txBody>
      </p:sp>
      <p:sp>
        <p:nvSpPr>
          <p:cNvPr id="3" name="Content Placeholder 2">
            <a:extLst>
              <a:ext uri="{FF2B5EF4-FFF2-40B4-BE49-F238E27FC236}">
                <a16:creationId xmlns:a16="http://schemas.microsoft.com/office/drawing/2014/main" id="{A93E2255-45F8-4B9F-AA3C-893F1A063AAD}"/>
              </a:ext>
            </a:extLst>
          </p:cNvPr>
          <p:cNvSpPr>
            <a:spLocks noGrp="1"/>
          </p:cNvSpPr>
          <p:nvPr>
            <p:ph idx="1"/>
          </p:nvPr>
        </p:nvSpPr>
        <p:spPr/>
        <p:txBody>
          <a:bodyPr/>
          <a:lstStyle/>
          <a:p>
            <a:pPr algn="ctr"/>
            <a:r>
              <a:rPr lang="en-AU" dirty="0"/>
              <a:t>Free discussion</a:t>
            </a:r>
          </a:p>
        </p:txBody>
      </p:sp>
    </p:spTree>
    <p:extLst>
      <p:ext uri="{BB962C8B-B14F-4D97-AF65-F5344CB8AC3E}">
        <p14:creationId xmlns:p14="http://schemas.microsoft.com/office/powerpoint/2010/main" val="3405855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ChangeArrowheads="1"/>
          </p:cNvSpPr>
          <p:nvPr>
            <p:ph type="title"/>
          </p:nvPr>
        </p:nvSpPr>
        <p:spPr>
          <a:xfrm>
            <a:off x="827584" y="188640"/>
            <a:ext cx="7859712" cy="1012825"/>
          </a:xfrm>
        </p:spPr>
        <p:txBody>
          <a:bodyPr>
            <a:normAutofit/>
          </a:bodyPr>
          <a:lstStyle/>
          <a:p>
            <a:pPr algn="ctr" eaLnBrk="1" hangingPunct="1"/>
            <a:r>
              <a:rPr lang="en-AU" altLang="en-US" sz="4000" dirty="0"/>
              <a:t>Conclusions</a:t>
            </a:r>
            <a:endParaRPr lang="en-US" altLang="en-US" sz="4000" dirty="0"/>
          </a:p>
        </p:txBody>
      </p:sp>
      <p:sp>
        <p:nvSpPr>
          <p:cNvPr id="74756" name="Rectangle 3"/>
          <p:cNvSpPr>
            <a:spLocks noGrp="1" noChangeArrowheads="1"/>
          </p:cNvSpPr>
          <p:nvPr>
            <p:ph idx="1"/>
          </p:nvPr>
        </p:nvSpPr>
        <p:spPr>
          <a:xfrm>
            <a:off x="457200" y="1700808"/>
            <a:ext cx="8208962" cy="4680520"/>
          </a:xfrm>
        </p:spPr>
        <p:txBody>
          <a:bodyPr>
            <a:noAutofit/>
          </a:bodyPr>
          <a:lstStyle/>
          <a:p>
            <a:pPr marL="457200" indent="-457200" eaLnBrk="1" hangingPunct="1">
              <a:lnSpc>
                <a:spcPct val="90000"/>
              </a:lnSpc>
              <a:buFont typeface="+mj-lt"/>
              <a:buAutoNum type="arabicPeriod"/>
            </a:pPr>
            <a:r>
              <a:rPr lang="en-AU" altLang="en-US" sz="2400" dirty="0">
                <a:latin typeface="Arial" panose="020B0604020202020204" pitchFamily="34" charset="0"/>
                <a:cs typeface="Arial" panose="020B0604020202020204" pitchFamily="34" charset="0"/>
              </a:rPr>
              <a:t>Measurement of psychiatric impairment is an important part of assessing people injured at work</a:t>
            </a:r>
          </a:p>
          <a:p>
            <a:pPr marL="457200" indent="-457200" eaLnBrk="1" hangingPunct="1">
              <a:lnSpc>
                <a:spcPct val="90000"/>
              </a:lnSpc>
              <a:spcBef>
                <a:spcPct val="50000"/>
              </a:spcBef>
              <a:buFont typeface="+mj-lt"/>
              <a:buAutoNum type="arabicPeriod"/>
            </a:pPr>
            <a:r>
              <a:rPr lang="en-AU" altLang="en-US" sz="2400" dirty="0">
                <a:latin typeface="Arial" panose="020B0604020202020204" pitchFamily="34" charset="0"/>
                <a:cs typeface="Arial" panose="020B0604020202020204" pitchFamily="34" charset="0"/>
              </a:rPr>
              <a:t>Psychiatric illness can arise from a number of causes including work injuries</a:t>
            </a:r>
          </a:p>
          <a:p>
            <a:pPr marL="457200" indent="-457200" eaLnBrk="1" hangingPunct="1">
              <a:lnSpc>
                <a:spcPct val="90000"/>
              </a:lnSpc>
              <a:spcBef>
                <a:spcPct val="50000"/>
              </a:spcBef>
              <a:buFont typeface="+mj-lt"/>
              <a:buAutoNum type="arabicPeriod"/>
            </a:pPr>
            <a:r>
              <a:rPr lang="en-AU" altLang="en-US" sz="2400" dirty="0">
                <a:latin typeface="Arial" panose="020B0604020202020204" pitchFamily="34" charset="0"/>
                <a:cs typeface="Arial" panose="020B0604020202020204" pitchFamily="34" charset="0"/>
              </a:rPr>
              <a:t>The Guides for the Evaluation of Psychiatric Impairment for Clinicians (the GEPIC) is legislated to assess severe injury for the Return to Work Act 2014.</a:t>
            </a:r>
          </a:p>
          <a:p>
            <a:pPr marL="457200" indent="-457200" eaLnBrk="1" hangingPunct="1">
              <a:lnSpc>
                <a:spcPct val="90000"/>
              </a:lnSpc>
              <a:spcBef>
                <a:spcPct val="50000"/>
              </a:spcBef>
              <a:buFont typeface="+mj-lt"/>
              <a:buAutoNum type="arabicPeriod"/>
            </a:pPr>
            <a:r>
              <a:rPr lang="en-AU" altLang="en-US" sz="2400" dirty="0">
                <a:latin typeface="Arial" panose="020B0604020202020204" pitchFamily="34" charset="0"/>
                <a:cs typeface="Arial" panose="020B0604020202020204" pitchFamily="34" charset="0"/>
              </a:rPr>
              <a:t>Experience and review is essential for accurate use of the Guides</a:t>
            </a:r>
          </a:p>
        </p:txBody>
      </p:sp>
      <p:sp>
        <p:nvSpPr>
          <p:cNvPr id="7475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F56B418D-0767-43A6-92E2-0E10518DFC0A}" type="slidenum">
              <a:rPr lang="en-AU" altLang="en-US" sz="1200" smtClean="0">
                <a:ea typeface="ＭＳ Ｐゴシック" pitchFamily="34" charset="-128"/>
              </a:rPr>
              <a:pPr eaLnBrk="1" hangingPunct="1">
                <a:spcBef>
                  <a:spcPct val="0"/>
                </a:spcBef>
                <a:buFontTx/>
                <a:buNone/>
              </a:pPr>
              <a:t>86</a:t>
            </a:fld>
            <a:endParaRPr lang="en-AU" altLang="en-US" sz="1200" dirty="0">
              <a:ea typeface="ＭＳ Ｐゴシック" pitchFamily="34" charset="-128"/>
            </a:endParaRPr>
          </a:p>
        </p:txBody>
      </p:sp>
      <mc:AlternateContent xmlns:mc="http://schemas.openxmlformats.org/markup-compatibility/2006" xmlns:p14="http://schemas.microsoft.com/office/powerpoint/2010/main">
        <mc:Choice Requires="p14">
          <p:contentPart p14:bwMode="auto" r:id="rId3">
            <p14:nvContentPartPr>
              <p14:cNvPr id="2" name="Ink 1"/>
              <p14:cNvContentPartPr/>
              <p14:nvPr/>
            </p14:nvContentPartPr>
            <p14:xfrm>
              <a:off x="297360" y="1954440"/>
              <a:ext cx="6320880" cy="1206360"/>
            </p14:xfrm>
          </p:contentPart>
        </mc:Choice>
        <mc:Fallback xmlns="">
          <p:pic>
            <p:nvPicPr>
              <p:cNvPr id="2" name="Ink 1"/>
              <p:cNvPicPr/>
              <p:nvPr/>
            </p:nvPicPr>
            <p:blipFill>
              <a:blip r:embed="rId4"/>
              <a:stretch>
                <a:fillRect/>
              </a:stretch>
            </p:blipFill>
            <p:spPr>
              <a:xfrm>
                <a:off x="288000" y="1945080"/>
                <a:ext cx="6339600" cy="1225080"/>
              </a:xfrm>
              <a:prstGeom prst="rect">
                <a:avLst/>
              </a:prstGeom>
            </p:spPr>
          </p:pic>
        </mc:Fallback>
      </mc:AlternateContent>
    </p:spTree>
    <p:extLst>
      <p:ext uri="{BB962C8B-B14F-4D97-AF65-F5344CB8AC3E}">
        <p14:creationId xmlns:p14="http://schemas.microsoft.com/office/powerpoint/2010/main" val="1838145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611560" y="692696"/>
            <a:ext cx="8388350" cy="936625"/>
          </a:xfrm>
        </p:spPr>
        <p:txBody>
          <a:bodyPr>
            <a:normAutofit/>
          </a:bodyPr>
          <a:lstStyle/>
          <a:p>
            <a:pPr eaLnBrk="1" hangingPunct="1"/>
            <a:r>
              <a:rPr lang="en-US" altLang="en-US" sz="4000" dirty="0">
                <a:cs typeface="Arial" panose="020B0604020202020204" pitchFamily="34" charset="0"/>
              </a:rPr>
              <a:t>Compensable Psychiatric Impairment</a:t>
            </a:r>
            <a:endParaRPr lang="en-AU" altLang="en-US" sz="4000" dirty="0">
              <a:cs typeface="Arial" panose="020B0604020202020204" pitchFamily="34" charset="0"/>
            </a:endParaRPr>
          </a:p>
        </p:txBody>
      </p:sp>
      <p:sp>
        <p:nvSpPr>
          <p:cNvPr id="163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7470B547-ED4D-4F1B-8B6C-60AAB82F87E7}" type="slidenum">
              <a:rPr lang="en-AU" altLang="en-US" sz="1200" smtClean="0">
                <a:ea typeface="ＭＳ Ｐゴシック" pitchFamily="34" charset="-128"/>
              </a:rPr>
              <a:pPr eaLnBrk="1" hangingPunct="1">
                <a:spcBef>
                  <a:spcPct val="0"/>
                </a:spcBef>
                <a:buFontTx/>
                <a:buNone/>
              </a:pPr>
              <a:t>9</a:t>
            </a:fld>
            <a:endParaRPr lang="en-AU" altLang="en-US" sz="1200" dirty="0">
              <a:ea typeface="ＭＳ Ｐゴシック" pitchFamily="34" charset="-128"/>
            </a:endParaRPr>
          </a:p>
        </p:txBody>
      </p:sp>
      <p:sp>
        <p:nvSpPr>
          <p:cNvPr id="16388" name="Text Box 5"/>
          <p:cNvSpPr txBox="1">
            <a:spLocks noChangeArrowheads="1"/>
          </p:cNvSpPr>
          <p:nvPr/>
        </p:nvSpPr>
        <p:spPr bwMode="auto">
          <a:xfrm>
            <a:off x="827584" y="2204864"/>
            <a:ext cx="7850187"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7188" indent="-357188"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25000"/>
              </a:spcBef>
            </a:pPr>
            <a:r>
              <a:rPr lang="en-AU" altLang="en-US" sz="2400" dirty="0">
                <a:latin typeface="+mn-lt"/>
              </a:rPr>
              <a:t>There needs to be a diagnosable psychiatric disorder. </a:t>
            </a:r>
          </a:p>
          <a:p>
            <a:pPr eaLnBrk="1" hangingPunct="1">
              <a:spcBef>
                <a:spcPct val="25000"/>
              </a:spcBef>
            </a:pPr>
            <a:r>
              <a:rPr lang="en-AU" altLang="en-US" sz="2400" dirty="0">
                <a:latin typeface="+mn-lt"/>
              </a:rPr>
              <a:t>The disorder must lead to impairment.</a:t>
            </a:r>
          </a:p>
          <a:p>
            <a:pPr eaLnBrk="1" hangingPunct="1">
              <a:spcBef>
                <a:spcPct val="25000"/>
              </a:spcBef>
            </a:pPr>
            <a:r>
              <a:rPr lang="en-AU" altLang="en-US" sz="2400" dirty="0">
                <a:latin typeface="+mn-lt"/>
              </a:rPr>
              <a:t>There has to be a clearly established link between the work injury and the psychiatric disorder.</a:t>
            </a:r>
          </a:p>
          <a:p>
            <a:pPr eaLnBrk="1" hangingPunct="1">
              <a:spcBef>
                <a:spcPct val="25000"/>
              </a:spcBef>
            </a:pPr>
            <a:r>
              <a:rPr lang="en-AU" altLang="en-US" sz="2400" dirty="0">
                <a:latin typeface="+mn-lt"/>
              </a:rPr>
              <a:t>The psychiatric disorder is not ‘consequential mental harm’</a:t>
            </a:r>
          </a:p>
        </p:txBody>
      </p:sp>
    </p:spTree>
    <p:extLst>
      <p:ext uri="{BB962C8B-B14F-4D97-AF65-F5344CB8AC3E}">
        <p14:creationId xmlns:p14="http://schemas.microsoft.com/office/powerpoint/2010/main" val="3120774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6297</TotalTime>
  <Words>5951</Words>
  <Application>Microsoft Office PowerPoint</Application>
  <PresentationFormat>On-screen Show (4:3)</PresentationFormat>
  <Paragraphs>2001</Paragraphs>
  <Slides>86</Slides>
  <Notes>37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86</vt:i4>
      </vt:variant>
    </vt:vector>
  </HeadingPairs>
  <TitlesOfParts>
    <vt:vector size="99" baseType="lpstr">
      <vt:lpstr>ＭＳ Ｐゴシック</vt:lpstr>
      <vt:lpstr>Arial</vt:lpstr>
      <vt:lpstr>Calibri</vt:lpstr>
      <vt:lpstr>Constantia</vt:lpstr>
      <vt:lpstr>Courier_PC</vt:lpstr>
      <vt:lpstr>Tahoma</vt:lpstr>
      <vt:lpstr>Times New Roman</vt:lpstr>
      <vt:lpstr>Wingdings</vt:lpstr>
      <vt:lpstr>Wingdings 2</vt:lpstr>
      <vt:lpstr>Wingdings 3</vt:lpstr>
      <vt:lpstr>Flow</vt:lpstr>
      <vt:lpstr>Document</vt:lpstr>
      <vt:lpstr>Slide</vt:lpstr>
      <vt:lpstr>PowerPoint Presentation</vt:lpstr>
      <vt:lpstr>PowerPoint Presentation</vt:lpstr>
      <vt:lpstr>The Return to Work Act </vt:lpstr>
      <vt:lpstr> The Task of the AMP</vt:lpstr>
      <vt:lpstr>The Process 1</vt:lpstr>
      <vt:lpstr>The Process 2</vt:lpstr>
      <vt:lpstr>Common Psychiatric Disorders: Work Injuries DSM 5</vt:lpstr>
      <vt:lpstr>Reasons for Measurement of Psychiatric Impairment</vt:lpstr>
      <vt:lpstr>Compensable Psychiatric Impairment</vt:lpstr>
      <vt:lpstr> The Royal Australian and New Zealand College of Psychiatrists Practice Guideline #9 </vt:lpstr>
      <vt:lpstr>PowerPoint Presentation</vt:lpstr>
      <vt:lpstr>Principles of Psychiatric Impairment Assessment</vt:lpstr>
      <vt:lpstr>Principles of Psychiatric Impairment Assessment</vt:lpstr>
      <vt:lpstr>Use of the GEPIC</vt:lpstr>
      <vt:lpstr>Use of the GEPIC - 2</vt:lpstr>
      <vt:lpstr>Definitions</vt:lpstr>
      <vt:lpstr>PowerPoint Presentation</vt:lpstr>
      <vt:lpstr>The ability to form thoughts and conceptualise.   Impairment is both a matter of degree and type of disturbance, which may involve stream, form and content.  Class Impairment Description  1 0 - 5% Normal to Slight         - includes mild transient disturbances that are not disruptive   and are not noticed by others.  2 10 - 20% Mild   - mild symptoms that usually cause subjective distress, for    example:   &gt; thinking may be muddled or slow;   &gt; may be unable to think clearly;   &gt; mild disruption of the stream of thought due to some    forgetfulness or diminished concentration;   &gt; may have some obsessional thinking which is mildly    disruptive;   &gt; may be preoccupied with distressing fears, worries or    experiences, and by inability to stop ruminating;    &gt; increased of self-awareness or a persistent sense of guilt;   &gt; some other thought disorder that is minimally disruptive    (such as overvalued ideas or delusions; some  formal thought   disorder, does not interfere with effective communication)</vt:lpstr>
      <vt:lpstr>Thinking (cont…)</vt:lpstr>
      <vt:lpstr>Issues with ‘Perception’</vt:lpstr>
      <vt:lpstr>PowerPoint Presentation</vt:lpstr>
      <vt:lpstr>PowerPoint Presentation</vt:lpstr>
      <vt:lpstr>Perception:</vt:lpstr>
      <vt:lpstr>Judgement</vt:lpstr>
      <vt:lpstr>Mood</vt:lpstr>
      <vt:lpstr>Mood</vt:lpstr>
      <vt:lpstr>Mood (cont…)</vt:lpstr>
      <vt:lpstr>Behaviour</vt:lpstr>
      <vt:lpstr>Behaviour</vt:lpstr>
      <vt:lpstr>PowerPoint Presentation</vt:lpstr>
      <vt:lpstr>Determining Whole Person  Psychiatric Impairment</vt:lpstr>
      <vt:lpstr>Severity rating</vt:lpstr>
      <vt:lpstr>Use of Severity Ratings</vt:lpstr>
      <vt:lpstr>Median Severity</vt:lpstr>
      <vt:lpstr>Worked Example</vt:lpstr>
      <vt:lpstr>Assessment</vt:lpstr>
      <vt:lpstr>Exceptions to the rule</vt:lpstr>
      <vt:lpstr>Overlap Between Psychiatric and Neurological Impairment</vt:lpstr>
      <vt:lpstr>PowerPoint Presentation</vt:lpstr>
      <vt:lpstr>Emotional or Behavioural Impairment  Chapter 13.8 -  AMA 5</vt:lpstr>
      <vt:lpstr>Pain and psychiatric impairment</vt:lpstr>
      <vt:lpstr>Summary of issues to do with pain</vt:lpstr>
      <vt:lpstr>    Categories of pure mental harm &amp;  consequential mental harm   </vt:lpstr>
      <vt:lpstr>Categories of pure mental harm &amp;  consequential mental harm(2)</vt:lpstr>
      <vt:lpstr>Some common examples</vt:lpstr>
      <vt:lpstr>Common mistakes</vt:lpstr>
      <vt:lpstr>PowerPoint Presentation</vt:lpstr>
      <vt:lpstr>Apportionment</vt:lpstr>
      <vt:lpstr>Example of Apportionment</vt:lpstr>
      <vt:lpstr>Common questions regarding apportionment</vt:lpstr>
      <vt:lpstr>Impairment unrelated to the injury</vt:lpstr>
      <vt:lpstr>Points to Consider</vt:lpstr>
      <vt:lpstr>Points to Consider (2)</vt:lpstr>
      <vt:lpstr>General Points to consider with regard to apportionment</vt:lpstr>
      <vt:lpstr>General Points to consider with regard to apportionment cont…</vt:lpstr>
      <vt:lpstr>Stability</vt:lpstr>
      <vt:lpstr>What determines whether or not  a condition is stable?</vt:lpstr>
      <vt:lpstr>The condition is not stable if… (cont.) </vt:lpstr>
      <vt:lpstr>Stability</vt:lpstr>
      <vt:lpstr>Dilemmas</vt:lpstr>
      <vt:lpstr>PowerPoint Presentation</vt:lpstr>
      <vt:lpstr>PowerPoint Presentation</vt:lpstr>
      <vt:lpstr>Dennis </vt:lpstr>
      <vt:lpstr>PowerPoint Presentation</vt:lpstr>
      <vt:lpstr>PowerPoint Presentation</vt:lpstr>
      <vt:lpstr>PowerPoint Presentation</vt:lpstr>
      <vt:lpstr>Dennis – Diagnosis &amp; Impairment assessment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Impairment Formulation</vt:lpstr>
      <vt:lpstr>Informal Work Sheet</vt:lpstr>
      <vt:lpstr>   Determining compensable psychiatric impairment (work sheet 2 IAG appendix 5)  </vt:lpstr>
      <vt:lpstr>FAQs</vt:lpstr>
      <vt:lpstr>Common problems in psychiatric impairment assessment: </vt:lpstr>
      <vt:lpstr>Issues</vt:lpstr>
      <vt:lpstr>Conclusions</vt:lpstr>
    </vt:vector>
  </TitlesOfParts>
  <Company>Michael Epstein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Epstein</dc:creator>
  <cp:lastModifiedBy>Michael Epstein</cp:lastModifiedBy>
  <cp:revision>175</cp:revision>
  <cp:lastPrinted>2015-02-18T06:33:23Z</cp:lastPrinted>
  <dcterms:created xsi:type="dcterms:W3CDTF">2014-02-09T21:33:08Z</dcterms:created>
  <dcterms:modified xsi:type="dcterms:W3CDTF">2017-12-08T03:01:11Z</dcterms:modified>
</cp:coreProperties>
</file>