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ink/ink5.xml" ContentType="application/inkml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34" r:id="rId3"/>
    <p:sldId id="272" r:id="rId4"/>
    <p:sldId id="340" r:id="rId5"/>
    <p:sldId id="271" r:id="rId6"/>
    <p:sldId id="341" r:id="rId7"/>
    <p:sldId id="283" r:id="rId8"/>
    <p:sldId id="284" r:id="rId9"/>
    <p:sldId id="273" r:id="rId10"/>
    <p:sldId id="329" r:id="rId11"/>
    <p:sldId id="287" r:id="rId12"/>
    <p:sldId id="285" r:id="rId13"/>
    <p:sldId id="275" r:id="rId14"/>
    <p:sldId id="286" r:id="rId15"/>
    <p:sldId id="270" r:id="rId16"/>
    <p:sldId id="320" r:id="rId17"/>
    <p:sldId id="321" r:id="rId18"/>
    <p:sldId id="322" r:id="rId19"/>
    <p:sldId id="259" r:id="rId20"/>
    <p:sldId id="330" r:id="rId21"/>
    <p:sldId id="331" r:id="rId22"/>
    <p:sldId id="293" r:id="rId23"/>
    <p:sldId id="307" r:id="rId24"/>
    <p:sldId id="304" r:id="rId25"/>
    <p:sldId id="291" r:id="rId26"/>
    <p:sldId id="292" r:id="rId27"/>
    <p:sldId id="262" r:id="rId28"/>
    <p:sldId id="308" r:id="rId29"/>
    <p:sldId id="336" r:id="rId30"/>
    <p:sldId id="311" r:id="rId31"/>
    <p:sldId id="265" r:id="rId32"/>
    <p:sldId id="261" r:id="rId33"/>
    <p:sldId id="312" r:id="rId34"/>
    <p:sldId id="263" r:id="rId35"/>
    <p:sldId id="264" r:id="rId36"/>
    <p:sldId id="257" r:id="rId37"/>
    <p:sldId id="258" r:id="rId38"/>
    <p:sldId id="260" r:id="rId39"/>
    <p:sldId id="348" r:id="rId40"/>
    <p:sldId id="342" r:id="rId41"/>
    <p:sldId id="345" r:id="rId42"/>
    <p:sldId id="346" r:id="rId43"/>
    <p:sldId id="344" r:id="rId44"/>
    <p:sldId id="343" r:id="rId45"/>
    <p:sldId id="347" r:id="rId46"/>
    <p:sldId id="349" r:id="rId47"/>
    <p:sldId id="350" r:id="rId48"/>
    <p:sldId id="351" r:id="rId49"/>
    <p:sldId id="352" r:id="rId50"/>
    <p:sldId id="353" r:id="rId51"/>
    <p:sldId id="354" r:id="rId52"/>
    <p:sldId id="355" r:id="rId53"/>
    <p:sldId id="326" r:id="rId54"/>
    <p:sldId id="325" r:id="rId55"/>
    <p:sldId id="327" r:id="rId56"/>
    <p:sldId id="314" r:id="rId57"/>
    <p:sldId id="328" r:id="rId58"/>
    <p:sldId id="294" r:id="rId59"/>
    <p:sldId id="295" r:id="rId60"/>
    <p:sldId id="296" r:id="rId61"/>
    <p:sldId id="301" r:id="rId62"/>
    <p:sldId id="297" r:id="rId63"/>
    <p:sldId id="298" r:id="rId64"/>
    <p:sldId id="299" r:id="rId65"/>
    <p:sldId id="300" r:id="rId66"/>
    <p:sldId id="302" r:id="rId67"/>
    <p:sldId id="324" r:id="rId68"/>
    <p:sldId id="335" r:id="rId69"/>
    <p:sldId id="303" r:id="rId70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Epstein-SBS\Shared\Michael's%20Reports\Talks%20Papers\July%202019\graphs%20re%20talk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pstein-SBS\Shared\Michael's%20Reports\Talks%20Papers\July%202019\graphs%20re%20talk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pstein-SBS\Shared\Michael's%20Reports\Talks%20Papers\July%202019\graphs%20re%20talk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Michael\Desktop\Book1.xlsx%20work%20stres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Epstein-SBS\Shared\Michael's%20Reports\Talks%20Papers\July%202019\graphs%20re%20talk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Epstein-SBS\Shared\Michael's%20Reports\Talks%20Papers\July%202019\graphs%20re%20talk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Epstein-SBS\Shared\Michael's%20Reports\Talks%20Papers\July%202019\graphs%20re%20talk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Epstein-SBS\Shared\Michael's%20Reports\Talks%20Papers\July%202019\graphs%20re%20talk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Epstein-SBS\Shared\Michael's%20Reports\Talks%20Papers\July%202019\Copy%20of%20graphs%20re%20talk1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Epstein-SBS\Shared\Michael's%20Reports\Talks%20Papers\July%202019\graphs%20re%20talk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Epstein-SBS\Shared\Michael's%20Reports\Talks%20Papers\July%202019\graphs%20re%20talk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pstein-SBS\Shared\Michael's%20Reports\Talks%20Papers\July%202019\graphs%20re%20talk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Epstein-SBS\Shared\Michael's%20Reports\Talks%20Papers\July%202019\Copy%20of%20graphs%20re%20talk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Epstein-SBS\Shared\Michael's%20Reports\Talks%20Papers\July%202019\graphs%20re%20tal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Epstein-SBS\Shared\Michael's%20Reports\Talks%20Papers\July%202019\graphs%20re%20tal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Epstein-SBS\Shared\Michael's%20Reports\Talks%20Papers\July%202019\graphs%20re%20talk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Epstein-SBS\Shared\Michael's%20Reports\Talks%20Papers\July%202019\graphs%20re%20talk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'stress' and other mental health claims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19091792"/>
        <c:axId val="719089496"/>
      </c:barChart>
      <c:catAx>
        <c:axId val="719091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089496"/>
        <c:crosses val="autoZero"/>
        <c:auto val="1"/>
        <c:lblAlgn val="ctr"/>
        <c:lblOffset val="100"/>
        <c:noMultiLvlLbl val="0"/>
      </c:catAx>
      <c:valAx>
        <c:axId val="719089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09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baseline="0">
                <a:effectLst/>
              </a:rPr>
              <a:t>specific occupations - highest  'stress' claims </a:t>
            </a:r>
            <a:endParaRPr lang="en-AU" sz="2000">
              <a:effectLst/>
            </a:endParaRPr>
          </a:p>
          <a:p>
            <a:pPr>
              <a:defRPr sz="2000"/>
            </a:pPr>
            <a:r>
              <a:rPr lang="en-US" sz="2000" b="0" i="0" baseline="0">
                <a:effectLst/>
              </a:rPr>
              <a:t>claims per million hours</a:t>
            </a:r>
            <a:endParaRPr lang="en-AU" sz="2000">
              <a:effectLst/>
            </a:endParaRPr>
          </a:p>
          <a:p>
            <a:pPr>
              <a:defRPr sz="2000"/>
            </a:pPr>
            <a:endParaRPr lang="en-AU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Sheet1!$B$60</c:f>
              <c:strCache>
                <c:ptCount val="1"/>
                <c:pt idx="0">
                  <c:v>claims/ million hours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Sheet1!$A$61:$A$65</c:f>
              <c:strCache>
                <c:ptCount val="5"/>
                <c:pt idx="0">
                  <c:v>train &amp; tram drivers</c:v>
                </c:pt>
                <c:pt idx="1">
                  <c:v>police</c:v>
                </c:pt>
                <c:pt idx="2">
                  <c:v>indigenous health workers</c:v>
                </c:pt>
                <c:pt idx="3">
                  <c:v>prison officers</c:v>
                </c:pt>
                <c:pt idx="4">
                  <c:v>paramedics</c:v>
                </c:pt>
              </c:strCache>
            </c:strRef>
          </c:cat>
          <c:val>
            <c:numRef>
              <c:f>Sheet1!$B$61:$B$65</c:f>
              <c:numCache>
                <c:formatCode>General</c:formatCode>
                <c:ptCount val="5"/>
                <c:pt idx="0">
                  <c:v>10.3</c:v>
                </c:pt>
                <c:pt idx="1">
                  <c:v>6.6</c:v>
                </c:pt>
                <c:pt idx="2">
                  <c:v>6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26-483E-9C46-74401FE2B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44833760"/>
        <c:axId val="738115616"/>
      </c:barChart>
      <c:catAx>
        <c:axId val="744833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115616"/>
        <c:crosses val="autoZero"/>
        <c:auto val="1"/>
        <c:lblAlgn val="ctr"/>
        <c:lblOffset val="100"/>
        <c:noMultiLvlLbl val="0"/>
      </c:catAx>
      <c:valAx>
        <c:axId val="738115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83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Sheet1!$B$69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Sheet1!$A$70:$A$74</c:f>
              <c:strCache>
                <c:ptCount val="5"/>
                <c:pt idx="0">
                  <c:v>claim for work pressure</c:v>
                </c:pt>
                <c:pt idx="1">
                  <c:v>harassment/bullying</c:v>
                </c:pt>
                <c:pt idx="2">
                  <c:v>other stressors</c:v>
                </c:pt>
                <c:pt idx="3">
                  <c:v>suicide/ attempted suicide</c:v>
                </c:pt>
                <c:pt idx="4">
                  <c:v>all W/C claims</c:v>
                </c:pt>
              </c:strCache>
            </c:strRef>
          </c:cat>
          <c:val>
            <c:numRef>
              <c:f>Sheet1!$B$70:$B$74</c:f>
              <c:numCache>
                <c:formatCode>"$"#,##0</c:formatCode>
                <c:ptCount val="5"/>
                <c:pt idx="0">
                  <c:v>26299</c:v>
                </c:pt>
                <c:pt idx="1">
                  <c:v>27153</c:v>
                </c:pt>
                <c:pt idx="2">
                  <c:v>20744</c:v>
                </c:pt>
                <c:pt idx="3">
                  <c:v>19702</c:v>
                </c:pt>
                <c:pt idx="4">
                  <c:v>2598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54-464A-81C8-B8510C283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54786624"/>
        <c:axId val="754787936"/>
      </c:barChart>
      <c:catAx>
        <c:axId val="754786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4787936"/>
        <c:crosses val="autoZero"/>
        <c:auto val="1"/>
        <c:lblAlgn val="ctr"/>
        <c:lblOffset val="100"/>
        <c:noMultiLvlLbl val="0"/>
      </c:catAx>
      <c:valAx>
        <c:axId val="754787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478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weeks off work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Sheet1!$A$33</c:f>
              <c:strCache>
                <c:ptCount val="1"/>
                <c:pt idx="0">
                  <c:v>mental health conditions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Sheet1!$B$32:$G$32</c:f>
              <c:strCache>
                <c:ptCount val="6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  <c:pt idx="5">
                  <c:v>2015-2016</c:v>
                </c:pt>
              </c:strCache>
            </c:strRef>
          </c:cat>
          <c:val>
            <c:numRef>
              <c:f>Sheet1!$B$33:$G$33</c:f>
              <c:numCache>
                <c:formatCode>General</c:formatCode>
                <c:ptCount val="6"/>
                <c:pt idx="0">
                  <c:v>11.2</c:v>
                </c:pt>
                <c:pt idx="1">
                  <c:v>15.4</c:v>
                </c:pt>
                <c:pt idx="2">
                  <c:v>15.4</c:v>
                </c:pt>
                <c:pt idx="3">
                  <c:v>16</c:v>
                </c:pt>
                <c:pt idx="4">
                  <c:v>16.7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0-44D9-9C65-E661C3B0FB2A}"/>
            </c:ext>
          </c:extLst>
        </c:ser>
        <c:ser>
          <c:idx val="1"/>
          <c:order val="1"/>
          <c:tx>
            <c:strRef>
              <c:f>Sheet1!$A$34</c:f>
              <c:strCache>
                <c:ptCount val="1"/>
                <c:pt idx="0">
                  <c:v>all serious claims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Sheet1!$B$32:$G$32</c:f>
              <c:strCache>
                <c:ptCount val="6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  <c:pt idx="5">
                  <c:v>2015-2016</c:v>
                </c:pt>
              </c:strCache>
            </c:strRef>
          </c:cat>
          <c:val>
            <c:numRef>
              <c:f>Sheet1!$B$34:$G$34</c:f>
              <c:numCache>
                <c:formatCode>General</c:formatCode>
                <c:ptCount val="6"/>
                <c:pt idx="0">
                  <c:v>4.2</c:v>
                </c:pt>
                <c:pt idx="1">
                  <c:v>5.6</c:v>
                </c:pt>
                <c:pt idx="2">
                  <c:v>5.6</c:v>
                </c:pt>
                <c:pt idx="3">
                  <c:v>5.8</c:v>
                </c:pt>
                <c:pt idx="4">
                  <c:v>5.8</c:v>
                </c:pt>
                <c:pt idx="5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50-44D9-9C65-E661C3B0F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902408"/>
        <c:axId val="214899128"/>
      </c:barChart>
      <c:catAx>
        <c:axId val="214902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899128"/>
        <c:crosses val="autoZero"/>
        <c:auto val="1"/>
        <c:lblAlgn val="ctr"/>
        <c:lblOffset val="100"/>
        <c:noMultiLvlLbl val="0"/>
      </c:catAx>
      <c:valAx>
        <c:axId val="214899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902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7590769903762016E-2"/>
          <c:y val="0.89409667541557303"/>
          <c:w val="0.97592957130358704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%age cost increase 2010 -2016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Sheet1!$A$12:$A$14</c:f>
              <c:strCache>
                <c:ptCount val="3"/>
                <c:pt idx="0">
                  <c:v>%age cost increase mental health claims</c:v>
                </c:pt>
                <c:pt idx="1">
                  <c:v>%age cost increase all serious claims</c:v>
                </c:pt>
                <c:pt idx="2">
                  <c:v>increase in average weekly earnings</c:v>
                </c:pt>
              </c:strCache>
            </c:strRef>
          </c:cat>
          <c:val>
            <c:numRef>
              <c:f>Sheet1!$B$12:$B$14</c:f>
              <c:numCache>
                <c:formatCode>0%</c:formatCode>
                <c:ptCount val="3"/>
                <c:pt idx="0">
                  <c:v>0.52</c:v>
                </c:pt>
                <c:pt idx="1">
                  <c:v>0.38</c:v>
                </c:pt>
                <c:pt idx="2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03-4C0B-A0DB-8110CDAF4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5264176"/>
        <c:axId val="634425712"/>
      </c:barChart>
      <c:catAx>
        <c:axId val="435264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425712"/>
        <c:crosses val="autoZero"/>
        <c:auto val="1"/>
        <c:lblAlgn val="ctr"/>
        <c:lblOffset val="100"/>
        <c:noMultiLvlLbl val="0"/>
      </c:catAx>
      <c:valAx>
        <c:axId val="634425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26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percentage increase payments 2000 - 2016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Sheet1!$O$36</c:f>
              <c:strCache>
                <c:ptCount val="1"/>
                <c:pt idx="0">
                  <c:v>percentage increase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Sheet1!$N$37:$N$39</c:f>
              <c:strCache>
                <c:ptCount val="3"/>
                <c:pt idx="0">
                  <c:v>mental health conditions</c:v>
                </c:pt>
                <c:pt idx="1">
                  <c:v>all serious claims</c:v>
                </c:pt>
                <c:pt idx="2">
                  <c:v>average weekly earnings</c:v>
                </c:pt>
              </c:strCache>
            </c:strRef>
          </c:cat>
          <c:val>
            <c:numRef>
              <c:f>Sheet1!$O$37:$O$39</c:f>
              <c:numCache>
                <c:formatCode>0%</c:formatCode>
                <c:ptCount val="3"/>
                <c:pt idx="0">
                  <c:v>0.94</c:v>
                </c:pt>
                <c:pt idx="1">
                  <c:v>1.22</c:v>
                </c:pt>
                <c:pt idx="2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6-4493-A5F6-ACE6D266D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7070496"/>
        <c:axId val="637072136"/>
      </c:barChart>
      <c:catAx>
        <c:axId val="637070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7072136"/>
        <c:crosses val="autoZero"/>
        <c:auto val="1"/>
        <c:lblAlgn val="ctr"/>
        <c:lblOffset val="100"/>
        <c:noMultiLvlLbl val="0"/>
      </c:catAx>
      <c:valAx>
        <c:axId val="637072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707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2400"/>
              <a:t>bullying/ harassment claims per 100 million 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Sheet1!$B$103</c:f>
              <c:strCache>
                <c:ptCount val="1"/>
                <c:pt idx="0">
                  <c:v>per 100 million hours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Sheet1!$A$104:$A$108</c:f>
              <c:strCache>
                <c:ptCount val="5"/>
                <c:pt idx="0">
                  <c:v>clerical/administrative</c:v>
                </c:pt>
                <c:pt idx="1">
                  <c:v>clerical/office support workers</c:v>
                </c:pt>
                <c:pt idx="2">
                  <c:v>labourers</c:v>
                </c:pt>
                <c:pt idx="3">
                  <c:v>police</c:v>
                </c:pt>
                <c:pt idx="4">
                  <c:v>prison officers</c:v>
                </c:pt>
              </c:strCache>
            </c:strRef>
          </c:cat>
          <c:val>
            <c:numRef>
              <c:f>Sheet1!$B$104:$B$108</c:f>
              <c:numCache>
                <c:formatCode>General</c:formatCode>
                <c:ptCount val="5"/>
                <c:pt idx="0">
                  <c:v>449.5</c:v>
                </c:pt>
                <c:pt idx="1">
                  <c:v>245.2</c:v>
                </c:pt>
                <c:pt idx="2">
                  <c:v>86.8</c:v>
                </c:pt>
                <c:pt idx="3">
                  <c:v>77.7</c:v>
                </c:pt>
                <c:pt idx="4">
                  <c:v>74.5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5D-46D9-8DC6-EF1A4B38D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2134768"/>
        <c:axId val="692137064"/>
      </c:barChart>
      <c:catAx>
        <c:axId val="692134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137064"/>
        <c:crosses val="autoZero"/>
        <c:auto val="1"/>
        <c:lblAlgn val="ctr"/>
        <c:lblOffset val="100"/>
        <c:noMultiLvlLbl val="0"/>
      </c:catAx>
      <c:valAx>
        <c:axId val="692137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13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2400"/>
              <a:t>industries</a:t>
            </a:r>
            <a:r>
              <a:rPr lang="en-AU" sz="2400" baseline="0"/>
              <a:t> </a:t>
            </a:r>
            <a:r>
              <a:rPr lang="en-AU" sz="2400"/>
              <a:t>highest rate bullying/harassment </a:t>
            </a:r>
          </a:p>
          <a:p>
            <a:pPr>
              <a:defRPr sz="2400"/>
            </a:pPr>
            <a:r>
              <a:rPr lang="en-AU" sz="2400"/>
              <a:t>per 100 million 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Sheet1!$B$110</c:f>
              <c:strCache>
                <c:ptCount val="1"/>
                <c:pt idx="0">
                  <c:v>per 100 million hours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Sheet1!$A$111:$A$115</c:f>
              <c:strCache>
                <c:ptCount val="5"/>
                <c:pt idx="0">
                  <c:v>public order/safety services</c:v>
                </c:pt>
                <c:pt idx="1">
                  <c:v>residential care</c:v>
                </c:pt>
                <c:pt idx="2">
                  <c:v>local gov'ment</c:v>
                </c:pt>
                <c:pt idx="3">
                  <c:v>school education</c:v>
                </c:pt>
                <c:pt idx="4">
                  <c:v>hospitals</c:v>
                </c:pt>
              </c:strCache>
            </c:strRef>
          </c:cat>
          <c:val>
            <c:numRef>
              <c:f>Sheet1!$B$111:$B$115</c:f>
              <c:numCache>
                <c:formatCode>General</c:formatCode>
                <c:ptCount val="5"/>
                <c:pt idx="0">
                  <c:v>48.4</c:v>
                </c:pt>
                <c:pt idx="1">
                  <c:v>42.2</c:v>
                </c:pt>
                <c:pt idx="2">
                  <c:v>42.2</c:v>
                </c:pt>
                <c:pt idx="3">
                  <c:v>32.1</c:v>
                </c:pt>
                <c:pt idx="4">
                  <c:v>26.4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2C-401F-95FA-0ABD9B9A6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9500064"/>
        <c:axId val="829502360"/>
      </c:barChart>
      <c:catAx>
        <c:axId val="829500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9502360"/>
        <c:crosses val="autoZero"/>
        <c:auto val="1"/>
        <c:lblAlgn val="ctr"/>
        <c:lblOffset val="100"/>
        <c:noMultiLvlLbl val="0"/>
      </c:catAx>
      <c:valAx>
        <c:axId val="829502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950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co-morbidity with mental/</a:t>
            </a:r>
            <a:r>
              <a:rPr lang="en-US" sz="1600" dirty="0" err="1"/>
              <a:t>behavioural</a:t>
            </a:r>
            <a:r>
              <a:rPr lang="en-US" sz="1600" dirty="0"/>
              <a:t> condition ABS 2017-2018 </a:t>
            </a:r>
          </a:p>
        </c:rich>
      </c:tx>
      <c:layout>
        <c:manualLayout>
          <c:xMode val="edge"/>
          <c:yMode val="edge"/>
          <c:x val="0.10346260596735754"/>
          <c:y val="2.6341816527519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6919298880743356"/>
          <c:y val="0.14121426094784215"/>
          <c:w val="0.58441337074245026"/>
          <c:h val="0.735652611590606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Sheet1!$A$125</c:f>
              <c:strCache>
                <c:ptCount val="1"/>
                <c:pt idx="0">
                  <c:v>percentage mental/behavioural condition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Sheet1!$B$124:$C$124</c:f>
              <c:strCache>
                <c:ptCount val="2"/>
                <c:pt idx="0">
                  <c:v>profound or severe disability 57.9%</c:v>
                </c:pt>
                <c:pt idx="1">
                  <c:v>no disability/ long term health issue 13.7%</c:v>
                </c:pt>
              </c:strCache>
            </c:strRef>
          </c:cat>
          <c:val>
            <c:numRef>
              <c:f>Sheet1!$B$125:$C$125</c:f>
              <c:numCache>
                <c:formatCode>0.0%</c:formatCode>
                <c:ptCount val="2"/>
                <c:pt idx="0">
                  <c:v>0.57899999999999996</c:v>
                </c:pt>
                <c:pt idx="1">
                  <c:v>0.13700000000000001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DB-4117-B2D2-8AB304B6C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7886080"/>
        <c:axId val="597885096"/>
      </c:barChart>
      <c:catAx>
        <c:axId val="597886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885096"/>
        <c:crosses val="autoZero"/>
        <c:auto val="1"/>
        <c:lblAlgn val="ctr"/>
        <c:lblOffset val="100"/>
        <c:noMultiLvlLbl val="0"/>
      </c:catAx>
      <c:valAx>
        <c:axId val="597885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88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30% Australians have 1 or more  musculoskeletal condition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Sheet1!$A$157</c:f>
              <c:strCache>
                <c:ptCount val="1"/>
                <c:pt idx="0">
                  <c:v>back pain 16.2%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Sheet1!$B$157</c:f>
              <c:numCache>
                <c:formatCode>0.0%</c:formatCode>
                <c:ptCount val="1"/>
                <c:pt idx="0">
                  <c:v>0.16200000000000001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23-4D98-B3E1-621AAEF803CA}"/>
            </c:ext>
          </c:extLst>
        </c:ser>
        <c:ser>
          <c:idx val="1"/>
          <c:order val="1"/>
          <c:tx>
            <c:strRef>
              <c:f>Sheet1!$A$158</c:f>
              <c:strCache>
                <c:ptCount val="1"/>
                <c:pt idx="0">
                  <c:v>osteoarthitis 9%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Sheet1!$B$158</c:f>
              <c:numCache>
                <c:formatCode>0.0%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23-4D98-B3E1-621AAEF803CA}"/>
            </c:ext>
          </c:extLst>
        </c:ser>
        <c:ser>
          <c:idx val="2"/>
          <c:order val="2"/>
          <c:tx>
            <c:strRef>
              <c:f>Sheet1!$A$159</c:f>
              <c:strCache>
                <c:ptCount val="1"/>
                <c:pt idx="0">
                  <c:v>other arthritis 5.3%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Sheet1!$B$159</c:f>
              <c:numCache>
                <c:formatCode>0.0%</c:formatCode>
                <c:ptCount val="1"/>
                <c:pt idx="0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23-4D98-B3E1-621AAEF80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2418976"/>
        <c:axId val="1335044000"/>
      </c:barChart>
      <c:catAx>
        <c:axId val="140241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044000"/>
        <c:crosses val="autoZero"/>
        <c:auto val="1"/>
        <c:lblAlgn val="ctr"/>
        <c:lblOffset val="100"/>
        <c:noMultiLvlLbl val="0"/>
      </c:catAx>
      <c:valAx>
        <c:axId val="133504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241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common co-morbid conditions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Sheet1!$C$127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Sheet1!$B$128:$B$130</c:f>
              <c:strCache>
                <c:ptCount val="3"/>
                <c:pt idx="0">
                  <c:v>• Cardiovascular disease (48%) </c:v>
                </c:pt>
                <c:pt idx="1">
                  <c:v>• Back pain and problems (33%) </c:v>
                </c:pt>
                <c:pt idx="2">
                  <c:v>• Mental health problems (27%). </c:v>
                </c:pt>
              </c:strCache>
            </c:strRef>
          </c:cat>
          <c:val>
            <c:numRef>
              <c:f>Sheet1!$C$128:$C$130</c:f>
              <c:numCache>
                <c:formatCode>0%</c:formatCode>
                <c:ptCount val="3"/>
                <c:pt idx="0">
                  <c:v>0.48</c:v>
                </c:pt>
                <c:pt idx="1">
                  <c:v>0.33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25-4D3C-BDF2-0D32D48D5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9517384"/>
        <c:axId val="679513776"/>
      </c:barChart>
      <c:catAx>
        <c:axId val="679517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9513776"/>
        <c:crosses val="autoZero"/>
        <c:auto val="1"/>
        <c:lblAlgn val="ctr"/>
        <c:lblOffset val="100"/>
        <c:noMultiLvlLbl val="0"/>
      </c:catAx>
      <c:valAx>
        <c:axId val="679513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9517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</a:t>
            </a:r>
            <a:r>
              <a:rPr lang="en-US" baseline="0"/>
              <a:t> claims </a:t>
            </a:r>
            <a:r>
              <a:rPr lang="en-US"/>
              <a:t>accepted/not accepted                     </a:t>
            </a:r>
          </a:p>
        </c:rich>
      </c:tx>
      <c:layout>
        <c:manualLayout>
          <c:xMode val="edge"/>
          <c:yMode val="edge"/>
          <c:x val="0.20272222222222225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19112632"/>
        <c:axId val="719112304"/>
      </c:barChart>
      <c:catAx>
        <c:axId val="719112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112304"/>
        <c:crosses val="autoZero"/>
        <c:auto val="1"/>
        <c:lblAlgn val="ctr"/>
        <c:lblOffset val="100"/>
        <c:noMultiLvlLbl val="0"/>
      </c:catAx>
      <c:valAx>
        <c:axId val="719112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112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2000"/>
              <a:t>common co-morbid conditions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Sheet1!$B$134:$B$136</c:f>
              <c:strCache>
                <c:ptCount val="3"/>
                <c:pt idx="0">
                  <c:v>• Arthritis (31%) </c:v>
                </c:pt>
                <c:pt idx="1">
                  <c:v>• Cardiovascular disease (31%) </c:v>
                </c:pt>
                <c:pt idx="2">
                  <c:v>• Mental health problems (30%). </c:v>
                </c:pt>
              </c:strCache>
            </c:strRef>
          </c:cat>
          <c:val>
            <c:numRef>
              <c:f>Sheet1!$C$134:$C$136</c:f>
              <c:numCache>
                <c:formatCode>0%</c:formatCode>
                <c:ptCount val="3"/>
                <c:pt idx="0">
                  <c:v>0.31</c:v>
                </c:pt>
                <c:pt idx="1">
                  <c:v>0.31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EF-4A05-9DBB-6375E7F36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82992760"/>
        <c:axId val="782990136"/>
      </c:barChart>
      <c:catAx>
        <c:axId val="782992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990136"/>
        <c:crosses val="autoZero"/>
        <c:auto val="1"/>
        <c:lblAlgn val="ctr"/>
        <c:lblOffset val="100"/>
        <c:noMultiLvlLbl val="0"/>
      </c:catAx>
      <c:valAx>
        <c:axId val="782990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992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mental</a:t>
            </a:r>
            <a:r>
              <a:rPr lang="en-AU" baseline="0"/>
              <a:t> health fire fighters NSW</a:t>
            </a:r>
            <a:endParaRPr lang="en-A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Sheet1!$B$118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Sheet1!$A$119:$A$122</c:f>
              <c:strCache>
                <c:ptCount val="4"/>
                <c:pt idx="0">
                  <c:v>PTSD</c:v>
                </c:pt>
                <c:pt idx="1">
                  <c:v>depression</c:v>
                </c:pt>
                <c:pt idx="2">
                  <c:v>heavy drinking</c:v>
                </c:pt>
                <c:pt idx="3">
                  <c:v>any disorder</c:v>
                </c:pt>
              </c:strCache>
            </c:strRef>
          </c:cat>
          <c:val>
            <c:numRef>
              <c:f>Sheet1!$B$119:$B$122</c:f>
              <c:numCache>
                <c:formatCode>0.0%</c:formatCode>
                <c:ptCount val="4"/>
                <c:pt idx="0">
                  <c:v>7.6999999999999999E-2</c:v>
                </c:pt>
                <c:pt idx="1">
                  <c:v>4.9000000000000002E-2</c:v>
                </c:pt>
                <c:pt idx="2">
                  <c:v>4.1000000000000002E-2</c:v>
                </c:pt>
                <c:pt idx="3">
                  <c:v>0.13100000000000001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3-4448-B4CF-79D50CB4E37D}"/>
            </c:ext>
          </c:extLst>
        </c:ser>
        <c:ser>
          <c:idx val="1"/>
          <c:order val="1"/>
          <c:tx>
            <c:strRef>
              <c:f>Sheet1!$C$118</c:f>
              <c:strCache>
                <c:ptCount val="1"/>
                <c:pt idx="0">
                  <c:v>retired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Sheet1!$A$119:$A$122</c:f>
              <c:strCache>
                <c:ptCount val="4"/>
                <c:pt idx="0">
                  <c:v>PTSD</c:v>
                </c:pt>
                <c:pt idx="1">
                  <c:v>depression</c:v>
                </c:pt>
                <c:pt idx="2">
                  <c:v>heavy drinking</c:v>
                </c:pt>
                <c:pt idx="3">
                  <c:v>any disorder</c:v>
                </c:pt>
              </c:strCache>
            </c:strRef>
          </c:cat>
          <c:val>
            <c:numRef>
              <c:f>Sheet1!$C$119:$C$122</c:f>
              <c:numCache>
                <c:formatCode>0.0%</c:formatCode>
                <c:ptCount val="4"/>
                <c:pt idx="0">
                  <c:v>0.17899999999999999</c:v>
                </c:pt>
                <c:pt idx="1">
                  <c:v>0.18099999999999999</c:v>
                </c:pt>
                <c:pt idx="2">
                  <c:v>7.1999999999999995E-2</c:v>
                </c:pt>
                <c:pt idx="3">
                  <c:v>0.27200000000000002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A3-4448-B4CF-79D50CB4E37D}"/>
            </c:ext>
          </c:extLst>
        </c:ser>
        <c:ser>
          <c:idx val="2"/>
          <c:order val="2"/>
          <c:tx>
            <c:strRef>
              <c:f>Sheet1!$D$118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Sheet1!$A$119:$A$122</c:f>
              <c:strCache>
                <c:ptCount val="4"/>
                <c:pt idx="0">
                  <c:v>PTSD</c:v>
                </c:pt>
                <c:pt idx="1">
                  <c:v>depression</c:v>
                </c:pt>
                <c:pt idx="2">
                  <c:v>heavy drinking</c:v>
                </c:pt>
                <c:pt idx="3">
                  <c:v>any disorder</c:v>
                </c:pt>
              </c:strCache>
            </c:strRef>
          </c:cat>
          <c:val>
            <c:numRef>
              <c:f>Sheet1!$D$119:$D$122</c:f>
              <c:numCache>
                <c:formatCode>0.0%</c:formatCode>
                <c:ptCount val="4"/>
                <c:pt idx="0">
                  <c:v>0.127</c:v>
                </c:pt>
                <c:pt idx="1">
                  <c:v>0.113</c:v>
                </c:pt>
                <c:pt idx="2">
                  <c:v>5.6000000000000001E-2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A3-4448-B4CF-79D50CB4E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9710096"/>
        <c:axId val="829703208"/>
      </c:barChart>
      <c:catAx>
        <c:axId val="82971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9703208"/>
        <c:crosses val="autoZero"/>
        <c:auto val="1"/>
        <c:lblAlgn val="ctr"/>
        <c:lblOffset val="100"/>
        <c:noMultiLvlLbl val="0"/>
      </c:catAx>
      <c:valAx>
        <c:axId val="829703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97100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0290194494918904"/>
          <c:y val="0.92046000048782739"/>
          <c:w val="0.81855511811023618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stress or other mental condition - numbers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Sheet1!$A$126</c:f>
              <c:strCache>
                <c:ptCount val="1"/>
                <c:pt idx="0">
                  <c:v>stress or other mental condition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Sheet1!$B$125:$D$125</c:f>
              <c:strCache>
                <c:ptCount val="3"/>
                <c:pt idx="0">
                  <c:v> not accepted</c:v>
                </c:pt>
                <c:pt idx="1">
                  <c:v>accepted</c:v>
                </c:pt>
                <c:pt idx="2">
                  <c:v>total</c:v>
                </c:pt>
              </c:strCache>
            </c:strRef>
          </c:cat>
          <c:val>
            <c:numRef>
              <c:f>Sheet1!$B$126:$D$126</c:f>
              <c:numCache>
                <c:formatCode>#,##0</c:formatCode>
                <c:ptCount val="3"/>
                <c:pt idx="0">
                  <c:v>28000</c:v>
                </c:pt>
                <c:pt idx="1">
                  <c:v>5200</c:v>
                </c:pt>
                <c:pt idx="2">
                  <c:v>33200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A-4DD7-A041-27F360B08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2568368"/>
        <c:axId val="524224240"/>
      </c:barChart>
      <c:catAx>
        <c:axId val="532568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224240"/>
        <c:crosses val="autoZero"/>
        <c:auto val="1"/>
        <c:lblAlgn val="ctr"/>
        <c:lblOffset val="100"/>
        <c:noMultiLvlLbl val="0"/>
      </c:catAx>
      <c:valAx>
        <c:axId val="524224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56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2000" dirty="0"/>
              <a:t>total claims %age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Sheet1!$B$10:$C$11</c:f>
              <c:strCache>
                <c:ptCount val="2"/>
                <c:pt idx="0">
                  <c:v>accepted</c:v>
                </c:pt>
                <c:pt idx="1">
                  <c:v>not accepted</c:v>
                </c:pt>
              </c:strCache>
              <c:extLst/>
            </c:strRef>
          </c:cat>
          <c:val>
            <c:numRef>
              <c:f>Sheet1!$B$12:$C$12</c:f>
              <c:numCache>
                <c:formatCode>0.0%</c:formatCode>
                <c:ptCount val="2"/>
                <c:pt idx="0">
                  <c:v>0.27400000000000002</c:v>
                </c:pt>
                <c:pt idx="1">
                  <c:v>0.72599999999999998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0-4318-9C8D-91C2400F3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82773728"/>
        <c:axId val="782770776"/>
      </c:barChart>
      <c:catAx>
        <c:axId val="782773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770776"/>
        <c:crosses val="autoZero"/>
        <c:auto val="1"/>
        <c:lblAlgn val="ctr"/>
        <c:lblOffset val="100"/>
        <c:noMultiLvlLbl val="0"/>
      </c:catAx>
      <c:valAx>
        <c:axId val="782770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77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2000" dirty="0"/>
              <a:t>stress and other mental health claims %age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422033784238508"/>
          <c:y val="0.22539693943530426"/>
          <c:w val="0.69463647172308585"/>
          <c:h val="0.5622175623248796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claims accepted</c:v>
                </c:pt>
                <c:pt idx="1">
                  <c:v>claims not accepted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>
                  <c:v>0.156</c:v>
                </c:pt>
                <c:pt idx="1">
                  <c:v>0.84399999999999997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B6-4798-8FAB-C151E4D2A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94993728"/>
        <c:axId val="794991432"/>
      </c:barChart>
      <c:catAx>
        <c:axId val="794993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4991432"/>
        <c:crosses val="autoZero"/>
        <c:auto val="1"/>
        <c:lblAlgn val="ctr"/>
        <c:lblOffset val="100"/>
        <c:noMultiLvlLbl val="0"/>
      </c:catAx>
      <c:valAx>
        <c:axId val="794991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499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no. of 'stress claims’ accepted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477645422527312E-2"/>
          <c:y val="0.11511283348250978"/>
          <c:w val="0.93485283890795701"/>
          <c:h val="0.6593697031185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Sheet1!$A$48</c:f>
              <c:strCache>
                <c:ptCount val="1"/>
                <c:pt idx="0">
                  <c:v>no. of 'stress claims'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Sheet1!$B$47:$G$47</c:f>
              <c:strCache>
                <c:ptCount val="6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</c:strCache>
            </c:strRef>
          </c:cat>
          <c:val>
            <c:numRef>
              <c:f>Sheet1!$B$48:$G$48</c:f>
              <c:numCache>
                <c:formatCode>General</c:formatCode>
                <c:ptCount val="6"/>
                <c:pt idx="0">
                  <c:v>7745</c:v>
                </c:pt>
                <c:pt idx="1">
                  <c:v>7140</c:v>
                </c:pt>
                <c:pt idx="2">
                  <c:v>6560</c:v>
                </c:pt>
                <c:pt idx="3">
                  <c:v>6395</c:v>
                </c:pt>
                <c:pt idx="4">
                  <c:v>6530</c:v>
                </c:pt>
                <c:pt idx="5">
                  <c:v>6675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2-4AE6-9442-E1159CAD29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7736520"/>
        <c:axId val="687738816"/>
      </c:barChart>
      <c:catAx>
        <c:axId val="687736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738816"/>
        <c:crosses val="autoZero"/>
        <c:auto val="1"/>
        <c:lblAlgn val="ctr"/>
        <c:lblOffset val="100"/>
        <c:noMultiLvlLbl val="0"/>
      </c:catAx>
      <c:valAx>
        <c:axId val="68773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736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2000"/>
              <a:t>%age mental health claims vs all serious claims</a:t>
            </a:r>
          </a:p>
          <a:p>
            <a:pPr>
              <a:defRPr sz="2000"/>
            </a:pPr>
            <a:r>
              <a:rPr lang="en-AU" sz="2000"/>
              <a:t>by 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Sheet1!$A$79</c:f>
              <c:strCache>
                <c:ptCount val="1"/>
                <c:pt idx="0">
                  <c:v>mental health claims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Sheet1!$B$77:$D$78</c:f>
              <c:multiLvlStrCache>
                <c:ptCount val="3"/>
                <c:lvl>
                  <c:pt idx="0">
                    <c:v>males 2.8%</c:v>
                  </c:pt>
                  <c:pt idx="1">
                    <c:v>females 3.9%</c:v>
                  </c:pt>
                  <c:pt idx="2">
                    <c:v>total 6.7%</c:v>
                  </c:pt>
                </c:lvl>
                <c:lvl>
                  <c:pt idx="0">
                    <c:v>percentage</c:v>
                  </c:pt>
                </c:lvl>
              </c:multiLvlStrCache>
            </c:multiLvlStrRef>
          </c:cat>
          <c:val>
            <c:numRef>
              <c:f>Sheet1!$B$79:$D$79</c:f>
              <c:numCache>
                <c:formatCode>0.0%</c:formatCode>
                <c:ptCount val="3"/>
                <c:pt idx="0">
                  <c:v>2.8000000000000001E-2</c:v>
                </c:pt>
                <c:pt idx="1">
                  <c:v>3.9E-2</c:v>
                </c:pt>
                <c:pt idx="2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3A-4789-9EB3-C6EE5F95AF60}"/>
            </c:ext>
          </c:extLst>
        </c:ser>
        <c:ser>
          <c:idx val="1"/>
          <c:order val="1"/>
          <c:tx>
            <c:strRef>
              <c:f>Sheet1!$A$80</c:f>
              <c:strCache>
                <c:ptCount val="1"/>
                <c:pt idx="0">
                  <c:v>all serious claims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Sheet1!$B$77:$D$78</c:f>
              <c:multiLvlStrCache>
                <c:ptCount val="3"/>
                <c:lvl>
                  <c:pt idx="0">
                    <c:v>males 2.8%</c:v>
                  </c:pt>
                  <c:pt idx="1">
                    <c:v>females 3.9%</c:v>
                  </c:pt>
                  <c:pt idx="2">
                    <c:v>total 6.7%</c:v>
                  </c:pt>
                </c:lvl>
                <c:lvl>
                  <c:pt idx="0">
                    <c:v>percentage</c:v>
                  </c:pt>
                </c:lvl>
              </c:multiLvlStrCache>
            </c:multiLvlStrRef>
          </c:cat>
          <c:val>
            <c:numRef>
              <c:f>Sheet1!$B$80:$D$80</c:f>
              <c:numCache>
                <c:formatCode>0.0%</c:formatCode>
                <c:ptCount val="3"/>
                <c:pt idx="0">
                  <c:v>0.64</c:v>
                </c:pt>
                <c:pt idx="1">
                  <c:v>0.36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3A-4789-9EB3-C6EE5F95A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1008440"/>
        <c:axId val="731001224"/>
      </c:barChart>
      <c:catAx>
        <c:axId val="73100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001224"/>
        <c:crosses val="autoZero"/>
        <c:auto val="1"/>
        <c:lblAlgn val="ctr"/>
        <c:lblOffset val="100"/>
        <c:noMultiLvlLbl val="0"/>
      </c:catAx>
      <c:valAx>
        <c:axId val="731001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008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360454943132104E-2"/>
          <c:y val="0.89409667541557303"/>
          <c:w val="0.87527909011373584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2000"/>
              <a:t>'stress'  males vs females cf sprains &amp; strains</a:t>
            </a:r>
          </a:p>
        </c:rich>
      </c:tx>
      <c:layout>
        <c:manualLayout>
          <c:xMode val="edge"/>
          <c:yMode val="edge"/>
          <c:x val="0.10462756020126307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sprains/ strains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males</c:v>
                </c:pt>
                <c:pt idx="1">
                  <c:v>females</c:v>
                </c:pt>
                <c:pt idx="2">
                  <c:v>total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84300</c:v>
                </c:pt>
                <c:pt idx="1">
                  <c:v>76000</c:v>
                </c:pt>
                <c:pt idx="2">
                  <c:v>160300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69-4C71-886A-7476917F6A8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stress or other mental condition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males</c:v>
                </c:pt>
                <c:pt idx="1">
                  <c:v>females</c:v>
                </c:pt>
                <c:pt idx="2">
                  <c:v>total</c:v>
                </c:pt>
              </c:strCache>
            </c:strRef>
          </c:cat>
          <c:val>
            <c:numRef>
              <c:f>Sheet1!$B$3:$D$3</c:f>
              <c:numCache>
                <c:formatCode>#,##0</c:formatCode>
                <c:ptCount val="3"/>
                <c:pt idx="0">
                  <c:v>10400</c:v>
                </c:pt>
                <c:pt idx="1">
                  <c:v>22800</c:v>
                </c:pt>
                <c:pt idx="2">
                  <c:v>33200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69-4C71-886A-7476917F6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4546904"/>
        <c:axId val="204549200"/>
      </c:barChart>
      <c:catAx>
        <c:axId val="204546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549200"/>
        <c:crosses val="autoZero"/>
        <c:auto val="1"/>
        <c:lblAlgn val="ctr"/>
        <c:lblOffset val="100"/>
        <c:noMultiLvlLbl val="0"/>
      </c:catAx>
      <c:valAx>
        <c:axId val="204549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546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473182118610709E-2"/>
          <c:y val="0.89409667541557303"/>
          <c:w val="0.95092341077452658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occupations - highest rate 'stress' claims </a:t>
            </a:r>
            <a:r>
              <a:rPr lang="en-US" sz="2000" dirty="0" err="1"/>
              <a:t>claims</a:t>
            </a:r>
            <a:r>
              <a:rPr lang="en-US" sz="2000" dirty="0"/>
              <a:t> per million 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Sheet1!$B$51:$B$52</c:f>
              <c:strCache>
                <c:ptCount val="2"/>
                <c:pt idx="0">
                  <c:v>occupations - highest rate 'stress' claims</c:v>
                </c:pt>
                <c:pt idx="1">
                  <c:v>claims per million hours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Sheet1!$A$53:$A$57</c:f>
              <c:strCache>
                <c:ptCount val="5"/>
                <c:pt idx="0">
                  <c:v>ADF/firefighters/police</c:v>
                </c:pt>
                <c:pt idx="1">
                  <c:v>drivers</c:v>
                </c:pt>
                <c:pt idx="2">
                  <c:v>health/welfare support</c:v>
                </c:pt>
                <c:pt idx="3">
                  <c:v>prison/security</c:v>
                </c:pt>
                <c:pt idx="4">
                  <c:v>social/welfare providers</c:v>
                </c:pt>
              </c:strCache>
            </c:strRef>
          </c:cat>
          <c:val>
            <c:numRef>
              <c:f>Sheet1!$B$53:$B$57</c:f>
              <c:numCache>
                <c:formatCode>General</c:formatCode>
                <c:ptCount val="5"/>
                <c:pt idx="0">
                  <c:v>5.3</c:v>
                </c:pt>
                <c:pt idx="1">
                  <c:v>2.8</c:v>
                </c:pt>
                <c:pt idx="2">
                  <c:v>2.8</c:v>
                </c:pt>
                <c:pt idx="3">
                  <c:v>1.6</c:v>
                </c:pt>
                <c:pt idx="4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50-497E-951A-775D573A8A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39955272"/>
        <c:axId val="739952648"/>
      </c:barChart>
      <c:catAx>
        <c:axId val="739955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952648"/>
        <c:crosses val="autoZero"/>
        <c:auto val="1"/>
        <c:lblAlgn val="ctr"/>
        <c:lblOffset val="100"/>
        <c:noMultiLvlLbl val="0"/>
      </c:catAx>
      <c:valAx>
        <c:axId val="739952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955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9-05-26T06:33:01.9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18045 10689 0,'17'0'547,"1"0"-516,-18-17-31,18 17 16,-1 0-16,1 0 16,-1 0-1,1 0 1,17 0 0,18 0 15,-35 0-16,0 0 32,-1 0-15,1 0-17,-1 0 16,1 0-15,17 0 15,1 0-15,-19 0 0,1 0 15,0 0-16,-1 0 1,18 0 0,-17 0-1,0 0 1,-1 0 0,1 0-1,0 0-15,-1 0 16,1-18-1,17 18 1,18 0 0,35-18-1,-35 18 1,0 0 15,-35 0-15,35 0-1,0 0 1,52-17 0,19 17-1,-71-18 1,-35 18 0,17 0 15,0-18-16,0 18 17,36 0-32,-36 0 15,0 0 1,-17 0 0,17-17-1,36 17 1,-36 0-16,106 0 15,53 0 1,0 0 0,-17-18 15,-36 18-15,-18-18-1,36 18 1,-18 0-1,0 0 1,-35 0 0,-53 0-1,-18 0 1,1 0 0,-1 0-1,0 18 1,36-18-1,-36 0 1,0 0 0,-17 0 15,0 0-15,34 18-1,1-18 1,18 17-1,17-17 1,18 0 0,53 18-1,88 17 1,88 1 0,71 16-1,-18-52 1,0 18-1,-18-53 1,-17 17 0,-18 1 15,-53 17-15,-17 0-1,-195 0 1,-34 0-1,-19 0 1,1 0 140,0 0-140,-1 0 0,18 0-1,1 0 1,-1-18-1,0 18 1,-17 0 15,0 0 16,-1-18 0,1 18 0,17 0-16,-17 0-31,17 0 16,36 0-1,-1 0 1,-52 0 0,17 0-1,0 0 1,1 0 0,-19 18-1,18 0 1,-17-18-1,-18 17 157,0 1-125,0-1-31,0 1-1,0 0-15,0 17 16,0 0 15,0 1-15,0 16 0,0-34-1,-18 17-15,18 1 16,0-19-1,-17 1 17,17 0 15,-18-18-32,1 17 1,-1 1-1,-17-1 1,-1 1 0,1 0-1,17-1 1,-17-17 0,0 18-1,-18 0 1,-18-18-1,1 17 1,17-17 15,18 18-31,17-18 16,-17 0 0,17 18-1,1-18 1,-19 17-16,1-17 15,-36 0 17,1 18-17,-1 0 1,18-18 0,0 0-1,1 0 1,-1 0-1,-18 17 1,18-17 0,-17 0-1,-1 18 1,0-18 0,19 0-1,-19 0 1,18 0-1,-17 0 17,52 0-17,-17 0 1,-18 0 0,17 0-1,-52 17 1,18-17-1,-54 0 1,36 0 0,-18 0-1,-70 0 1,35-17 0,52-1-1,54 18 1,18 0-1,-1 0 17,0 0 46,1 0-47,-1 0-15,0 0-1,-17 0-15,17 0 16,-34 0 0,16 0-1,-34 0 1,17-17-1,-18-1 17,18 18-17,-35-18 1,0 1 0,0-1-1,0 0 1,-1 18-1,54 0 1,0 0 15,-1 0-31,19-17 16,-1 17 0,1 0-1,-19 0 1,19 0-1,-19 0 1,1 0 15,0 0-15,-53 0 0,17 0-1,18 0 1,-17 0-1,-1 0 1,18 0 0,0 0-1,36 0 1,-1 0 0,0 0 15,1 0-16,-1 0 1,0 0-16,1 0 31,-1 0-15,-17 0 0,-36 0-1,1 0 1,-1 0-1,36 0-15,-53 0 16,17 0 0,36 0-1,17 0 1,1 0 0,-1 0-1,0 0 1,-35 0-1,-17 17 17,-36 1-17,71-18 1,-36 0 0,54 0-1,-36 0 1,0 18-1,35-18 1,-35 17 0,18-17-1,17 0 1,1 0 0,-1 0-1,0 0 16,1 0-15,-1 0 0,-35 0-1,0 0 1,18 0 0,17 0-1,1 0 16,-1 0-15,-17 0 15,-1 0-31,1 0 16,18 0 0,-19 0-1,19 0-15,-1 0 16,-35 0-1,0-17 17,18 17-17,-18 0 1,0 0 0,0-18-1,18 18 1,-18-18-1,18 18 1,17 0 0,-35 0-1,-17 0 1,34-17 0,-17-1-1,36 18 1,-1 0-1,-17 0 17,0-18-17,-1 18 1,-17 0 0,0 0-1,18 0 1,0 0-1,17 0 1,-17-17 0,0 17-1,-1 0 1,19 0 0,-19 0-1,1 0 1,0 0-1,0 0 17,17 0-17,-35 0 1,-35 0 0,53 0-1,17 0 1,0 0 46,1 0-30,-1 0-1,0 0 16,1 0-32,-1 0 17,0 0-17,1 0 1,-1 17-1,1-17 17,-1 0-1,0 0 0,-17 0-15,17 0-1,-35 0 1,18 0 0,18 0-1,-1 0 17,0 0 30,1 0-46,-1 0-1,0 0 1,1 18 0,-1-18-1,0 0 1,1 0 31,-1 0 15,1 0-46,-1 0 46,0-18 251,18 1-298,-17-1 1,-1 18-16,18-18 16,0-17-1,-18 35 17,18-17-17,0-1 1,-17 0 31,17 1 62,0-1-46,-18 18-48,18-35 1,-18 35-1,18-18 1,0 0 0,0 1-1,0-1 1,0 1 15,0-1 16,0 0-31,0 1 46,0-1 157,18 18-203,0 0 30,-1-18 1,1 1 16,0 17-32,-1 0 63,1-18 0,0 18-48,-1 0-14,1-18 15,-1 18 46</inkml:trace>
  <inkml:trace contextRef="#ctx0" brushRef="#br0" timeOffset="19381.087">28187 9296 0,'0'-36'1000,"0"19"-1000,-18-1 16,1 18 0,-1-17-1,0-1 1,1 0 62,17 1 47,-18 17-125,0-18 16,1 18-1,-1 0 1,1-18 31,-1 1-16,0 17-15,1 0-1,-1-18 32,-17 18 0,17 0 15,0-18-46,1 18 15,-1 0-31,-17-17 16,17 17 0,-17-18-1,-18 18 1,35 0 15,1 0-15,-1 0 109,0 0-110,18-18 1,-35 18-16,-18 0 16,-17-17-1,-36-1 1,0 18 15,36 0-15,34 0-1,19 0 1,-1-17 0,0 17 46,1 0-46,-36 0-16,-35 0 15,-36 0 1,-17 0 0,18-18-1,34 18 1,36 0 15,36 0-15,-19 0-1,19 0 1,-1 0 0,1 0-1,-19 0 1,19 0-1,-1 0 1,-17 0 0,-1 0-1,-16 0 1,-19 0 0,18 0-1,-17 0 1,-19 0 15,1 0-15,0 0-1,-18 0 1,0-18 0,0 18-1,18 0 1,35-17-1,36 17 17,-19 0-32,19 0 15,-1 0 1,0 0 15,-17 0-15,-18 0-1,-35 17 17,0-17-17,0 18 1,35-18 0,-18 18-1,18-18 1,0 0-1,36 0 1,-1 0 0,1 17 46,-1-17-31,0 0-15,1 0 15,-1 18-15,0-18 0,-17 0-1,-18 0 1,18 0-1,-53 0 1,-89 17 0,-140 1-1,-54 17 1,-52-17 0,35 17-1,106-17 1,88-18 15,141 0-31,0 18 16,0-18-1,35 0 1,1 0 0,-1 17 15,0-17-16,1 0 1,-1 0 0,-17 0-1,17 0 1,-17 18 0,0-18-1,-36 18 1,18-18 15,36 0-15,-19 0-1,1 0 1,17 0 0,-35 0-1,0 17 1,1-17-1,-37 0 1,54 0 15,-18 0-31,0 0 16,18 0 0,-18 0-1,18 0 1,0 0-1,-1 0 1,19-17 0,-19 17 15,1 0-15,17 0-1,-34-18 1,-1 18-1,0 0 1,17 0 0,1 0-16,-18-18 15,18 1 1,-18 17 0,35 0-1,-17 0 1,17 0-1,-17 0 1,-18-18 15,18 18-15,0 0 0,-1 0-1,-17 0 1,1 0-1,16-18 1,1 18 0,0 0-1,-1 0 1,-16 0 0,-19 0-1,-35 0 1,18 0-1,17 0 1,36 0 15,18 0-15,-1 0 0,0 0-1,1 0 1,-1 0-1,-17 18 1,17-18 15,-17 0-15,-18 18 0,18-18-1,-1 0 1,1 0-1,17 0-15,1 17 16,-19-17 15,19 0-15,-18 18 0,-1-18-1,1 0 1,17 0 15,-17 0 0,17 0-31,-17 0 32,17 0-32,1 0 15,-1 0 16,1 18 1,-1-18-32,0 0 31,1 0-15,-1 0 30,0 0-30,-17 0 0,-35 17-16,52-17 0,-17 0 15,17 0 1,0 0 15,1 0-15,-1 0 15,0 0-15,1 0-1,-1 0 1,1 0 0,-1 18-1,0-18 1,1 17 62,17 1-47,-18 0 0,18-1-15,-18 1 0,18 0-1,0 17 1,0-17 0,0-1-1,0 1 1,0 17-1,0-17 1,0 17 0,0-17-1,0-1 110,0 1-109,18 0 0,-18-1-1,18 1 1,-18-1 15,17-17 0,1 36-15,0-36 93,-1 0 1,1 0-95,-1 0-15,1 0 16,0-18 15,-1 18 0,1 0-15,0 0 0,-18-18 31,17 18-16,1 0-16,0 0 1,-1-17 0,1-1 15,-1 18-15,1 0-1,0 0 1,17-35-1,36 17 1,-54 18 0,18-17-1,-17 17 1,17-18 31,-17 18-32,0-18 32,-1 18-15,1-17-17,0 17 1,-1 0-1,1 0 1,0-18 0,17 18 46,-18-18 16,1 18-62,0 0-16,-1 0 16,36 0-16,-17 0 15,16 0 1,-16 0 31,-19 0-32,19 0 1,-19 0 0,36 18-1,0-18 1,-35 0-1,-1 18 1,1-18 0,35 0-1,53 17 1,17 19 0,-52-36-1,-18 0 1,-36 0-1,1 0 1,35 17 15,0-17-15,35 18 0,36 0-1,-36-18 1,0 0-1,53 35 1,53-18 0,71 19-1,-1-1 1,-70 0 0,18-17-1,-18 0 1,35 17-1,1-18 1,140 1 15,-299 0-15,-1-18-16,1 0 16,-54 0-1,19 0 1,-19 0-1,54 0 1,17 0 0,0 0-1,0 0 1,-35 0 0,-17 0-1,-19 0 1,54 0-1,35-18 1,123 0 15,-88 1-15,-18 17 0,1 0-1,-18-18 1,53 18-1,17-17 1,18 17 15,-53-18-15,0 0 0,0 18-1,53 0 1,18 0-1,35 0 1,-35 18 0,-18-18-1,-53 0 1,-18 0 15,54 18-15,-1-1-1,-17 1 1,-1-1 0,-52-17-1,-53 0 1,0 0 0,0 0-1,18 0 1,-1 0-1,-17 0 1,18-17 0,-54 17-1,1 0 1,0 0 15,34-18-15,1 18-1,0-17 1,-17-1 0,-19 18-1,1 0 1,17-18 0,-17 18-1,-1 0 1,1-17-1,0-1 1,-1 18 0,1-18-1,0 18 32,-18-17-16,17 17 1,-17-18 77,0 0-93,18 1-1,-18-1 17,18 1-17,-18-1 1,0-17 15,0 17 0,0 0-31,17 18 16,-17-17-16,0-1 16,0 0-1,0-17 16,0 18-15,0-1 0,0 0 15,0 1 188,0-1-204,0 0 1,-17 18 0,-1-35 46,0 17-46,-17 18-1,0-17-15,35-1 16,-36 18-16,19-17 16,-1 17-1,-17-18 141,35 0-140,-18 18 31</inkml:trace>
  <inkml:trace contextRef="#ctx0" brushRef="#br0" timeOffset="21571.761">14340 12330 0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9-05-26T06:34:17.8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14658 15434 0,'0'-35'62,"0"17"-46,0 0-1,0-34 1,-18 16 0,18-52-1,0 0 1,0 0-1,0-18 1,0 18 0,0-36-1,0 1 1,0 87-16,18-87 16,0 35-1,-1 0 1,-17-1-1,18-34 1,-18 17 15,17-17-15,1-1 0,-18 18-1,0 36 1,18-1-1,-18-52 1,17 52 0,1 18-1,-18-17 1,0 34 0,0-16-1,0 16 1,18 1-1,-18 0 1,0-1 15,0 1-31,17-18 16,-17 18 15,0 17-15,0-35-1,0 36 1,18-54 0,-18 36-1,0 0 1,18-36 0,-18 36-1,17-36 1,-17 18-1,0 0 1,0-35 0,0 35-1,18 0 1,-18 0 15,0 18-15,17-35-1,-17 17 1,0-18 0,0-17-1,0 17 1,0 18 0,0 1-1,0 16 1,0 1-1,18 0 1,-18-1 15,0 1-15,0-35 15,0 34-15,0 1-1,0 0 1,0 17 0,0-17-1,0 0 1,18-18 0,-18 35-1,0-35 1,0 0-1,0-35 17,17 17-17,-17 54-15,0-71 32,18 17-17,-18 53 1,18-34-1,-18 34-15,0-35 16,0 18 0,0-1-1,0-17 1,0 36 0,0-18-1,0-1 1,0 19-1,0-1 314,0 0-314,0 1-15,0-1 31,17-35-15,-17 36 0,0-1-1,0-17 1,0-1 0,0 19-1,0-1 1,0-17-1,0-1 1,18 1 0,-18 18-1,0-1 1,18-17 0,-18-1-1,0 1 1,0-18 15,0 36-15,17-19-1,-17 1 1,18-18 0,-18 18-1,0 0 1,0-1-1,18-17 1,-1 0 0,-17 1-1,0 16 1,18 19 0,-18-19-1,0 19 1,17-1-1,-17 0 17,0-17-17,0 17 1,18-17 15,-18 18-15,18-19 15,-1 19-31,-17-19 31,18 1-15,0-18 0,-1 36-16,54-72 15,-54 54 1,19-36-1,-1 1 1,-17 35 0,-1-1-1,1 1 1,0 17 15,-18 1-15,17-18-1,19-1 17,-19 19-17,-17-19 1,18 19 0,17-1-1,-35-17 1,18 35-1,-18-18 17,17 1 15,1 17-16,-18-18 16,18 0-32,-18 1 1,35 17 0,-17-18-1,-1 0 16,18 18-15,-35-17-16,36 17 16,-19-18-16,1 0 15,0 18 1,17-17 31,-35-1 0,18 18-47,17 0 31,-18 0 125,1 0 141,17 0-281,1 0-16,-19 0 15,19 0 1,-19 0 0,18 0 93,1 0-93,-19 0 93,19 0-93,-36 18-16,17-18 78,1 17 219,0-17-282,-1 0 32,19 18-31,-19 0 234,18 17-250,-17-17 15,0-1 1,-18 1 0,35 0-1,-17 17 1,-1-18-1,1 1 1,0 0 0,-1-1-1,-17 1 1,0 0 15,18-18-15,-1 17-1,-17 1 17,0 0-17,0-1 17,18 18 77,-18 1-109,0-19 16,0 19-1,18-1-15,-18 35 16,35 1-1,-35-18 1,0 0 0,18 0-1,-1 17 17,1 1-17,17-18 1,-35 0-1,18-36 1,-18 1 0,0 0 15,0-1-15,0 19-1,0-1 1,18-17-1,-18 34 17,17-16-17,-17-19 1,0 1 0,0 0 30,0-1-30,18 19-16,-18-19 31,0 1-31,0-1 32,0 19-17,0-19-15,0 19 31,0-19-31,0 1 16,0 0 0,0 17-1,0-18 1,0 19 0,0 17-1,0-36 1,0 1-1,0 0 1,0 17 0,0-18 15,0 1-15,0 17-1,0 1 16,0 34-15,-18-52 0,18 35-1,0-18 1,0 0 0,-17 18-1,17-17 1,0-19-1,0 36 1,0-35 0,0 17-1,0 0 1,0-17-16,0 17 16,0-17-1,0 17 16,0 18 1,0-35-17,0-1 1,0 19 0,0-1-1,0-17 1,0 52-1,0-35 1,0 1-16,-18-1 16,18 0-1,0 18 1,0-35 0,0 35-1,0 0 16,-18-36-15,18 36 0,0-18-1,0 36 1,0-18 0,-17 0-1,17-18 1,0-17-1,0 35 1,0-18 0,0 18-1,0 0 1,-18-36 0,18 36-1,0-17 1,0-1 15,0 35-15,0-34-1,-18 34 1,18-34 0,0 16-1,0-16 1,-17 34-1,17-17 1,0 0 0,0 18-1,0 17 1,-18-18 0,0 1-1,18-36-15,0 18 16,0 0 15,0 18-15,-17-36-1,17-17 157,0-1 47,0 1-188,0 35-31,0-18 16,0 0-1,0 36 1,0-36 0,-18 18-1,0 35 1,18-52 0,0-19-1,0 1-15,0 35 16,-17-36-1,17 36 1,-18 0 0,18 0-1,-17 18 1,17-18 0,-18-1 15,18-16-16,0 34 1,-18 1 0,18-18-1,0-18 1,0-17 0,0 17-1,0 0 1,0 36-1,0-36 1,0 0 0,0 1-1,0-1 1,0 18 0,18 17 15,-18-34-16,0-19 1,0 1 0,0 0-1,0-1 17,0 19 46,0-19-63,18 1 17,-18 17-17,0 0 1,17 1-1,-17-19 1,0 54 0,0-18-1,0 17 1,0-34 0,0 16-1,18-16 1,-18 34-1,0-34 1,0-19-16,0 19 16,0-19-1,0 18 1,0 1 15,0 17-15,0-36-1,-18 36 1,18-18 0,0 1-1,-17-1 1,17 0 0,-18 18-1,18-17 1,-18-1-1,18-18 1,-17-17 0,17 18-1,0 0 1,-18-18 46,0 17 48,1-17-95,-1 0 17,0 0-1,18 18-31,-17-18 16,-1 18-1,-17-18 1,17 0 31,1 17-32,-1-17 1,0 0 0,1 0-1,-19 18 1,19-18-1,-1 0 1,0 0 0,1 0 15,-1 0-15,18 18-1,-17-18 16,-1 0 16,0 0-31,1 0 31,-1 17-32,0-17 17,1 0-17,-1 0 1,0 0 0,-17 0-1,18 0 1,-1 0-1,0 0 1,1 0 0,-19 0-1,19 0 1,-1 0 0,-17 0-1,-18 0 1,0 0-1,-18 0 1,36 0 0,18 0-1,-1 0 1,0 0 15,1 0-15,-1 0-1,0 0 1,1 0 0,-1 0-1,0 0 17,1 0-17,-1 0 16,0 0 32,1 0-47,-18 0-1,17 0 1,0 0 15,1 0-15,-19 0-1,19 0 1,-1 0 15,0 0 47,1 0-78,-1 0 16,1 0-16,-1 0 16,-17-17-1,-1 17 1,19 0 31,17-18 15,-18 18 1,0 0-48,1-18 1,-1 18 31,18-17 0,-18-1-47,1 18 15,-1-18 1,1 1 62,17-1-62,-18 18 15,0-18 16,18 1 47,-17-1-48,17 1 17,-18-1-47,18 0 30,-18 18-30,1-35 31,17 17-31,-18 1 30,18-1 17,-18 18-32,18-18 32,-17 18-16,17-17-16,-18 17 0,18-18 0,0 0 1,-17 18-1,17-17-16,-18 17 17,18-18-17,-18 18 48,18-17 46,0-1-78,-17 18 251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9-05-26T05:19:59.0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15187 13159 0,'0'0'0,"18"0"922,-1 0-922,1 0 32,0 0 14,-18 17-30,17-17 0,19 0-1,-36 18 1,17-18 0,1 0 62,-1 0-63,1 0 17,0 0 46,-1 0 15,19 0-46,-19 0 16,1 0-32,0 0-15,-1 0 46,1 0-46,0 0-16,-1 0 15,1-18 1,-1 18 15,1 0 1,0 0-17,-1 0-15,19 0 31,-19 0-15,19 0 0,-19-17 31,18 17-32,1 0 1,-19 0-1,1 0 1,0 0 0,-1 0-1,1 0 1,17 0 0,71-18-1,-53 18 16,-35 0-15,-1 0 78,1 0-47,-1 0-32,1 0 1,0 0 0,-1 0-1,1 0 1,17 0-1,-17 0 32,17 0-31,-17 0 0,35 0-1,-18 0 1,-17 0-1,-1 0 1,1 0 31,0 0-16,-1 0 0,1 0 1,0 0-17,-1 0 1,18 0 0,-17 0 15,0 0-16,17 0 1,0 0 0,54 0-1,-19 0 1,1 18 0,-18-18-1,-18 0 16,-18 0-15,1 0 0,0 0-1,-1 0-15,1 17 16,0-17 46,-1 0-46,1 0 0,0 0-1,-1 0 1,1 0 0,-1 18-1,19-18 1,-1 0-16,53 0 15,-17 0 17,-18 18-32,-18-18 15,-17 0 1,-1 0 15,19 0-15,-1 17-1,-18-17 1,54 0 0,17 0-1,0 0 1,-70 0 0,0 0-1,-1 0 1,1 0 15,17 0-15,-17 0-1,0 0 1,17 0 15,-18 0-15,1 0-1,0 0 1,-1 0 0,1 0-1,17 0 1,-17 0 0,0 0-1,-1 0 1,1 0-1,17 0 1,18 0 0,-35 0-1,17 0 1,-17 0 0,17 0 15,-18 0-16,1 0 1,17 0 0,1-17-1,-19 17 1,19 0 0,-19-18 15,1 18 0,-1 0-15,1 0 15,0 0 16,-1 0-32,1 0 1,0 0 0,-1-18 15,1 18-15,0 0-1,-1 0-15,19 0 16,-19 0-1,18 0 1,-17 0 15,17 0-15,-17 0 15,0 0-15,-1 0-1,1 0 17,0 0-1,-18-17 16</inkml:trace>
  <inkml:trace contextRef="#ctx0" brushRef="#br0" timeOffset="7097.256">21325 15610 0,'0'18'547,"0"0"-500,0-1 0,0 1 31,0 0-16,0-1-30,0 1-17,0 0 1,0-1 62,0 1-31,0-1 47,0 1-63,0 0-16,0-1 32,0 19 31,0-19 1</inkml:trace>
  <inkml:trace contextRef="#ctx0" brushRef="#br0" timeOffset="12908.136">12524 13388 0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9-05-26T05:20:26.1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10989 13053 0</inkml:trace>
  <inkml:trace contextRef="#ctx0" brushRef="#br0" timeOffset="7187.468">33849 15081 0</inkml:trace>
  <inkml:trace contextRef="#ctx0" brushRef="#br0" timeOffset="7895.712">33849 15081 0</inkml:trace>
  <inkml:trace contextRef="#ctx0" brushRef="#br0" timeOffset="8145.687">33849 15081 0</inkml:trace>
  <inkml:trace contextRef="#ctx0" brushRef="#br0" timeOffset="8400.728">33849 15081 0</inkml:trace>
  <inkml:trace contextRef="#ctx0" brushRef="#br0" timeOffset="8650.558">33849 15081 0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9-06-29T04:54:28.2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17506 16480 0,'28'0'954,"0"0"-923,-1 0-16,1 0 1,-28-28 78,28 28 46,0 0-124,0-28 265,0 28-281,0 0 16,0-28 0,0 0 155,0 28-155,0 0 0,0-28-1,27 28 95,-27-27-95,0 27 1,28 0-16,0-28 16,0 28-1,-28 0 16,28 0-15,-56-28 0,27 28 265,29 0-265,28 0-1,28 0-15,-1 0 16,197 0-1,-57 28 1,-28 0 0,-55-28-1,-140 0-15,27 0 16,-27 0 78,0 0-79,28 27 1,28-27-16,0 0 16,-1 28-1,29-28-15,0 28 16,139 0-1,-195-28-15,56 0 16,-29 0 0,85 0-1,-1 28 1,1-28 0,-29 28-1,1-28 16,-112 0-15,0 0 0,0 0 93,28 0-93,27 28-1,29-28-15,195 0 16,28 28 0,56 0-1,0 28 16,-84-28-15,-56 0 0,-111 0-16,-28-28 15,-84 0 1,0 0 31,-1 0-47,1 28 15,56-28 1,-56 0 0,0 0-1,28 0 1,55 27 0,1 1-1,-56 0 1,112-28-1,-85 0 1,-55 28 0,-28 0 77,28-28-46,0 28-31,0-28 0,-28 28-16,28 28 15,56 0 16,-1 0-15,-27-28 0,-28-1-1,-28 1 1,28-28 0,0 28-1,28 28 1,0 0-1,-1-28-15,-55 0 16,28-28 47,-28 56-48,28-56-15,-28 28 16,28 0-1,-28 0 17,0 0 77,0 27-78,0-27-15,0 0-16,-28 0 16,28 0 15,0 0 0,-28 0-15,0 0 15,1-28-31,27 56 16,-28-56-1,0 28 1,0-28-1,0 28 1,0 0 62,-28 0-62,0-1-1,0-27 1,56 28 0,-27-28-1,-29 28 1,28-28 0,-28 0 218,56 28-218,-56-28-16,28 0 15,-28 28 1,-27 0-1,55-28-15,-84 0 16,56 0 0,0 28-1,28-28 220,0 0-204,-27 0-15,-1 0-16,-28 0 15,0 0 1,1 0-16,-1 0 31,56 0-31,0 0 16,-28 0 109,28 28-110,-28-28 1,28 0-16,-27 0 16,-1 0-1,28 0-15,28 28 16,-28-28 156,0 0-157,0 0-15,-139 0 16,55 28 0,0-28-1,28 0 1,29 0 93,27 0-93,-28 0-16,-28 0 15,0 0 1,28 0-16,-111 0 16,27 0-1,57 0 1,55 0 109,0 0-63,-28 0-62,-28 0 16,0 0-16,1 0 16,-57-28-1,56 28 1,56 0 78,0 0-94,-27 0 15,-57 0 1,0 0 0,-27 0-1,-1-28 1,-55 28-1,55 0 1,84 0 0,28 0 46,0 0-46,0 0-16,-55-28 31,-1 28-15,56 0-1,-28 0 1,28 0 62,0 0-62,0 0-16,-27 0 15,27 0-15,0 0 16,0 0 0,-28 0 265,-28 0-266,0-28-15,-27 28 16,55 0 0,-112-28-1,140 28 1,1 0 796,-1 0-812,0 0 16,0 0-16,0 0 16,-28 0-1,-28 0 1,28 0 0,1 0-1,27 0 1,0 0 109,0 0-63,0 0-46,-56 0-16,0 28 16,29-28-16,-29 0 15,56 0 16,0 0 48,0 0-64,0 0-15,0 0 16,-28 0-1,0 0 1,1 0 0,-29 0-1,0 0 1,0 0 0,56 0-1,1-28 298,-1-28-298,0 56-15,0-56 16,0 29-16,0-29 16,0 56-1,-28-28 1,56 0-1,-28 0 173,28 0-188,-28 0 16,-28-56-1,-27 28 1,55 28-1,0 28 1,28-28 0,-28 1 140,0-1-125,0-28-15,0 28-1,0-28 1,0 28 0,0 0-1,1 0 95,27 0-32,0 0-63,-28 0-15,28-28 16,-56 29 0,56-1-1,0-28 1,-28 28 0,28 0-1,-28 0 16,28 0 79,0 0-95,0 0-15,0-28 16,0 28-16,0 0 16,0-83-1,-28 55 1,28 0 0,0 28-1,0-28 1,28 56 578,0 0-594,56 0 31,-56 0-16,-1 0 1,1 0 0,0 0 156</inkml:trace>
  <inkml:trace contextRef="#ctx0" brushRef="#br0" timeOffset="8427.864">19739 11117 0,'28'0'187,"0"-28"-187,0 0 16,0 28-1,0 0 1,-28-28 0,56 28-1,0-28 1,-29 28 15,1-28-15,0 28-1,0-28 1,0 28 0,0 0-1,0-27 1,0 27-1,0 0 64,0-28-64,0 28-15,28 0 16,-29 0 62,29 0-62,0 0-16,84-28 15,-29 28 1,-27-28-1,-56 28 17,56 0-17,-28 0 1,-28 0 0,-1 0-16,29 0 78,0 0-78,28 0 15,0 28-15,-1 0 16,85 0 0,-56-1-1,-1 1 1,-55-28-1,-28 0 17,0 28-17,0-28 79,0 0-63,0 28-15,0-28 15,0 28-31,111 28 16,112 0-1,57 56 17,-57-56-17,-139-29 1,-85 1 125,29 0-110,28 28-31,84 0 15,-57 28-15,85-28 32,-113 0-17,-55-56 1,0 28 62,0-1-15,0 1-63,0 28 15,28-28-15,0 28 16,0 0-1,-28-28 17,-1 0-17,1 28 1,0-56-16,0 56 16,0-29-1,-28 1 79,28 0-78,-28 0-1,28 28-15,-28-28 16,28 0-1,-28 0 1,0 28 0,0-28 15,0 28 47,0-29-62,0 1-1,0 0-15,0 0 63,-28 0 1593,0 0-1640,0 0-1,-56-28 1,29 0-16,-113 56 16,0-28-1,29-28 1,55 0-1,28 28 110,0-28-125,29 0 16,-29 0 0,28 0-1,-112 0 1,-139-28 0,28 0-1,27 28 1,196 0-1,0-28 64,1 28-64,-1 0-15,0 0 16,0 0-1,0 0 32,0-28-47,-28 28 16,-111 0 0,55-28-1,56 0 1,28 28-1,-28-28 48,28 28-47,-27 0-1,27-28-15,-28 0 16,0 28-1,0-28 1,28 28 47,-28-27-32,-27-1-16,27 0-15,-112-28 16,1 0 0,83 28-1,28 0 17,28 0 77,-28 0-93,1 0-16,-85-55 15,-55-1 1,27 0-1,0 0 1,57 28 0,55 28 15,28-28-15,-28 56-1,28-27 1,0-1-1,-27 0 1,55 0 250,0-28-219,0 28-47,0 0 15,0 0 1,0-28-1,0 0 1,27 28-16,-27-27 47,28 27-31,-28 0-1,0 0 1,56 0 312,-56 0-312,56 0-1,-56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9-05-26T05:51:54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17268 6950 0,'18'-18'438,"-18"0"-422,18 1-1,-18-1 1,17 1 31,1 17-16,-18-18-15,18 18 30,-18-18 1,17 1-31,1-1 0,0 18-1,-18-18 1,17 18-1,-17-17 1,35-1 0,-35 0 15,18 1-15,0-1-1,-1 1 1,1-1-1,0 0 1,-1 18 0,1-17-1,-18-1 1,18 0 0,-18 1-1,17 17 1,1-18-1,0 18 1,-1-18 15,-17 1-15,18 17 0,-1-18-1,1 18 1,0-18-1,17 1 1,0-1 0,1 1-1,-19 17 17,1-18-32,-1 18 15,1 0 1,17-35-1,1 35 1,-19-18 15,1 18-15,0-18 0,35 1-1,17-1 1,1 0-1,-18 18 1,-36-17 0,18 17-1,-17 0 1,35-18 0,-18 18-1,53-17 1,-17 17-1,0 0 1,-54 0 15,1 0-15,-18-18 0,35 18-1,0 0 1,54 0-1,16-18 1,-16 18 0,-54 0-1,-17 0 1,17 0 0,-18 0-1,36 0 1,71 0-1,-36 18 1,-17-18 15,-1 18-15,-35-18 0,18 0-1,36 17 1,69 18-1,-34-17 1,-54-18 0,-34 0-1,-1 0 1,-17 0 31,-1 0-32,-17 18-15,35-18 16,-17 0 15,0 17-15,17-17 0,71 36-1,53 17 1,17-18-1,-88 0 1,-17-17 0,-36-18-1,-35 17 1,18-17 0,17 18-1,0 0 1,36 17-1,-18-17 1,-18 35 15,0-36-15,18 18 0,0-17-1,0 53 1,-18-54-1,-17 19 1,17-1 0,0 0-1,-17 0 1,17 18 0,-17-17-1,-18-19 1,18 1 15,-18-1-15,0 1-1,0 0 126,0-1-125,0 1-16,0 17 15,0-17-15,0 0 16,0 17-16,0 0 15,0 18 1,-18-18 15,18-17-15,0 0 0,0-1-1,0 1 16,-18 0-15,18 17 0,0 0-1,-17-17 1,-1-1 0,0 19-1,1 17 1,-1-18-1,1 0 1,17-17 15,-18 17-15,-17 0 0,17 1-1,0-1 1,1 18-1,17-36 1,-18 1 0,0 0 46,18-1-46,-35 36-1,17-35 1,1 0 15,17-1-15,-18-17 0,18 18-1,-35-1 1,17 1-1,1 0 32,-1-1-31,0-17 0,-52 18-1,-18 0 1,17-1-1,1 1 1,52 0 0,-17-18-16,17 17 15,-17-17 1,17 18 0,-35-18-1,18 17 1,0-17 15,17 0-15,-17 0-1,-1 18 1,1 0 0,-35-18-1,17 0 1,35 17-1,0-17 17,1 0-17,-1 18 1,-35-18 0,0 0-1,36 0 1,-36 18 15,0-18-15,0 17-1,0-17 1,18 0-16,-1 0 16,19 0-1,-1 0 1,-35 0-1,0 0 1,-17 18 0,-1-18-1,18 18 1,0-18 0,36 0-1,-1 0 1,0 0 31,1 0-32,-1 0 1,1 0 0,-36 0-1,0 0 1,-36 0-1,-69-18 1,70 0 0,17 18-1,0-17 1,18 17 0,36 0-16,-54 0 15,18-18 1,0 18 15,1 0-15,-1 0-16,0 0 31,0 0-15,-35-18-1,17 18 1,18-17-1,0 17 1,36 0 0,-19 0-1,1 0 1,17-18 0,-17 18-1,17 0 1,1-18-1,-1 18 17,1 0-1,-19-17-15,1-1-16,0 18 15,-71-53 1,0 18-1,71 17 1,-1 1 0,19-1 15,-1 0 0,18 1-15,-35-1-1,17 1 1,1-1 0,-1 0-1,-17-17 1,-18-18 0,-53-17-1,35-1 1,36 53-1,35 1 1,-17-1 0,-1 0 15,0-17-15,18 17 30,0 1-30,0-18 0,-17 17-1,17 0 1,0 1 0,0-19 30,0 19-30,0-1 0,0 0-1,0-17 1,0 18 15,0-1 0,0 0 1,0 1-17,17 17-15,-17-36 16,0 19 15,18-1 0,0-17 1,-1 17-1,-17 0-15,0 1-1,18-1 16,-18 1-15,0-1 0,17 18-1,1-18 17,-18 1-1,18-1-16,-1 0 17,1 1-17,0-1 17,-18 0-17,17 1 16,1-1 1,0 1-1,-18-1 0,35 18-15,-35-35-1,17 17 17,1 0-1,-18 1-15,18-1 46</inkml:trace>
  <inkml:trace contextRef="#ctx0" brushRef="#br0" timeOffset="6439.121">16986 7814 0,'-17'0'265,"-1"0"-249,0 0 0,1 0 30,-1 0-14,0 0-17,18 18 1,-17-18 15,-1 17 0,1-17 1,-1 0-32,0 18 47,1-18 31,17 18-78,-36-18 15,19 35 1,-36-17 0,17-1-1,19-17 1,17 18 46,-35-1-46,17-17 0,0 18-1,1-18 1,-19 18-1,36-1 17,-35-17-17,17 0 17,18 18-17,-17-18 16,-1 18 1,1-18-1,17-18 453,0 0-452,17 18-17,-17-17 1,0-1-1,0 0 17,18 18-1,-18-17-15,17 17 30,-17-18-14,0 1-1,18-1 0,0 0 79,-18 36 374,0 0-453,0-1 0,-18 1-15,18-1 15,0 1 16,-18 0-16,18-1 16,0 1 141,0 0 671,0-1-781,36-17-62,-19 0 0,36 18-1,-35-18 16,0 0 1,-1 0-1,1 0 203,-18 18-171,17-18-32</inkml:trace>
  <inkml:trace contextRef="#ctx0" brushRef="#br0" timeOffset="14604.754">21308 8061 0,'35'0'500,"0"18"-484,-17-18 0,-18 17 15,35-17 0,-17 18-31,17-18 31,-35 18 1,18-18-1,-1 0 31,1 17-62,0-17 16,-18 18-16,35-18 16,-17 0-1,-1 17 1,1-17 15,0 0 32,17 0-48,-18 18 1,1 0 46,0-18-62,-1 0 16,19 0 0,-36 17-1,17-17 48,1 0-32,-18 18 47,18-18-47,-1 0 48,1 0-64,0 18 1,-1-18-1,1 17 79,17-17-78,0 18-1,-17 0 1,0-18-16,-18-18 891,0 0-876,0 1 17,0-1-17,0 0 16,0 1 16,0-1-31,0 0 31,0 1 93,0-1-124,0 1 0,0-1 15,0 0 0,0 1-15,0-1-1,0 36 548,0-1-532,0 1 16,0 0 16,0-1-32,0 1-16,17-18 32,-17 17-31,0 1 15,18-18-15,-18 18 109,0-1 31,0 1-109,0 0-31,0-1 30,0 1-14,0 0 30,0-1 813,-18 1-859,-17-18-1,35 17 1,-18 1 0,1-18-1,-1 0 1,0 18 78,1-1 31,-18-17-94,35 18 63,-18 0-63,0-18-31,1 0 16,-19 17-1,19 1 16,-1-18 32,0 0 437</inkml:trace>
  <inkml:trace contextRef="#ctx0" brushRef="#br0" timeOffset="28966.647">17992 8414 0,'-18'0'234,"18"17"-218,-18 1 0,1 0-1,-1-1 17,-17 1 30,35 0-46,-18-18-1,18 17-15,-17 1 16,-19-18 0,19 35-1,-19-17 1,19-18-1,-1 17 1,18 19 15,-18-36-31,1 35 32,-1-17-1,1-1-16,-1-17 1,18 18 0,0 0-1,-18-1 1,1 1 0,-1-1-1,18 1 1,-18 0-1,-17 35 1,17-36 0,1-17-1,-1 36 17,0-1-1,1-35-16,17 17 1,-18-17 0,1 18-1,-1 0 17,18-1-17,-18 1 1,1 0 31,-1-1-32,0 1 1,1 0 0,-1-1-1,18 1 1,-18-18-1,18 18 1,-17-18 15,17 17-15,-18 1 15,1-1 0,-1 1 1,18 0-17,-18-1 1,18 1 0,-17-18-1,-1 18 1,18-1-1,-18-17 1,1 36 0,-1-19 15,18 1 0,-18-18 0,1 17 1,17 1-17,0 0 1,-18-18 0,1 17-1,-1 1 1,0 0-1,1-1 1,-1 1 0,0-18 15,18 18-15,-17-1-1,-1 1 1,-17-1 15,17 19-15,1-19-1,-1 1 1,0 0 15,1-1-15,-1 1-1,0 0 1,1-1 0,-1 1-1,18-1 48,-18 1-32,1-18-15,17 18-16,-18-1 31,18 1 0,-18 0 0,1-1 1,17 1 15,-18 0-32,1-1 1,-1 1 46,18 0 16,-18-18-46,18 17-1,-17 1-15,17-1 15,-18-17 0,18 18 0,0 0 16,-18-1-31,1 1 15,-1 0 47,18-36 391,0 0-407,0 1-30,0-1-17,0-17 17,18 17-1,-18 1-16,0-19 1,0 19 15,0-1 1,0 0-1,17 18 0,-17-17 32,0-1-32,0 0-16,0 1 32,0 34 438,0 1-470,0 0 1,0-1 0,0 1-1,0 0 1,0-1-1,0 1 1,0 0 15,0-1 32,0 1 46,0-1-78,0 1 94,0 0-46,0-1-17,0 1 1,0 0 77,0-1-77,18-17 718,0 0-781,-1 0 16,19 0-1,-19 0 1,18-17-1,-17-1 17,0 18-1,-1 0-15,1 0-1,0-18 16,-1 18-15,1 0 47,0-17 62</inkml:trace>
  <inkml:trace contextRef="#ctx0" brushRef="#br0" timeOffset="38292.02">19156 8572 0,'-18'18'141,"18"0"-126,-17 17 1,17-17 0,0-1-16,0 19 15,0-19 1,0 19 0,0 16-1,-18-16 1,18-1-1,0-17 1,0-1 0,0 36-1,0 0 1,0-35-16,-18 35 31,18-36-15,0 19-1,0-1 1,0 0 0,0-17-1,0-1 1,-17 19 0,17-19-1,-18 36 1,18 0-1,0-35 1,0 35 0,-18-18-1,18-17 1,0 17 0,0-17 15,0 17 0,-17-18-15,17 1-1,-18 17 1,18 1 0,0-1-1,-35 18 1,35-36-1,0 19 1,-18-1 0,1 0-1,-1 1 1,18 17 0,-35-1-1,35 1 1,-18 0 15,0-35-31,1 17 16,17 0-1,-18 36 1,0-53 0,18 17-1,-17 18 1,-1-18-1,0 0 1,18 18 0,-17 0-1,-1-35 1,18 17 0,0 0-1,-17 1 1,-1 17 15,18 0-15,-18-1-1,1 1 1,17 0 0,-18-17-1,0 16 1,18-34-1,0 17 1,0 1 0,-17-19-1,17 1 1,-18 35 0,18-18-1,0-17 1,-18 35 15,18-18-15,0-17-1,0 17 1,-17 0 0,17 0-1,-18 1 1,18-19-1,0 19 1,0-19 0,0 1-1,0 0 1,-17 17 15,17-17 16,0 17-31,-18 0-1,18-17 1,0-1 0,0 19-1,0-19 1,0 19-1,-18-19 1,18 1 31,0-1-31,0 1-1,0 0 16,0-1 1,0 1-17,-17-18 1,17 18 46,0-1 1,0 1-32,0 0-15,0-1 15,-18 1-15,0-18 890,18-18-812,0 1-63,0-1 0,0 0 16,-17 18-31,17-17-16,0-1 15,0 0 1,-18 18 15,18-17-15,0-1 62,0 0-62,0 1-1,-18-18 16,1 17 1,17 0-17,0 1 1,0-1 0,-18 0-1,18 1 63,0 34 454,0 1-517,0 0 16,0 17 1,0-17-32,0-1 109,0 1-93,0-1 46,18 19-31,-18-19 79,0 1-32,17 0 266,-17-1-313,18 1-15,0 0 15,-1-1-31,1-17 15,0 0 876,-1 0-875,1 0-1,0 0 1,-18-17 15,17 17-15,1 0-1,-1-18 1,1 18 47,0 0 108,-18-18-108,0 1-47,17 17-1,-17-18 1,18 0 15,-18 1-15,18-1-1,-1 0 17,-17 1 14,18-1-30,0 1 93,-1-1 220</inkml:trace>
  <inkml:trace contextRef="#ctx0" brushRef="#br0" timeOffset="47056.738">20126 8467 0,'0'17'234,"0"19"-218,0-1-1,0 0-15,0-17 16,0 35 0,35 0-1,-35-18 1,18 0 0,0 18-1,-1-18 16,-17-17-15,0 17 0,0 1-1,18-36 1,-18 17-16,0 1 16,17-1-1,-17 19 1,0-19-1,0 19 1,0 17 0,18-18-1,-18 18-15,0 0 32,0-36-17,18 1 1,-18 35-1,0-35 1,0 17 0,17-18-1,-17 19 1,0 17 0,0-36-1,0 1 1,0 0-1,0-1 17,0 1-17,0 17 17,0-17-17,18 17 1,-18 0-1,0-17 1,0 0 0,0-1-1,0 1 1,0-1 15,0 1 63,0 0-78,18-1-1,-18 1 16,0 0-15,0-1 31,0 1-31,17 0 30,-17-1-14,0 1-1,0 0 16,0-36 1031,18 18-1031,-18-18 0,0 1-16,18-1-15,-18 0 15,0 1-16,35-1 17,-35 0 61,17 1-14,1-1-64,-18 0 48,18 18-32,-18-17-15,0-1 46,0 1-46,17 17-1,-17-18 1,0 36 562,0-1-531,0 1-31,0-1-1,0 1 1,0 17 15,-17-35-15,17 18-1,0 0 1,0-1 0,-18-17 109,18 18-110,-18 0 1,18-1 15,-17 1-15,17 0 93,-18-1 469,1 1-562,-19-18-1,19 17 48,-1-17 312,0 0-359,-17 0-1,35-17 1,-18-1-1,1 18 1,-1 0 0,18-17 109,-17 17 62,17-18-171,0 0 46,0 1-30,-18 17-1,18-18 0,0 0 32,-18 1 15,1-1 109,-1 0-109,0 1-62,1 17 0,-1-18-16,18 0 125</inkml:trace>
  <inkml:trace contextRef="#ctx0" brushRef="#br0" timeOffset="56431.174">20867 8431 0,'0'18'266,"0"35"-266,17-53 15,-17 18-15,0-1 16,18 1-1,-18 17 1,0 0 0,18-17-1,-1 0 1,-17 17 0,36 0-1,-36-17 1,17 17-1,-17 0 1,18 1 15,0-1-15,-1-17 0,1 17-1,-1 0 1,1 0-1,0 1 1,-18-19 0,17 1-16,-17 0 15,18-1 1,-18 1 0,18 0-1,-18-1 16,0 1-15,17 0 15,1-1-15,-18 1 0,18 17-1,-1-17 1,-17 17-1,18-17 1,-1-1 0,-17 1-1,0 0 1,18 17 0,0 0-1,-1 18 1,1-18-1,-18 1 17,18-1-17,-1-18 1,1 36 0,0-17-1,-1 17 1,1-18-1,-18 0 1,18-17 0,-1-1-1,-17 19 1,18-1 0,-1-17-1,-17-1 1,0 19-1,18-36 1,0 17 0,-18 1-1,17-1 1,-17 1 15,0 0-15,36 17-1,-36 0 1,17-17 0,1 17-1,0 18 1,-1-35 0,1 17-1,-18-17 16,17-1-15,-17 1-16,18 0 16,0 35-1,-1-18 1,1 0 15,-18-17-31,18 17 16,-1 0-1,1 18 1,17-18 0,-35 1-1,36-1 1,-1 18 0,0 0-1,-35-36 1,18 19-1,-1-36 17,-17 17-17,18 19 1,0-1 15,-1-17-15,-17 17 15,18-18-15,0 1-1,-18 17 1,17-17 0,-17 17-1,18-17 16,-1 0-15,-17-1 0,0 1-1,18 0-15,-18 17 16,35 0 15,-17 18-15,0-35-1,-18-1 1,0 1 562,17 0-547,1-1 1,-18 1 15,18-36 640,-18 1-671,0-1-1,17 0 1,1 1 0,-18-19-1,0 19 1,17-1-1,1 0 1,-18 1 31,0-1 0,18 1-32,-18-1 32,0 0-31,17 18 0,-17-17-1,0-1 16,0 0-15,18 18 0,-18-17 15,0 34 422,0 1-406,0 0 47,0-1-79,0 1 32,0 0 0,0-1 0,0 1-16,0-1 16,0 1 0,-18 0-16,18-1 110,0 1-126,-17-18 17,17 18-1,-18-1 47,18 1-15,-18-18-17,18 35-30,-17-35 15,17 18-15,-18-1 46,1-17-30,17 18 93,0 0-78,-18-18 687,0 0-703,1 0-15,-1-18-1,0 18 1,1-18 0,-1 18 15,0 0 297,1-17-297,-1 17-15,18-18 0,-35 18-1,17-17 1,1 17-16,-1 0 31,18-18 235,-35 0-251,17 18 1,0 0 0,-17-17-1,18 17 1</inkml:trace>
  <inkml:trace contextRef="#ctx0" brushRef="#br0" timeOffset="59818.158">21643 11659 0</inkml:trace>
  <inkml:trace contextRef="#ctx0" brushRef="#br0" timeOffset="67743.789">16104 12859 0</inkml:trace>
  <inkml:trace contextRef="#ctx0" brushRef="#br0" timeOffset="68778.522">23354 12771 0</inkml:trace>
  <inkml:trace contextRef="#ctx0" brushRef="#br0" timeOffset="86511.567">5891 11800 0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9-05-26T05:54:01.0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10777 13776 0,'0'0'0,"0"-18"297,36 18-266,-1 0-15,18-17-16,-18-1 16,0 18-1,-17 0 16,0-18 32,-1 18-47,1 0-1,0 0 48,-1 0-48,1-17-15,-1 17 16,19-18 0,-19 18-1,1-18 16,17 18 1,-17 0-1,-18-17 16,35 17-16,-17-18-15,0 18-16,-1 0 15,18 0 1,-35-17 0,18 17-1,0 0 16,-1 0-31,54-18 16,-1 0 15,-17 18-15,-17 0 0,-19 0-1,1-17 1,0 17-1,-1-18 1,54 18 0,17 0-1,0-18 1,-53 18-16,1 0 16,-1-17-1,0 17 1,53 0-1,36 0 17,17-18-17,0 18 1,-35-18 0,-88 18-1,-1 0 1,1 0 15,0 0-15,17 0-1,-18 0 1,19 0 0,17 0-1,17 0 1,36 0-1,-18 0 17,18 0-17,-71 0 1,-17 0 31,0 18-32,35-18 1,17 18 0,-17-18-1,-35 0 1,17 0 0,-17 0 15,17 0-16,0 0 1,-17 17 0,-1-17 31,1 0-32,0 0 1,17 18-1,18-18 1,17 0 0,-34 18-1,-1-18 1,0 17 0,18-17-1,53 18 1,35 17-1,-53-17-15,53 17 16,1-17 0,-90-1-1,1 1 1,-35-18 15,17 0-15,-17 0-1,0 0 17,-1 18 93,18 17-78,-17-17-32,0-1-15,-1 1 16,19 0-1,-19-1 1,36 18 0,35 36-1,-52-53 1,-19-1 0,1 1-1,0-18 1,-1 18-1,1-1 1,-18 1 203,0-1-141,0 1-47,0 0-15,0-1-1,0 1 17,0 0-17,0-1 17,0 1-1,0 0 63,0-1-63,0 19 0,0-19-31,0 1 16,0-1-1,0 1 17,0 17-17,0-17 16,0 0 1,0-1-17,0 1 17,-18-18-17,18 35 1,0-17-1,-17-1 1,17 1 0,0 0-1,0 17 1,-18 0 0,18-17-1,0 0 1,0-1-1,0 1 1,-18-1 0,18 1-1,-17 17 1,17-17 15,0 0-15,-18-1 15,18 1 0,0 17-15,-18-35 0,1 18-16,17-1 15,0 1 1,0 0-1,-18-18 1,18 17 0,0 1-1,0 0 1,-17-18 15,17 17-15,-18-17-1,0 18 1,18 0 0,-17-1-1,-1 1 1,0 0 0,-17-1-1,35 1 1,-35-1-1,17 1 1,0-18 62,1 18-62,-1-18 15,1 0-15,-1 17-1,0 1 1,1-18 15,-1 0-31,0 18 47,-17-18-16,17 0-15,1 0 0,-1 17-1,1-17 1,-1 0-1,0 18 1,1-18 0,-1 0-16,-17 0 31,17 0-15,-17 0-1,17 0 1,-35 18-1,36-18 1,-1 17 15,0-17 1,1 0-17,-1 0 1,0 0-1,1 0 1,-1 0 0,-17 0 15,-18 0-15,18 0-1,17 0 1,0 0 62,1 0 0,-1 0-62,0 0-16,-17 0 15,18 0 1,-19 0 0,19 0-1,-1 0 1,-17 0-1,-1 0 1,-16 0 0,-1 0-1,17 0 1,19 0 0,-19 0-1,19 0 1,-19 0-1,1 0 1,0 0 0,0 0-1,17 18-15,0-18 16,-17 0 0,0 0-1,17 0 1,1 0-1,-1 0 1,-17 17 15,-1-17-15,19 0 0,-1 0-1,-17 0 1,0 0-1,-1 0 1,1 0 0,17 0-1,-35 18 1,36-18 0,-18 0-1,17 0 1,0 0 15,1 0 16,-1 0-31,0 0-1,1 0 1,-19 0-1,19 0 1,-1 0 0,0 0-1,1 0 1,-1 0 0,1 0-1,-1 0 1,0 0 15,1 0-15,-1 0-1,0-18-15,1 18 16,-19 0 0,-16-17 15,16 17-16,-34 0 1,34 0 0,-17 0-1,36-18 1,-1 18 0,1 0-1,-1 0 1,0-17-16,1 17 31,-1 0 0,0 0 1,-17 0-17,0-18-15,17 18 16,-35 0-1,18-18 1,0 18 0,17 0 46,0 0-46,1 0-1,-1 0 17,18-17-17,-35 17 1,17 0 0,1 0-1,-19 0 1,19-18 31,-1 18-16,0 0-15,1-18-16,-1 18 15,1 0 63,-1-17-62,0 17 0,1 0-1,-1 0 1,18-18-1,-18 18 17,18-18-1,-17 18-15,-1 0 15,0 0 16,-17-17-32,0 17 1,17-18 0,1 18-1,-1 0 1,0 0 15,1-17-15,-1 17-16,0 0 15,1-18 1,-1 18 0,0 0 30,-17-18-30,18 18 0,-1-17 15,0 17-15,-17-18-1,17 18 1,1-18-1,-1 18 32,18-17-31,-18-1-16,1 0 31,-1 1 0,0-1-15,1 0 0,-1 1 15,18-1-15,-17 1-1,-1-1 1,0 0-16,1-17 15,17 17 1,-36-17 0,36 17-1,-17 1 1,17-1 0,-18 1-1,0-1 1,1-17 46,-1 17-30,1 0-17,17 1 1,0-1 31,-18 18 78,18-18-94,0 1 16,0-1-32,-18 1 1,18-1 0,-17 0-1,17 1 1,0-1 0,0-17-1,0-18 1,-18 18-1,18-18 1,-18 17 0,18-17-1,0 18 1,0 17 15,0 1 16,0-1 172,0 1-204,0-1 1,18-17 0,-18 17-1,18 0 1,-1-17 0,1 17-1,-18 1-15,0-1 16,18 18 31,-18-17 31,35-1-16,0 0-46,-17 1 0,-1-1-1,1 18-15,-18-18 16,18 18 15,-1 0 0,-17-17-15,18-1 0,0 18 77,-1 0-77,-17-18 15</inkml:trace>
  <inkml:trace contextRef="#ctx0" brushRef="#br0" timeOffset="6335.942">12700 13547 0,'0'0'0,"0"-36"78,0 19-62,0-19 78,0 19-47,0-1-16,0 1 16,0-1-16,18 18-15,-18-18-1,0 1 48,0-19-48,0 19 17,0-1-17,0 0 1,17 1 0,-17-1 109,0 1 250,0-1-360,0 0 1,0 1-1,18 17 32,-36 0 766,1 0-719,-1 17-63,0-17 0,1 0 94,17 18-78,-18-18-31,0 0 15,1 0 16,-1 35 0,1-35-16,-1 18-16,0-18 32,18 17-31,-17 1 15,34-18 500,19 0-515,-19-18 0,1 18-1,-1 0-15,1-17 16,0-1 15,-1 18 0,1 0 1,0-17-1,-1 17 156,1 0-171,0-18 0,-18 0-1,17 18 48,1 18 484,-18 0-516,17-18 16,-17 17 0,18 1 15,-18-1-15,18 1 78,-18 0 47,17-18-63,-17 17 16</inkml:trace>
  <inkml:trace contextRef="#ctx0" brushRef="#br0" timeOffset="8774.547">12929 15416 0,'0'0'0,"0"18"312,0 0-296,0-1-1,0 1 17,0 0-17,0-1 1,0 1 0,0 0 15,0-1-16,0 1 1,0-1-16,0 19 16,0-19-1,0 1 17,0 0 46,0-1-63,0 1 32,0 0-31,0-1 15,0 1 0,0-1 1,0 1-17,-17 0 1</inkml:trace>
  <inkml:trace contextRef="#ctx0" brushRef="#br0" timeOffset="13138.394">12771 15734 0,'17'18'594,"1"-18"-547,-18 17-16,17-17 0,-17 18 32,18-18-48,0 17 1,-18 1 15,17-18 32,-17 18 46,18-1 360,0-17 31,-1 0-438,1 0-15,0 0 109,-1 0-62,1 0-63,0 0 32,-18-17-16,17 17-32,1 0 32,-1-18 94,1 0-79,0 1 32,-18-1-63,17 18 1,-17-17 14,0-1-30,18 18 15,0-18 126</inkml:trace>
  <inkml:trace contextRef="#ctx0" brushRef="#br0" timeOffset="20513.012">14482 15328 0,'0'0'0,"0"18"172,0-1-172,0 1 15,0 17 1,0-17-1,17 0 1,-17-1 0,0 1-1,0 0 1,0-1 0,0 19-1,0 16 1,0 1 15,0-35-15,0 35-1,0-35 1,18 17 0,-18-18 15,0 1-16,0 0 1,0-1 0,0 1-1,0 0 1,0 17 0,0-17-1,0 34 1,0-34-1,0 17 1,17 1 0,1 17-1,-18-1 1,0-16-16,0-1 16,0 36-1,18-18 1,-1-1 15,1 1-15,-18-17-1,0 17 1,0-36 0,0 1-1,18 17 1,-18-17-1,0 17 1,17-17 0,-17-1-1,0 19 1,0-19 0,0 1-1,0 17 16,0-17-15,18-1 0,-18 1-1,0 0 1,0-1 0,0 19-1,0-19 1,18-17-1,-18 18 1,0 0 78,0-1-63,0 1-15,0-1-1,17 1 142,-17 0-32,18-36 703,-18 0-766,17 1-46,1-18-1,0 35 1,-1-18 15,-17 0 1,18 1-17,-18-1 16,18 0 48,-18 36 467,-18 0-499,18-1-15,-18 1 14,1-18-30,17 18 0,-18-1 15,18 1-15,0-1-16,-18-17 15,1 18 1,-1 0-1,18-1 17,-17 1 124,-1 0-109,-17-18 656,35-18-687,-18 18-16,-17-35 15,17 35 1,18-18 15,-18 0 78,1 1-46,-1 17-32,1-18 0,-1 18-15,0-17 0,1 17-1,-1-18 1,18 0 0,-18 18-1,1 0 1,-1-17-1,0 17 17,18-18 30,-17 18-46,-1 0 78,18-18-63</inkml:trace>
  <inkml:trace contextRef="#ctx0" brushRef="#br0" timeOffset="25461.209">15275 14728 0,'18'0'141,"0"0"-126,-1 0 17,18 0-17,-17 18 1,123 17-1,-53 1 17,-35-19-17,-35 1 17,0-18-17,52 18 1,18-1-1,-17-17 1,-36 18 0,-17-18-1,-1 17 17,1-17-32,53 0 15,17 36 1,0-19-1,-70-17 17,-1 0-1,1 0-15,0 0-1,52 18 1,18 0-1,-70-18-15,0 0 16,17 0 31,-35 17-31,35-17-1,-17 0-15,35 18 16,-18-18-1,-17 0 17,-1 0-17,1 18 1,0-18 0,70 17-1,18 1 1,-71 0-1,-17-18 32,-1 0-31,1 17-16,52 1 31,-34-18-15,-19 0 31,-17 17-32,71-17 1,-18 18 0,-36 0 15,1-18 78,0 17-78,52 1-31,18 17 16,18-17 0,-88 0-1,0-18 188,-36 0 79,0 0-282,1-18 15,-19 0 1,-17-17 0,36 0-1,-1 35-15,0-18 47,1 0-16,17 1-15,-18-1 312,1 18-297,-1 0-15,0-17 0,1-1 15,-1 18 16,18-18-16,-18 18-15,1 0 577</inkml:trace>
  <inkml:trace contextRef="#ctx0" brushRef="#br0" timeOffset="27327.575">17639 15311 0,'0'0'0,"0"17"156,-18-17-125,1 0-15,-1 0-16,-17 0 15,-18 0 1,35 0 31,0 0-16,1 0-15,-1 0 93,1 0-62,-1 0-31,0 0-1,1 0 16,-1 0 16,0 0-15,1 0-17,-1 0 1,0 0 46,1 0-46,-1 0 15,1 18 16,-1-18 16</inkml:trace>
  <inkml:trace contextRef="#ctx0" brushRef="#br0" timeOffset="32162.374">14288 13635 0,'0'0'0,"17"-18"172,1 18-156,-1-17 0,-17-1-16,36-17 15,17-1 1,17-17-1,-17 18 1,-18-18 0,-35 36 15,36-19-15,-19 1-1,1 0 1,17-18-1,0 18 1,-17-18 0,0 17-1,17 19 1,-35-18 0,18-1-1,-1 1 1,1 0-1,0-1 1,17-17 0,-18 18 15,-17 18-31,18-36 16,17 0-1,-35 35 1,18-35-1,17 18 1,-17-18 0,0 0-1,-1 0 1,19-17 0,-19 17-1,18 0 1,-17 0-1,17-18 1,-17 1 0,17 17 15,1-35-15,16-18-1,-16 18 1,-1-1-1,0 19 1,1-1 0,-19 18-1,1 0 1,0 1 0,-1 16-1,1 19 16,-1-19 1,-17 19-1,18-36-15,0 17-1,-1 1 1,-17 18-1,18-1 1,-18 0 0,0 1 15,18-19 16,-1 19-32,-17-1 1,0-17 0,18 35-1,-18-18 1,0 1 15,18 17-15,-1-71-1,-17 36 1,35-1 0,-35 1-1,0 18 1,-17 17 734,-1 17-703,1-17-32,17 18 1,-18-18 0,0 0 15,1 0-15,-1 17-1,-17-17 16,17 18-15,0 0 0,-17-18-1,35 17 1,-17-17 0,17 18-1,-18-18 16,0 0 1,1 18 15</inkml:trace>
  <inkml:trace contextRef="#ctx0" brushRef="#br0" timeOffset="33934.966">15787 10707 0,'17'0'344,"19"0"-329,-36 17 1,0 1 15,17-18-15,-17 18-1,18-18 1,-18 17 0,18-17-1,-1 18 1,-17 0 15,18-1 32,-18 1-1,18 17-46,-1-17-1,-17-1 1,18 19 0,-1-1 15,-17-17 47</inkml:trace>
  <inkml:trace contextRef="#ctx0" brushRef="#br0" timeOffset="37679.189">14940 13723 0,'0'0'0,"18"0"32,-1 0 30,1 0-62,0 0 16,35 0-16,0 0 15,35 0 1,-35 0 15,-36 0-31,1 0 16,0 0 15,17 0-15,53-35-1,18 17 1,-36-35 0,-34 53-1,-19-17 1,1-1-1,17 18 1,18-18 0,-18 18-16,71-35 15,-18 35 17,-35-35-17,-17 17 1,-19 18-1,-17-18 17,36 18-17,-19 0 1,-17-17 0,35 17-1,-17 0 1,0-18-16,17 1 15,36-19 1,-1 19 0,1-19-1,17 1 17,-35 17-17,-36 1 1,19-1-1,17 1 1,35-36-16,-18 53 16,1-36-1,-53 19 1,17-1 31,-17 18-32,70-35 1,-18 17 0,-34-17-1,-19 35 1,18-18 171,-17 18-108,0-17-64,-1-1 16,1 0 1,0 18-17,-1 0-15,1-17 16,0 17 46,-1-18-46,1 18 0,17-18-1,-17 18 1,-36-17 515,-17 17-515,17-18-1,1 18 1,-1 0 0,0 0-1,1 0 1,-19-18 15,19 1-15,-1 17-1,0 0 1,1 0 0,17-18-1,-18 18 1,1 0 0,-1 0 15,0 0 63</inkml:trace>
  <inkml:trace contextRef="#ctx0" brushRef="#br0" timeOffset="42963.736">17410 12894 0,'-18'0'328,"18"18"-219,0-1-93,0 1-1,-18 17 17,18-17 15,-17-18-16,17 18 0,0-1 172,0 1-156,0-1-31,0 1-1,0 0 1,0-1 0,0 1-1,-18 0 16,18-1-15,0 19 0,0-19 46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9-05-26T05:55:20.4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21802 14058 0,'0'-17'297,"35"17"-281,-35-18-16,18 18 15,35-18 1,-18 18 0,-35-17-1,17 17 1,1-18 0,0 18-1,17-18 1,-17 18-1,35-17 1,-1-1 15,-34 0-15,0 1 15,-1 17-15,19 0-1,-36-18 1,17 18 0,1 0-1,0-17 17,-1-1-17,18 18 1,-17-18-1,0 18 1,-18-17 0,17 17-1,19 0 17,-19 0-17,36-18 1,35 0-1,-52 1-15,17-1 16,0 0 0,-18 1-1,18-1 17,-18 0-17,0 18 1,1-17-1,-19 17 17,1 0-17,-1-18 1,36 1 0,-35 17-16,53-18 15,-36 0 1,18 1-1,-36 17 1,1 0 31,0 0-31,52-18-1,54 0 1,-18 1-1,-18-1 1,-35 0 0,-36 18-16,19-17 15,-1 17 1,53-18 0,-35 18-1,0-17 1,-18 17-1,-17 0 32,-1 0-31,1 0 0,70-18-1,0 18 1,18 0-1,-88 0 1,0 0 0,-1 0-1,19 0 1,16 0 0,19 0-1,-18 0 1,-35 0-1,17 0 17,0 0-17,0 0-15,36 0 16,17 0 0,-35 18-1,-35-18 1,17 17-1,0-17 1,0 0 15,1 0-15,34 18 0,-52-18-1,0 0 1,-1 0-1,-17 17 1,18-17 0,17 18-1,-17-18 1,17 18 0,-17-1-1,17 1 1,18 17-1,0 1 1,17-1 15,-17 0-15,-35-35 0,0 18 30,-1-18-14,1 17-17,-18 1 48,18-18-48,-18 18 1,52 17 0,-34-17-1,0-1 1,17 1 0,-17 0-1,17 17 1,18-18-1,-18 19 1,0-1 0,-17-17-1,0-1 1,17 19 0,18 16-1,-18-16-15,0-1 16,18-17 15,-17 17-15,-19 0-1,36 1 1,-18-1 0,-17-18-1,0 19 16,-1-36-15,-17 17 0,18-17 15,-18 36-15,18-36-1,-18 17 1,0 19-1,17-36 1,-17 17 0,18 1-1,-18-1 1,0 1 0,18 17-1,-1 1 1,-17 17-1,0-36-15,0 1 16,18 35 0,-1 0-1,-17-18 1,0 18 0,18-36-1,-18 1 1,0 0 15,0 17-15,0-17-1,18-1 17,-18 1-17,0 0 1,17-1 31,-17 1-16,0 0 31,0-1-46,0 1 0,0 17-1,0-17 17,0 17-17,0 0 1,0-17-1,0 17 1,0-17 0,0-1-1,0 1 1,0 0 0,0-1-1,0 1 1,0 0-1,0-1 1,0 1 0,-17 17-1,17 1 17,-18-1-17,18-18 1,0 1-1,-18-18 1,18 18 0,-17 17-1,-1-17 17,18-1-17,-35 19 1,17-19-1,-17 18 1,0 1 0,17-1-1,0-35 17,1 18-17,-1-1 1,0 1-1,1-18 1,-1 35 0,1-35-1,-19 0 1,19 18 0,-19-18-1,36 17 1,-17-17-1,17 18 32,-18-18-15,0 18-17,-17-18 1,0 0-1,-18 17 1,18 1 0,-1-18-1,1 0 1,18 0 0,-19 0-1,19 18 1,-19-18-1,19 17 1,-1-17 0,-17 0 15,17 0 0,-17 0-15,17 18-1,-17-18 1,0 0 0,17 0-1,0 18 17,1-18-1,-1 0-16,0 0 17,1 0-17,-1 17 1,1-17 15,-1 0 0,0 0-15,1 18 0,-1-18 15,0 0-15,-17 0-1,17 0 1,1 0-1,17 17 1,-18-17 0,1 0 15,-1 0-15,0 0 77,1 0-61,-1 0-32,0 0 15,-17 18-15,17-18 16,-70 18-1,0-1 1,0-17 0,35 0-1,35 0 1,18 18 15,-17-18 0,-1 0 32,0 0-32,1 18-15,-19-18-1,1 0 1,-18 0 0,18 0-1,17 17 1,1-17 0,-1 0 30,0 0-30,-17 0-16,0 0 16,-36 0-1,18 0 1,18 0 15,17 0-15,1 0-1,-1 0 17,1 0-17,-1 0-15,0 0 16,1 0 0,-1 0-1,-17 0 1,-1 0-1,-16 0 1,-19 0 0,18 0-1,35 0 1,1 0 15,-1 0-15,0 0 31,1-17-16,-1 17 0,1 0-15,-1 0-1,0 0 1,-35 0 0,36 0-1,-19 0 1,19 0 15,-1 0 0,1 0 1,-19 0-17,1 0-15,0 0 16,-18 0 0,35 0-1,1 0 1,-1 0 46,0 0-30,1 0-17,-1 0 1,-17 0-1,17 0 1,0 0 15,1 0 47,-1 0-62,1 0-16,-1 0 16,0 0-16,-17 0 31,0 0 16,17 0-32,0 0-15,1 0 16,-19 0 0,-16 0-1,16 0 1,1 0 0,0 0-1,-18 0 1,35 0-1,1 0 17,-1 0-17,0 0 32,1 0-47,-19 0 16,-34 0-1,-1 0 1,54 0 0,-1 0 15,0 0-15,1 0 15,-1 0 0,0 0 16,1 0 15,-1 0-30,0 0 61,1-18-61,-1 0-17,1 18 1,-1 0 0,-35 0-1,18-17 1,17 17 15,0 0 0,1-18-31,-1 0 16,-35 1 0,36-1-1,-1 1 1,-35-1-1,18 0 1,17 18 15,18-17-31,-17 17 78,17-18-62,-18 0 140,0 1-140,-17-36-16,17 0 16,-35 18-1,36-1 1,17-17-1,-18 18 1,0 0 0,18 0-1,0-1 1,-17 1 0,17 17-1,0 1 1,-18 17-1,18-18 17,0 1 265,0-1-282,0 0 1,0-17-1,0 17 1,-17-17 0,17 17 15,0 1 0,0-1 16,0 0 0,0 1-31,0-1-1,-18-17 1,18 17-1,0 1 1,-18-36 0,18 35-1,0-17 1,0 0 0,-17-1-1,17-17 1,0 18-1,0 0 1,0 17-16,0 0 16,0 1-1,0-1 17,0 1-17,-18-36 1,18 17-1,0 1 1,0 17 0,0 1-1,0-1 1,0 1 0,0-1-1,0 0 110,0 1-62,0-19-63,0 19 15,0-1 1,0 0 0,18-34-1,-18 16 1,17 19-1,-17-1 1,0 0 0,0 1-1,0-1 32,18 0-31,-18 1 62,18-1-47,-18 1-15,17-1-1,1 0 1,-1 1 0,-17-1-1,18 0 17,-18 1 30,18-1-46,-18 0 15,17 1 16,1-1-32,-18 0 17,18 18-32,-18-17 15,17-18 1,-17 17 15,18 18 0,0-18 94,-18 1-78,17 17 235</inkml:trace>
  <inkml:trace contextRef="#ctx0" brushRef="#br0" timeOffset="5871.572">25894 13935 0,'-18'0'328,"18"-36"-328,-17 1 16,17 0 0,0 0-1,0 17-15,0 0 16,0-17 0,-18-18-1,18 35 1,0-17-1,-18 18 1,18-1 0,0 0 15,0 1 0,0-1-15,0 0-1,0-17 157,0 0-156,0 17 0,0 1-1,0-1 1,0-35-1,0 18 1,-17 35 0,17-18 406,-18 18 156,0 0-563,1 0 17,-1 0-1,1 0-16,17 18 1,-18-1 0,0-17-1,18 18 17,-17-18 14,17 18-30,-18-1 62,18 1-62,0 0-1,35-18 454,-17 0-453,0 0-1,-1-18 1,1 18 0,-1-18-1,1 18 1,-18-17 31,18-1-32,-1 18 157,1 0 406,0 0-499,-1 0-64,1 0-15,17 0 16,-17 0 31,-1 18-16,1-18 63,0 17 15,-1 1-78</inkml:trace>
  <inkml:trace contextRef="#ctx0" brushRef="#br0" timeOffset="12629.304">23495 13564 0,'0'-35'547,"-18"35"-547,18-18 15,0 1 1,0-1-1,-17 0 1,17 1 0,0-36-1,0 35 1,0-35 0,-18 18-1,18-35 1,0 52 15,0-17-15,0 17-1,-18 0 1,18-17 0,0 17-1,-17 1 1,17-18-1,-18 17 1,18 0 0,0 1-1,0-36 1,0 35 0,-17-17-1,17 17 1,0 0-1,-18-17 1,18 18 15,0-1-15,0 0 0,0 1-1,0-1 1,0 0-1,0-17 1,0 17 0,0 1 15,0-1-15,-18 1 15,18-1 16,0 0-32,0 1 1,0-1 15,0 0-15,0 1-1,0-1 17,0 0-17,0 1 1,0-1 0,0 0-1,0 1 1,0-1-1,0 1 282,0-1-250,0 0-16,0 1-15,0-1 0,-17 18 1202,-1 0-1218,-17 0 16,17 18-16,-17-1 16,0 1 15,35 0-15,-18-18 15,18 17 16,-18-17 15,18 18 1,-17-1-16,17 1-32,-18-18 1,36 0 359,-1 0-360,19 0 1,-19 0 31,1 0 0,-1 0-16,1-18 16,0 18-16,-1 0-31,1-17 172,0-1-47,-1 1-109,1-1-1,-18 0 17,18 1-17,-1 17 704,1 0-703,17 0-16,-17 0 15,-1 0 16,-17 17-15,18-17 0,17 18-1,18 0 1,-18-18 0</inkml:trace>
  <inkml:trace contextRef="#ctx0" brushRef="#br0" timeOffset="20158.951">21960 13988 0,'0'-18'156,"0"0"-140,0 1-16,0-1 15,0 0 1,0 1 0,-17-1-1,17-35 1,-18 18 0,18-36-1,-17 1 1,-1-71 15,0 53-15,18 52-1,0 1-15,0-36 16,-17 1 0,17 17-1,-18 0 1,18 0-1,0 18 1,0 0 0,0-1-1,0 1 1,-18 17 0,18-35-1,0 1 1,0 16 15,-17 19-15,17-1-1,0 0 1,0 1 15,-18-1 0,18-17 1,0 17-17,0 1 1,0-1 0,-18-35-1,18 18 1,-17-1 15,-1 19-15,18-36-1,-18 0 1,1 18 0,17-1-1,-18 1 1,1 0-1,17 0 1,0 17 15,0 0 1,-18 18-1,18-17 63,0-1-48,0 0 33,0 1-17,0-19-62,-18 19 16,1-18-1,17-18 1,0 0 0,-18 0-1,18 0 1,-18 0-1,18 0 1,0 18 0,-17 17-1,17 0 17,0 1 139,-18-1-155,18-17 0,0 17-1,0 1 1,0-36 0,0 17-1,-18 19 1,18-1 15,0 1 16,-17-1-47,17-17 31,0 17-15,-18 18 890,1 0-890,-1 0 31,0 0-32,1 0 1,17 18-16,-18-18 15,0 0 1,1 17 15,-1 1 47,18 0 157,18-18 390,17 0-563,-17-18 1,-1 0-16,1 18 0,-18-17 93,18 17-15,-1 0 297,1-18-359,-1 18-48,1 0 16,0-18 1,-1 18-1,1 0 31,0 0-46,-1 0-16,1 0 16,0 0-1,-1-17 1,1 17 296,-1 0-218,-17 17-63,0 19 16,18-19-31,0 1-16,-18 0 16,0-1-1,17 1 1</inkml:trace>
  <inkml:trace contextRef="#ctx0" brushRef="#br0" timeOffset="26114.918">21713 14305 0,'0'0'0,"-17"0"297,-36-17-297,18-1 15,-1 0-15,-34-35 16,-36 18 0,35-18-1,54 35 1,-1 1-1,-52-18 1,17-1 0,17 1-1,19 17 1,-1 18 0,0 0-1,1-17 1,-18 17-1,17-18 1,-35 0 0,35 1-1,-17-1 1,0 1 15,17-1-15,-17-17-1,0 17 1,-18-17 0,0-1-1,18 1 1,-36-18 0,-17 0-1,0-17 1,-18-1-1,18 1 1,17 17 0,-17-18-1,-18-17 1,18 35 15,35 18-15,-35-36-1,17 18 1,18 18 0,18 17-1,17 1 1,1-1 0,-1 18 562,18 18-531,0-1-32,0 1-15,0 0 16,0-1-1,0 19 1,0-1 0,0-17-1,0-1 1,0 1 0,0-1-1,0 1 1,0 0 15,0-36 391,0 0-391,0 1-15,0-1-1,0 1 1,0-1 0,0 0-1,0 1 1,0-1 0,0 0-1,0 1 16,0-1 16,18 0 485,-1 18-517,-17-17-15,18 17 16,17 0 15,-17-18 0,-1 18-15,1 0 0,0 0 30,-1-18-14,19 18 46,-36-17-63,17 17 1,1 0 47,0 0-63,-1 0 15,1 0 1,-1-18-1,19 18 1,-19 0 0,1 0 46</inkml:trace>
  <inkml:trace contextRef="#ctx0" brushRef="#br0" timeOffset="32599.338">21590 15169 0,'0'0'0,"-35"0"250,17 0-250,-35 0 16,18 18-16,0-18 16,-36 18-1,53-18 1,1 0-1,-19 17 17,19-17-17,-1 0-15,-17 0 16,17 18 0,1-18-1,-1 0 16,0 0-15,-17 0 31,17 18-47,1-18 16,-1 0-1,-35 17 1,18-17-1,-18 0 1,35 0 0,-34 0-1,34 0 1,-17 18 0,17-18 15,0 0-16,-17 0 1,17 0 0,1 0-1,-1 0 95,1 18-95,-1-18 1,0 0 46,1 0-46,-1 0-16,-17 0 16,-18 17-1,17-17 1,19 0 62,17 18 94,-18-18-156,1 0-16,-1 0 15,0 0 1,1 0 46,17 17-30,-18-17-32,0 0 15,36 0 641,0 0-640,-18-17 15,17-1-15,1 18 15,-18-17-15,35-19 15,-35 1-15,18 35-1,-18-18 1,17 1 0,-17-1-1,18 0 32,0 1 16,-18 34 530,-18 1-577,0-18-16,18 18 16,-17-18-1,17 17 1,-18 1 31,1 0 31,17-1-16,-18-17 204,18 18 109,0 0-63,0-1-312,18-17 32,-18 18 15,17-1-16,-17 1-31,18-18 15,-18 18 1,17-18 15,1 17 32,17 1-48,-17 0 1,-18-1 140,0 1-124,18-18-17,-18 18 16,17-1 219</inkml:trace>
  <inkml:trace contextRef="#ctx0" brushRef="#br0" timeOffset="37701.426">22260 16245 0,'0'18'156,"0"0"-140,0-1-16,-17 1 15,-1 17 1,-17-17-1,35 0 1,-18-1 0,18 1-1,-18-1 1,1 1 62,17 0 141,-18-18 453,18-18-547,0 0-78,0 1-32,0-1 16,0 1 16,0-1-31,0 0 0,0 1 15,0-1 47,0 36 344,0-1-391,0 1-15,0 17-1,0-17 1,0-1 15,0 1 16,35-18 656,-17 0-687,0 0-1,-1 0 1,1 0 15,0 0-15,17 0 0,-17-18-1,-1 18 1,1 0 109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feworkaustralia.gov.au/glossary#GD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feworkaustralia.gov.au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s.gov.au/ausstats/abs@.nsf/mf/6324.0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C4EEF-BFF0-466F-961D-4E9157A54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672545"/>
            <a:ext cx="8915399" cy="2816151"/>
          </a:xfrm>
        </p:spPr>
        <p:txBody>
          <a:bodyPr/>
          <a:lstStyle/>
          <a:p>
            <a:pPr algn="ctr"/>
            <a:r>
              <a:rPr lang="en-AU" dirty="0"/>
              <a:t>Work Trauma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6CA137-0160-4BB0-BB47-1563841801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  <a:p>
            <a:pPr algn="ctr"/>
            <a:r>
              <a:rPr lang="en-AU" sz="2400" dirty="0"/>
              <a:t>Michael Epstein</a:t>
            </a:r>
          </a:p>
        </p:txBody>
      </p:sp>
    </p:spTree>
    <p:extLst>
      <p:ext uri="{BB962C8B-B14F-4D97-AF65-F5344CB8AC3E}">
        <p14:creationId xmlns:p14="http://schemas.microsoft.com/office/powerpoint/2010/main" val="575595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01F8-70C3-4645-BE43-CAF10AAA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work trauma – total cost to the Australian economy SafeWork Aust. 2012-2013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077EE-95AE-4557-AB59-D6C7BEDB2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2012–13, work-related injury and disease cost the Australian economy $61.8 billion, representing 4.1% of </a:t>
            </a:r>
            <a:r>
              <a:rPr lang="en-US" sz="2400" i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GDP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</a:rPr>
              <a:t>$480 million paid in workers’ compensation each year for work related mental disorders</a:t>
            </a:r>
          </a:p>
          <a:p>
            <a:r>
              <a:rPr lang="en-US" sz="2400" dirty="0">
                <a:solidFill>
                  <a:schemeClr val="tx1"/>
                </a:solidFill>
              </a:rPr>
              <a:t>Total cost to the community of work related mental disorders $3.1b</a:t>
            </a:r>
            <a:endParaRPr lang="en-A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3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B175-9787-46A5-BC80-AF7E7E1E6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absences from work - 2017-2018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312CE-6040-481F-B599-1F509AF85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88577"/>
            <a:ext cx="8915400" cy="5060196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6FE31E-32D5-4612-9E00-B8E78621D104}"/>
              </a:ext>
            </a:extLst>
          </p:cNvPr>
          <p:cNvSpPr/>
          <p:nvPr/>
        </p:nvSpPr>
        <p:spPr>
          <a:xfrm>
            <a:off x="3047999" y="2336393"/>
            <a:ext cx="697940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563,600 persons work injury or illness 2017-2018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40% (221500) no time off work </a:t>
            </a:r>
          </a:p>
          <a:p>
            <a:pPr marL="1828800" lvl="3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28% sustained a sprain/strain</a:t>
            </a:r>
          </a:p>
          <a:p>
            <a:pPr marL="1828800" lvl="3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20% sustained a cut/open wound</a:t>
            </a:r>
          </a:p>
          <a:p>
            <a:pPr marL="1828800" lvl="3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15% sustained a chronic joint or muscle condition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60%  (338,160) some time off work.  </a:t>
            </a:r>
            <a:endParaRPr lang="en-AU" sz="2800" baseline="-25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28800" lvl="3" indent="-457200">
              <a:spcBef>
                <a:spcPts val="60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28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53% (179,224) 4 days or less</a:t>
            </a:r>
          </a:p>
          <a:p>
            <a:pPr marL="1828800" lvl="3" indent="-457200">
              <a:spcBef>
                <a:spcPts val="60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AU" sz="28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47%  (158,935) 5 days or more (serious claim)</a:t>
            </a:r>
            <a:endParaRPr lang="en-AU" sz="2800" baseline="-25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6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868E2-D6FC-45E0-A115-399AACE84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%age work injury or illness, </a:t>
            </a:r>
            <a:br>
              <a:rPr lang="en-US" b="1" dirty="0"/>
            </a:br>
            <a:r>
              <a:rPr lang="en-US" b="1" dirty="0"/>
              <a:t>occupation groups and sex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2CFB-9118-47C6-8B92-A5FD051E3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 descr="Graph 2: Share of people who experienced a work-related injury or illness, By occupation groups and sex">
            <a:extLst>
              <a:ext uri="{FF2B5EF4-FFF2-40B4-BE49-F238E27FC236}">
                <a16:creationId xmlns:a16="http://schemas.microsoft.com/office/drawing/2014/main" id="{55F87782-54CF-47C5-846B-A108CD02B7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1" y="1926546"/>
            <a:ext cx="8408813" cy="46634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E936CAA-6BA1-4A2D-91A4-A063B8E87D15}"/>
                  </a:ext>
                </a:extLst>
              </p14:cNvPr>
              <p14:cNvContentPartPr/>
              <p14:nvPr/>
            </p14:nvContentPartPr>
            <p14:xfrm>
              <a:off x="5162400" y="3206880"/>
              <a:ext cx="5016960" cy="1232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E936CAA-6BA1-4A2D-91A4-A063B8E87D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3040" y="3197520"/>
                <a:ext cx="5035680" cy="125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9353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49A4-E6C2-4A43-9CBA-3B36DD74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%age claims by occupation/age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FFBFE-1574-42A3-A18E-6DC127650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389774-A7ED-49B7-AD16-FDD33A96C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175" y="1704975"/>
            <a:ext cx="7724775" cy="51530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3C8F539-DE01-40A5-A035-B3BD90B217AE}"/>
                  </a:ext>
                </a:extLst>
              </p14:cNvPr>
              <p14:cNvContentPartPr/>
              <p14:nvPr/>
            </p14:nvContentPartPr>
            <p14:xfrm>
              <a:off x="5264280" y="2863800"/>
              <a:ext cx="806760" cy="2813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3C8F539-DE01-40A5-A035-B3BD90B217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4920" y="2854440"/>
                <a:ext cx="825480" cy="283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6465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E4D77-BD47-4F5B-AD57-20E5F959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Mechanism of injury/illness 2017-2018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885B9-A6AB-48E1-8080-9A834FE12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 descr="Graph 3: Share of people who experienced a work-related injury or illness, By How most recent work-related injury or illness occurred">
            <a:extLst>
              <a:ext uri="{FF2B5EF4-FFF2-40B4-BE49-F238E27FC236}">
                <a16:creationId xmlns:a16="http://schemas.microsoft.com/office/drawing/2014/main" id="{2B85DB55-C28E-49C7-B90C-55AF32DA0D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27" y="1444121"/>
            <a:ext cx="8160232" cy="499451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2F2250F-9E0E-48FB-A87F-B5EE870DFC9D}"/>
                  </a:ext>
                </a:extLst>
              </p14:cNvPr>
              <p14:cNvContentPartPr/>
              <p14:nvPr/>
            </p14:nvContentPartPr>
            <p14:xfrm>
              <a:off x="4508640" y="4730760"/>
              <a:ext cx="3168720" cy="997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2F2250F-9E0E-48FB-A87F-B5EE870DFC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9280" y="4721400"/>
                <a:ext cx="3187440" cy="101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9906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9F993-D12E-44CB-8836-BA66A6F0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Comparison 2006-2007 and 2015-2016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ABF8E-A4D3-4010-A293-33E61D04E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79553"/>
            <a:ext cx="8915400" cy="3777622"/>
          </a:xfrm>
        </p:spPr>
        <p:txBody>
          <a:bodyPr>
            <a:normAutofit/>
          </a:bodyPr>
          <a:lstStyle/>
          <a:p>
            <a:pPr marL="0">
              <a:spcBef>
                <a:spcPts val="600"/>
              </a:spcBef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time lost for a serious claim  </a:t>
            </a:r>
            <a:r>
              <a:rPr lang="en-AU" sz="2000" dirty="0">
                <a:latin typeface="Wingdings 3" panose="05040102010807070707" pitchFamily="18" charset="2"/>
                <a:cs typeface="Arial" panose="020B0604020202020204" pitchFamily="34" charset="0"/>
              </a:rPr>
              <a:t>h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32% from 4.4 weeks </a:t>
            </a:r>
            <a:r>
              <a:rPr lang="en-AU" sz="2000" dirty="0">
                <a:latin typeface="Wingdings 3" panose="05040102010807070707" pitchFamily="18" charset="2"/>
                <a:cs typeface="Arial" panose="020B0604020202020204" pitchFamily="34" charset="0"/>
              </a:rPr>
              <a:t>g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5.8 weeks</a:t>
            </a:r>
          </a:p>
          <a:p>
            <a:pPr>
              <a:spcBef>
                <a:spcPts val="600"/>
              </a:spcBef>
            </a:pP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compensation paid  </a:t>
            </a:r>
            <a:r>
              <a:rPr lang="en-AU" sz="2000" dirty="0">
                <a:latin typeface="Wingdings 3" panose="05040102010807070707" pitchFamily="18" charset="2"/>
                <a:cs typeface="Arial" panose="020B0604020202020204" pitchFamily="34" charset="0"/>
              </a:rPr>
              <a:t>h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39%  from $6200 </a:t>
            </a:r>
            <a:r>
              <a:rPr lang="en-AU" sz="2000" dirty="0">
                <a:latin typeface="Wingdings 3" panose="05040102010807070707" pitchFamily="18" charset="2"/>
                <a:cs typeface="Arial" panose="020B0604020202020204" pitchFamily="34" charset="0"/>
              </a:rPr>
              <a:t>g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$8600 (however average weekly earning increased by 46% over this period)</a:t>
            </a:r>
          </a:p>
          <a:p>
            <a:pPr>
              <a:spcBef>
                <a:spcPts val="600"/>
              </a:spcBef>
            </a:pP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serious claims per million hours worked  </a:t>
            </a:r>
            <a:r>
              <a:rPr lang="en-AU" sz="2000" dirty="0" err="1">
                <a:latin typeface="Wingdings 3" panose="05040102010807070707" pitchFamily="18" charset="2"/>
                <a:cs typeface="Arial" panose="020B0604020202020204" pitchFamily="34" charset="0"/>
              </a:rPr>
              <a:t>i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28%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F7C8F6-5E72-41BB-9438-9B412E5D0569}"/>
                  </a:ext>
                </a:extLst>
              </p14:cNvPr>
              <p14:cNvContentPartPr/>
              <p14:nvPr/>
            </p14:nvContentPartPr>
            <p14:xfrm>
              <a:off x="3956040" y="4699080"/>
              <a:ext cx="8229960" cy="73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F7C8F6-5E72-41BB-9438-9B412E5D05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6680" y="4689720"/>
                <a:ext cx="8248680" cy="74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616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76846-18D1-460A-9C73-7739622F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317" y="128247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Work Stress</a:t>
            </a: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6FC28-BCEC-4BA1-AF75-180D8D3A7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053" y="2930486"/>
            <a:ext cx="9030559" cy="3131985"/>
          </a:xfrm>
        </p:spPr>
        <p:txBody>
          <a:bodyPr>
            <a:normAutofit/>
          </a:bodyPr>
          <a:lstStyle/>
          <a:p>
            <a:r>
              <a:rPr lang="en-US" sz="2000" dirty="0"/>
              <a:t>What causes it?</a:t>
            </a:r>
          </a:p>
          <a:p>
            <a:r>
              <a:rPr lang="en-US" sz="2000" dirty="0"/>
              <a:t>What are the effects?</a:t>
            </a:r>
          </a:p>
          <a:p>
            <a:r>
              <a:rPr lang="en-US" sz="2000" dirty="0"/>
              <a:t>‘Stress’ claims</a:t>
            </a:r>
          </a:p>
          <a:p>
            <a:r>
              <a:rPr lang="en-US" sz="2000" dirty="0"/>
              <a:t>What is the cost?</a:t>
            </a:r>
          </a:p>
          <a:p>
            <a:r>
              <a:rPr lang="en-US" sz="2000" dirty="0"/>
              <a:t>How do governments try to reduce the cost of these claims?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844218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458F-5509-438E-92A1-626972277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causes of work stress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5F3E6-F2F0-4345-80D1-789F5F43A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91640"/>
            <a:ext cx="8915400" cy="4542250"/>
          </a:xfrm>
        </p:spPr>
        <p:txBody>
          <a:bodyPr>
            <a:normAutofit/>
          </a:bodyPr>
          <a:lstStyle/>
          <a:p>
            <a:r>
              <a:rPr lang="en-US" sz="2000" dirty="0"/>
              <a:t>high job demand</a:t>
            </a:r>
          </a:p>
          <a:p>
            <a:r>
              <a:rPr lang="en-US" sz="2000" dirty="0"/>
              <a:t>low job demand</a:t>
            </a:r>
          </a:p>
          <a:p>
            <a:r>
              <a:rPr lang="en-US" sz="2000" dirty="0"/>
              <a:t>poor support</a:t>
            </a:r>
          </a:p>
          <a:p>
            <a:r>
              <a:rPr lang="en-US" sz="2000" dirty="0"/>
              <a:t>poor workplace relationships</a:t>
            </a:r>
          </a:p>
          <a:p>
            <a:r>
              <a:rPr lang="en-US" sz="2000" dirty="0"/>
              <a:t>low role clarity</a:t>
            </a:r>
          </a:p>
          <a:p>
            <a:r>
              <a:rPr lang="en-US" sz="2000" dirty="0"/>
              <a:t>poor organizational change management</a:t>
            </a:r>
          </a:p>
          <a:p>
            <a:r>
              <a:rPr lang="en-US" sz="2000" dirty="0"/>
              <a:t>poor organizational justice</a:t>
            </a:r>
          </a:p>
          <a:p>
            <a:r>
              <a:rPr lang="en-US" sz="2000" dirty="0"/>
              <a:t>poor environmental conditions</a:t>
            </a:r>
          </a:p>
          <a:p>
            <a:r>
              <a:rPr lang="en-US" sz="2000" dirty="0"/>
              <a:t>remote or isolated work, and</a:t>
            </a:r>
          </a:p>
          <a:p>
            <a:r>
              <a:rPr lang="en-US" sz="2000" dirty="0"/>
              <a:t>violent or traumatic events.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3093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9B34-3F66-47F3-AB0A-B5311F5F4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effects of work place ‘stress’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4D1F5-5804-489D-A667-B5D1A9B99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work-related stress linked with :</a:t>
            </a:r>
          </a:p>
          <a:p>
            <a:pPr lvl="1"/>
            <a:r>
              <a:rPr lang="en-US" sz="2000" dirty="0"/>
              <a:t>unplanned absences including sick leave</a:t>
            </a:r>
          </a:p>
          <a:p>
            <a:pPr lvl="1"/>
            <a:r>
              <a:rPr lang="en-US" sz="2000" dirty="0"/>
              <a:t>staff turnover</a:t>
            </a:r>
          </a:p>
          <a:p>
            <a:pPr lvl="1"/>
            <a:r>
              <a:rPr lang="en-US" sz="2000" dirty="0"/>
              <a:t>withdrawal and presenteeism (at work but less productive) </a:t>
            </a:r>
          </a:p>
          <a:p>
            <a:pPr lvl="1"/>
            <a:r>
              <a:rPr lang="en-US" sz="2000" dirty="0"/>
              <a:t>poor work and poor product quality</a:t>
            </a:r>
          </a:p>
          <a:p>
            <a:pPr lvl="1"/>
            <a:r>
              <a:rPr lang="en-US" sz="2000" dirty="0"/>
              <a:t>mental health issues.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483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BAAAE-C8A2-4ED7-A812-B5BF2347F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SafeWork Australia 2016-2017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9EB9A-92F3-450F-8F7F-667D8657D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CDB7D-5215-4CF6-9AFB-CFA5ABF94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376" y="1246267"/>
            <a:ext cx="6620312" cy="543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B4673-6FFA-4C26-87CC-C5E82F8DC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scope of this talk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C8CA0-07A4-4CA4-88D8-72DC5E67E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220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work trauma encompasses all work related injury</a:t>
            </a:r>
          </a:p>
          <a:p>
            <a:r>
              <a:rPr lang="en-US" dirty="0"/>
              <a:t>focus on mental health injuries </a:t>
            </a:r>
          </a:p>
          <a:p>
            <a:pPr lvl="1"/>
            <a:r>
              <a:rPr lang="en-US" dirty="0"/>
              <a:t>aka psychiatric/psychological injury</a:t>
            </a:r>
          </a:p>
          <a:p>
            <a:pPr lvl="1"/>
            <a:r>
              <a:rPr lang="en-US" dirty="0"/>
              <a:t>‘stress claims’</a:t>
            </a:r>
          </a:p>
          <a:p>
            <a:r>
              <a:rPr lang="en-US" dirty="0"/>
              <a:t>a complex medical/social/political minefield</a:t>
            </a:r>
          </a:p>
          <a:p>
            <a:r>
              <a:rPr lang="en-US" dirty="0"/>
              <a:t>2 questions to be answered later</a:t>
            </a:r>
          </a:p>
          <a:p>
            <a:pPr lvl="1"/>
            <a:r>
              <a:rPr lang="en-US" dirty="0"/>
              <a:t>In 1987 the number of workers’ compensation claims by Victoria Police dropped by 50% - why?</a:t>
            </a:r>
            <a:endParaRPr lang="en-AU" sz="2200" dirty="0"/>
          </a:p>
          <a:p>
            <a:pPr lvl="1"/>
            <a:r>
              <a:rPr lang="en-US" dirty="0"/>
              <a:t>1993 the number of Victorian ‘stress claims’  dropped from a decade long 5.2% of all claims to 2.5% of all claims why?</a:t>
            </a:r>
          </a:p>
          <a:p>
            <a:r>
              <a:rPr lang="en-US" dirty="0"/>
              <a:t>we will examine the data – and its flaws!</a:t>
            </a:r>
          </a:p>
          <a:p>
            <a:r>
              <a:rPr lang="en-US" dirty="0"/>
              <a:t>some strategies to reduce mental health injuries</a:t>
            </a:r>
          </a:p>
          <a:p>
            <a:pPr lvl="1"/>
            <a:endParaRPr lang="en-AU" sz="2200" dirty="0"/>
          </a:p>
          <a:p>
            <a:pPr marL="0" indent="0">
              <a:buNone/>
            </a:pPr>
            <a:endParaRPr lang="en-AU" sz="2400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939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A0BD-B9F8-4ED4-ABAD-C5094E4B7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claims accepted/ not accepted </a:t>
            </a:r>
            <a:br>
              <a:rPr lang="en-AU" dirty="0"/>
            </a:br>
            <a:r>
              <a:rPr lang="en-AU" dirty="0"/>
              <a:t>2017-2018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89CE030-8C52-4EC1-A952-0DDCBD90BF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641674"/>
              </p:ext>
            </p:extLst>
          </p:nvPr>
        </p:nvGraphicFramePr>
        <p:xfrm>
          <a:off x="2589213" y="2419350"/>
          <a:ext cx="8911687" cy="170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8223538-566C-4125-B62C-D943BF25CD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132324"/>
              </p:ext>
            </p:extLst>
          </p:nvPr>
        </p:nvGraphicFramePr>
        <p:xfrm>
          <a:off x="2592925" y="6334698"/>
          <a:ext cx="8907975" cy="79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73E7DFB-00CA-406A-9407-E3670D5EDC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73238"/>
              </p:ext>
            </p:extLst>
          </p:nvPr>
        </p:nvGraphicFramePr>
        <p:xfrm>
          <a:off x="2214563" y="2335213"/>
          <a:ext cx="9474200" cy="261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86826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338CF-164B-48B8-912D-0A0675C19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227040"/>
          </a:xfrm>
        </p:spPr>
        <p:txBody>
          <a:bodyPr/>
          <a:lstStyle/>
          <a:p>
            <a:pPr algn="ctr"/>
            <a:r>
              <a:rPr lang="en-AU" dirty="0"/>
              <a:t>%age accepted total v ‘stress claims</a:t>
            </a:r>
            <a:br>
              <a:rPr lang="en-AU" dirty="0"/>
            </a:br>
            <a:r>
              <a:rPr lang="en-AU" dirty="0"/>
              <a:t>2016-2017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6D82323-5643-42CD-99AD-7A233D3B4C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847488"/>
              </p:ext>
            </p:extLst>
          </p:nvPr>
        </p:nvGraphicFramePr>
        <p:xfrm>
          <a:off x="2589212" y="4053610"/>
          <a:ext cx="8911686" cy="1904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135FE61-1BAC-4E36-910C-CB24569AA2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465756"/>
              </p:ext>
            </p:extLst>
          </p:nvPr>
        </p:nvGraphicFramePr>
        <p:xfrm>
          <a:off x="2589212" y="1737630"/>
          <a:ext cx="8915400" cy="222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6464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5FCE4-1F3F-492B-8424-A02D1F4E4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925" y="249460"/>
            <a:ext cx="8911687" cy="1280890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</a:pPr>
            <a:r>
              <a:rPr lang="en-AU" dirty="0"/>
              <a:t>Safe Work Australia</a:t>
            </a:r>
            <a:br>
              <a:rPr lang="en-AU" dirty="0"/>
            </a:br>
            <a:r>
              <a:rPr lang="en-AU" dirty="0"/>
              <a:t>stress claims accepted: 2011/2012 </a:t>
            </a:r>
            <a:r>
              <a:rPr lang="en-AU" dirty="0">
                <a:latin typeface="Wingdings 3" panose="05040102010807070707" pitchFamily="18" charset="2"/>
              </a:rPr>
              <a:t>g</a:t>
            </a:r>
            <a:r>
              <a:rPr lang="en-AU" dirty="0"/>
              <a:t> 2016/2017</a:t>
            </a:r>
            <a:br>
              <a:rPr lang="en-AU" dirty="0"/>
            </a:b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workforce numbers 2011:11,440,000</a:t>
            </a:r>
            <a:r>
              <a:rPr lang="en-AU" sz="2000" dirty="0">
                <a:latin typeface="Wingdings 3" panose="05040102010807070707" pitchFamily="18" charset="2"/>
                <a:cs typeface="Arial" panose="020B0604020202020204" pitchFamily="34" charset="0"/>
              </a:rPr>
              <a:t>g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2016:11,930,000  % increase	 4.3%</a:t>
            </a:r>
            <a:b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0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94B7594-F981-496F-A8C9-0EED54E70D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856802"/>
              </p:ext>
            </p:extLst>
          </p:nvPr>
        </p:nvGraphicFramePr>
        <p:xfrm>
          <a:off x="2589213" y="2133600"/>
          <a:ext cx="8915400" cy="4100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1909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4C2ED-AC93-48F4-B7C8-4730F7F5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percentage of mental health claims by gender vs all serious claims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8041B7-1A22-44BE-8BB8-86892EEFC6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009269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165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A92A0-9CAB-4498-A242-BDCEE9853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‘stress injuries’ 2017-2018 (by gender) </a:t>
            </a:r>
            <a:br>
              <a:rPr lang="en-AU" alt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AU" alt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compared with sprains/strains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F576774-F0C9-4C3C-8FB8-5EBD129238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637525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5119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83AB6-EFB3-4447-AC72-B007BC83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Occupational groups with the highest rate of claims for mental health conditions (SWA)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D0AB24F-040E-4A7A-A1DD-D3C04B892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957251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2340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29511-E716-4ACB-820B-F67FF9CF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specific jobs with highest claim rate mental health conditions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A2296D-C7D1-4152-8919-C166E16C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3ABAE52-F8C5-4E2D-ABA0-DAE18F9851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419371"/>
              </p:ext>
            </p:extLst>
          </p:nvPr>
        </p:nvGraphicFramePr>
        <p:xfrm>
          <a:off x="2589212" y="2057400"/>
          <a:ext cx="8915400" cy="3853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7395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299A4-A023-4FC4-B670-C28D6CADC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median direct cost various ‘stress claims</a:t>
            </a:r>
            <a:br>
              <a:rPr lang="en-AU" dirty="0"/>
            </a:b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FFF05C-9C7A-4DAF-ADD8-292DF45E70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768339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4869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EF8A-67BF-4C9E-A5C0-B8DE7DBB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 Mental health conditions vs all serious claims – weeks off work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D43D99-0A5D-4073-BE41-03ACBE6BFB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304569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2990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DC660-B65B-47A6-A3BF-CED14769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percentage cost increase stress/all claims vs increase in AWE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04E5F-8986-4B45-A962-9AC1E458F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5498" y="2210719"/>
            <a:ext cx="8915400" cy="3777622"/>
          </a:xfrm>
        </p:spPr>
        <p:txBody>
          <a:bodyPr/>
          <a:lstStyle/>
          <a:p>
            <a:endParaRPr lang="en-AU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E7FA44A-B601-4D0C-A52A-AA55B8AB29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175374"/>
              </p:ext>
            </p:extLst>
          </p:nvPr>
        </p:nvGraphicFramePr>
        <p:xfrm>
          <a:off x="2589212" y="2553159"/>
          <a:ext cx="8911686" cy="3853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881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D59F-4AFF-4AAC-AE87-E653DE6A2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What is work trauma?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0F441-3D1B-430C-8A47-BB6B20202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375982"/>
          </a:xfrm>
        </p:spPr>
        <p:txBody>
          <a:bodyPr>
            <a:normAutofit lnSpcReduction="10000"/>
          </a:bodyPr>
          <a:lstStyle/>
          <a:p>
            <a:r>
              <a:rPr lang="en-AU" dirty="0"/>
              <a:t>Work trauma is any work related incident or injury.</a:t>
            </a:r>
          </a:p>
          <a:p>
            <a:endParaRPr lang="en-AU" dirty="0"/>
          </a:p>
          <a:p>
            <a:r>
              <a:rPr lang="en-AU" dirty="0"/>
              <a:t>Work trauma can be due to physical injury, mental injury or a combination of both.</a:t>
            </a:r>
          </a:p>
          <a:p>
            <a:endParaRPr lang="en-AU" dirty="0"/>
          </a:p>
          <a:p>
            <a:r>
              <a:rPr lang="en-AU" dirty="0"/>
              <a:t>Work trauma has led to the development of the various workers compensation schemes. Each state has different scheme - there are four Commonwealth schemes.</a:t>
            </a:r>
          </a:p>
          <a:p>
            <a:endParaRPr lang="en-AU" dirty="0"/>
          </a:p>
          <a:p>
            <a:r>
              <a:rPr lang="en-AU" dirty="0"/>
              <a:t>Statistics about the various workers compensation schemes and the frequency and cost of work trauma are collated annually by Safe Work Australia: focusing on serious claims</a:t>
            </a:r>
          </a:p>
          <a:p>
            <a:r>
              <a:rPr lang="en-AU" dirty="0">
                <a:hlinkClick r:id="rId2"/>
              </a:rPr>
              <a:t>https://www.safeworkaustralia.gov.au/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511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EC549-AA75-470F-A9A2-8BFA4F51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%age change compensation paid 2000/2001 – 2015/2016 vs weekly earnings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6BCDE0-C16B-4A04-9FEF-B2A0EC6E35E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3622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6C312-4F79-4393-9631-68442544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Overall, frequency rate of stress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741F9-E1E3-45FF-A3A3-67B18A04D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000" dirty="0"/>
              <a:t>Claims/100 million hours re mental stress claims fallen 2005-06 and 2015-16. </a:t>
            </a:r>
          </a:p>
          <a:p>
            <a:r>
              <a:rPr lang="en-AU" sz="2000" dirty="0"/>
              <a:t>0.51 claims/million hours (2005-2006) </a:t>
            </a:r>
            <a:r>
              <a:rPr lang="en-AU" sz="2000" dirty="0">
                <a:latin typeface="Wingdings 3" panose="05040102010807070707" pitchFamily="18" charset="2"/>
              </a:rPr>
              <a:t>g</a:t>
            </a:r>
            <a:r>
              <a:rPr lang="en-AU" sz="2000" dirty="0"/>
              <a:t> 0.43 claims/million hours (2015-2016)</a:t>
            </a:r>
          </a:p>
          <a:p>
            <a:r>
              <a:rPr lang="en-AU" sz="2000" dirty="0"/>
              <a:t>While the rate for harassment and/or bullying claims has increased over that same period, it has been trending down since the peak in 2010-11.</a:t>
            </a:r>
          </a:p>
          <a:p>
            <a:pPr marL="0" indent="0">
              <a:buNone/>
            </a:pPr>
            <a:r>
              <a:rPr lang="en-AU" sz="2000" i="1" dirty="0">
                <a:hlinkClick r:id="rId2"/>
              </a:rPr>
              <a:t>Australian Bureau of Statistics Work-related Injuries Survey 2013–14</a:t>
            </a:r>
            <a:r>
              <a:rPr lang="en-AU" sz="2000" u="sng" dirty="0">
                <a:hlinkClick r:id="rId2"/>
              </a:rPr>
              <a:t> </a:t>
            </a:r>
            <a:r>
              <a:rPr lang="en-AU" sz="2000" dirty="0"/>
              <a:t> report </a:t>
            </a:r>
          </a:p>
          <a:p>
            <a:r>
              <a:rPr lang="en-AU" sz="2000" dirty="0"/>
              <a:t>60 % of employees reported mental stress but did not apply for workers’ compensation.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024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891F1-9E87-40D2-A085-9AD70C010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Bullying and Harassment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5C62B-14A5-4225-BF82-CDFB6574B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45920"/>
            <a:ext cx="8915400" cy="45879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2400" b="1" dirty="0"/>
              <a:t>Bullying</a:t>
            </a:r>
            <a:r>
              <a:rPr lang="en-AU" sz="2400" dirty="0"/>
              <a:t> as defined in the Fair Work Act has three distinct characteristics </a:t>
            </a:r>
          </a:p>
          <a:p>
            <a:pPr lvl="1"/>
            <a:r>
              <a:rPr lang="en-AU" sz="2400" dirty="0"/>
              <a:t>unreasonable behaviour</a:t>
            </a:r>
          </a:p>
          <a:p>
            <a:pPr lvl="1"/>
            <a:r>
              <a:rPr lang="en-AU" sz="2400" dirty="0"/>
              <a:t>repeated </a:t>
            </a:r>
          </a:p>
          <a:p>
            <a:pPr lvl="1"/>
            <a:r>
              <a:rPr lang="en-AU" sz="2400" dirty="0"/>
              <a:t>that behaviour creates a risk to health and safety.</a:t>
            </a:r>
          </a:p>
          <a:p>
            <a:r>
              <a:rPr lang="en-AU" sz="2400" dirty="0"/>
              <a:t>2016 - 9.6 % employees experienced bullying within a six-month period.</a:t>
            </a:r>
          </a:p>
          <a:p>
            <a:r>
              <a:rPr lang="en-AU" sz="2400" dirty="0"/>
              <a:t>The 2014 </a:t>
            </a:r>
            <a:r>
              <a:rPr lang="en-AU" sz="2400" b="1" i="1" dirty="0"/>
              <a:t>Workplace Bullying in Australia</a:t>
            </a:r>
            <a:r>
              <a:rPr lang="en-AU" sz="2400" b="1" dirty="0"/>
              <a:t> </a:t>
            </a:r>
            <a:r>
              <a:rPr lang="en-AU" sz="2400" dirty="0"/>
              <a:t>report </a:t>
            </a:r>
          </a:p>
          <a:p>
            <a:pPr lvl="1"/>
            <a:r>
              <a:rPr lang="en-AU" sz="2400" dirty="0"/>
              <a:t>41.6 per cent of Australian employees experience bullying at some time in their working life.</a:t>
            </a:r>
          </a:p>
          <a:p>
            <a:pPr marL="0" indent="0">
              <a:buNone/>
            </a:pPr>
            <a:r>
              <a:rPr lang="en-AU" sz="2400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521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3F934-3226-4EC0-8143-77C780D1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number of claims by occupation re bullying/harassment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A06E2D-2E04-4EB0-B20E-83FF3A7D53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462973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016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C085-FE21-44F8-A3FF-D2C9158F9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/>
              <a:t>industries with higher rates of claims involving work-related harassment/ bullying</a:t>
            </a:r>
            <a:br>
              <a:rPr lang="en-AU" dirty="0"/>
            </a:b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F02814-AAA4-4083-9F9F-431E8D9B16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584720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0892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CAD3-ADC3-4E49-8881-1AD521585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/>
              <a:t>Occupations - higher rates of claims re bullying/harassment.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61174-6556-4FF1-BECA-6D5B4640A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368099"/>
          </a:xfrm>
        </p:spPr>
        <p:txBody>
          <a:bodyPr>
            <a:normAutofit/>
          </a:bodyPr>
          <a:lstStyle/>
          <a:p>
            <a:r>
              <a:rPr lang="en-AU" dirty="0"/>
              <a:t>school teachers</a:t>
            </a:r>
          </a:p>
          <a:p>
            <a:r>
              <a:rPr lang="en-AU" dirty="0"/>
              <a:t>health and welfare support workers</a:t>
            </a:r>
          </a:p>
          <a:p>
            <a:r>
              <a:rPr lang="en-AU" dirty="0"/>
              <a:t>personal carers and assistants</a:t>
            </a:r>
          </a:p>
          <a:p>
            <a:r>
              <a:rPr lang="en-AU" dirty="0"/>
              <a:t>nursing professionals</a:t>
            </a:r>
          </a:p>
          <a:p>
            <a:r>
              <a:rPr lang="en-AU" dirty="0"/>
              <a:t>defence force members</a:t>
            </a:r>
          </a:p>
          <a:p>
            <a:r>
              <a:rPr lang="en-AU" dirty="0"/>
              <a:t>firefighters </a:t>
            </a:r>
          </a:p>
          <a:p>
            <a:r>
              <a:rPr lang="en-AU" dirty="0"/>
              <a:t>Police</a:t>
            </a:r>
          </a:p>
          <a:p>
            <a:pPr marL="0" indent="0">
              <a:buNone/>
            </a:pPr>
            <a:r>
              <a:rPr lang="en-AU" dirty="0"/>
              <a:t>These occupations involve </a:t>
            </a:r>
          </a:p>
          <a:p>
            <a:pPr lvl="1"/>
            <a:r>
              <a:rPr lang="en-AU" dirty="0"/>
              <a:t>high levels of interaction with other people</a:t>
            </a:r>
          </a:p>
          <a:p>
            <a:pPr lvl="1"/>
            <a:r>
              <a:rPr lang="en-AU" dirty="0"/>
              <a:t>rendering a service to the public sometimes in difficult and challenging circumstances.</a:t>
            </a:r>
          </a:p>
          <a:p>
            <a:pPr lvl="0"/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483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FF80-6A3F-4DF9-B6B1-0F7CBAEE2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380C5-379F-47FB-9389-5C951018A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413F70-612A-4CB5-BC9E-19C6DF205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723" y="689375"/>
            <a:ext cx="7250695" cy="551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A7444-1BE4-4664-AB62-C8B98329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8DA01-2D19-4EEC-9D86-2779DAEDC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E092E7-F93A-4A40-9BCA-25A2B7E7B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760" y="699750"/>
            <a:ext cx="7676764" cy="565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4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37C0B-E333-4154-B1F8-F4CABE354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ADFB3-D7CF-496F-95D9-0C333D443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E3F4B-7CBD-4EDE-80FB-16C84A81C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418" y="736219"/>
            <a:ext cx="7319564" cy="607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4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3D52A-405E-4C01-BB97-396C22161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lies, damn lies and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9B5A8-4DF6-4B79-BD5D-29CFD59F6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800" dirty="0"/>
              <a:t>Fundamental problems with SafeWork statistics</a:t>
            </a:r>
          </a:p>
          <a:p>
            <a:r>
              <a:rPr lang="en-AU" sz="2400" dirty="0"/>
              <a:t>No account taken of the prevalence of mental and behavioural conditions in Australia.</a:t>
            </a:r>
          </a:p>
          <a:p>
            <a:r>
              <a:rPr lang="en-AU" sz="2400" dirty="0"/>
              <a:t>No account of the issue of co-morbidity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0014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6D9C9-09B8-4E73-AE5B-9D1FB8054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what is an ‘injury’?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6E49D-070C-40DF-A732-0C6045E00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In Victoria the </a:t>
            </a:r>
            <a:r>
              <a:rPr lang="en-AU" i="1" dirty="0"/>
              <a:t>Workplace Injury Rehabilitation and Compensation Act (WIRCA)</a:t>
            </a:r>
          </a:p>
          <a:p>
            <a:pPr marL="0" indent="0">
              <a:buNone/>
            </a:pPr>
            <a:r>
              <a:rPr lang="en-AU" dirty="0"/>
              <a:t>provides the following definition </a:t>
            </a:r>
          </a:p>
          <a:p>
            <a:pPr marL="0" indent="0">
              <a:buNone/>
            </a:pPr>
            <a:r>
              <a:rPr lang="en-AU" dirty="0"/>
              <a:t>“Injury” means any physical or mental injury and, without limiting the generality of that definition, includes—</a:t>
            </a:r>
          </a:p>
          <a:p>
            <a:r>
              <a:rPr lang="en-AU" dirty="0"/>
              <a:t>(a) industrial deafness; and</a:t>
            </a:r>
          </a:p>
          <a:p>
            <a:r>
              <a:rPr lang="en-AU" dirty="0"/>
              <a:t>(b) a disease contracted by a worker in the course of the worker’s employment (whether at, or away from, the place of employment); and</a:t>
            </a:r>
          </a:p>
          <a:p>
            <a:r>
              <a:rPr lang="en-AU" dirty="0"/>
              <a:t>(c) a recurrence, aggravation, acceleration, exacerbation or deterioration</a:t>
            </a:r>
          </a:p>
          <a:p>
            <a:pPr marL="0" indent="0">
              <a:buNone/>
            </a:pPr>
            <a:r>
              <a:rPr lang="en-AU" dirty="0"/>
              <a:t>	of any pre-existing injury or disease;</a:t>
            </a:r>
          </a:p>
        </p:txBody>
      </p:sp>
    </p:spTree>
    <p:extLst>
      <p:ext uri="{BB962C8B-B14F-4D97-AF65-F5344CB8AC3E}">
        <p14:creationId xmlns:p14="http://schemas.microsoft.com/office/powerpoint/2010/main" val="27029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4999E-C98A-4194-8991-D6FF911FA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1" y="624110"/>
            <a:ext cx="9504362" cy="1280890"/>
          </a:xfrm>
        </p:spPr>
        <p:txBody>
          <a:bodyPr/>
          <a:lstStyle/>
          <a:p>
            <a:pPr algn="ctr"/>
            <a:r>
              <a:rPr lang="en-AU" dirty="0"/>
              <a:t>proportion of Australians with a mental or behavioural condition 2017-2018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C60861-9F96-4095-932B-AC2E3DC73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3450" y="1781654"/>
            <a:ext cx="6921500" cy="507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754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79A07-32FE-4825-9FB2-B86E93B57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proportion of persons with anxiety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8C8BA9-C4AC-48C9-8579-6EF2E1BE5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870" y="1524000"/>
            <a:ext cx="7841687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886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9D901-5D37-4461-9B2A-05F62DD30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proportion of persons with depression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BADB3C-66DF-4295-A3F0-DE61D7EF7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4508" y="1568450"/>
            <a:ext cx="7904810" cy="490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393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8D5E-0C59-4CB0-8AC3-3FEE14A6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mental or behavioural condition and work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5401A9-4397-45D7-813A-CC4BA5C6F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8878" y="1352550"/>
            <a:ext cx="6646671" cy="49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984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EB3D5-4D1C-4B29-9DC3-729E73846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ABS statistics vs. Safe Work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19050-063B-4ED9-982C-01A6E4DFE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00200"/>
            <a:ext cx="8915400" cy="4311022"/>
          </a:xfrm>
        </p:spPr>
        <p:txBody>
          <a:bodyPr>
            <a:normAutofit lnSpcReduction="10000"/>
          </a:bodyPr>
          <a:lstStyle/>
          <a:p>
            <a:r>
              <a:rPr lang="en-AU" dirty="0"/>
              <a:t>2017-18, 1 in 5 (20.1%) or 4.8 million had a mental or behavioural condition</a:t>
            </a:r>
          </a:p>
          <a:p>
            <a:r>
              <a:rPr lang="en-AU" dirty="0"/>
              <a:t>more common amongst females than males (22.3% compared with 17.9% respectively). </a:t>
            </a:r>
          </a:p>
          <a:p>
            <a:r>
              <a:rPr lang="en-AU" dirty="0"/>
              <a:t>Almost 1 in 3 (30.0%) females 15-24 years had a mental or behavioural condition and 1 in 5 (21.3%) males 15-24 years.</a:t>
            </a:r>
          </a:p>
          <a:p>
            <a:r>
              <a:rPr lang="en-AU" dirty="0"/>
              <a:t>In 2017/2018 there were 34,000 work claims for mental or behavioural disorders (only about 5,000 claims accepted).</a:t>
            </a:r>
          </a:p>
          <a:p>
            <a:r>
              <a:rPr lang="en-AU" dirty="0"/>
              <a:t>In 2017-2018 there were 13.4 million in the workforce.</a:t>
            </a:r>
          </a:p>
          <a:p>
            <a:r>
              <a:rPr lang="en-AU" dirty="0"/>
              <a:t>ABS data indicates that in 2017-2018, 60% of those with mental or behavioural conditions were in the workforce, about 2.88 million. </a:t>
            </a:r>
          </a:p>
          <a:p>
            <a:r>
              <a:rPr lang="en-AU" dirty="0"/>
              <a:t>what proportion of those with a work claim for a mental or behavioural condition had a condition unrelated or only peripherally related to employment?</a:t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860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8F9C-119D-4D8D-8CED-3DB665C4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on the other hand - co-morbidity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AD92D-5F4A-4377-88A4-63247B2D4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dirty="0"/>
              <a:t>SafeWork Australia statistics do not measure co-morbidity</a:t>
            </a:r>
          </a:p>
          <a:p>
            <a:endParaRPr lang="en-AU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CA04209-B8E9-4A66-A1F5-D3C799E723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431772"/>
              </p:ext>
            </p:extLst>
          </p:nvPr>
        </p:nvGraphicFramePr>
        <p:xfrm>
          <a:off x="3067050" y="2809560"/>
          <a:ext cx="6629400" cy="2892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56465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B20D7-4D26-4012-AA24-DD305AE83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sz="3100" dirty="0"/>
              <a:t>musculoskeletal conditions and comorbidity Australian Institute of Health and Welfare 2014-15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095C9-4C16-4133-AE40-35C2D2C3D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 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Almost 4 in 5 (79%) people with arthritis and 2 in 3 (65%) people with back pain and problems had at least 1 other chronic condition. </a:t>
            </a:r>
          </a:p>
          <a:p>
            <a:endParaRPr lang="en-AU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CF1ADAB-E80F-4A28-844C-7C117809D8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475774"/>
              </p:ext>
            </p:extLst>
          </p:nvPr>
        </p:nvGraphicFramePr>
        <p:xfrm>
          <a:off x="2781837" y="1905000"/>
          <a:ext cx="7959143" cy="2808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00094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0B2B9-DB23-4CDD-8334-081874DF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arthritis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67309C-50E0-40BA-85F9-9A5A351FD5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91938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9FDAF-3743-4B21-AC7D-745456A79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back pain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CB7A7D-72A9-4FCB-A9AD-D73BED9A1E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502275"/>
              </p:ext>
            </p:extLst>
          </p:nvPr>
        </p:nvGraphicFramePr>
        <p:xfrm>
          <a:off x="2436813" y="19050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65382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F1A6E-6F66-42FF-A16E-2628C3C6B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estimates of work related co-morbidity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3C365-53AE-4712-B4E8-360D8B3E8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2016-2017 serious claims for back injury – 			15,275</a:t>
            </a:r>
          </a:p>
          <a:p>
            <a:r>
              <a:rPr lang="en-AU" dirty="0"/>
              <a:t>co-morbidity mental/behavioural condition (30%)	  		4,582</a:t>
            </a:r>
          </a:p>
          <a:p>
            <a:r>
              <a:rPr lang="en-AU" dirty="0"/>
              <a:t>2016-2017 sprains/strains, serious claims 			56,400</a:t>
            </a:r>
          </a:p>
          <a:p>
            <a:r>
              <a:rPr lang="en-AU" dirty="0"/>
              <a:t>co-morbidity mental/behavioural condition (10%)   		 5,600</a:t>
            </a:r>
          </a:p>
          <a:p>
            <a:r>
              <a:rPr lang="en-AU" dirty="0"/>
              <a:t>number of mental/behavioural conditions accepted 		 5,200</a:t>
            </a:r>
          </a:p>
          <a:p>
            <a:r>
              <a:rPr lang="en-AU" dirty="0"/>
              <a:t>guesstimate of work mental/behavioural condition 	    &gt;15,000</a:t>
            </a:r>
          </a:p>
        </p:txBody>
      </p:sp>
    </p:spTree>
    <p:extLst>
      <p:ext uri="{BB962C8B-B14F-4D97-AF65-F5344CB8AC3E}">
        <p14:creationId xmlns:p14="http://schemas.microsoft.com/office/powerpoint/2010/main" val="64292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9CA46-1D5E-49CB-8BA7-0A866E88F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 material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39983-9A16-45E8-9D5D-91DC634B9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08150"/>
            <a:ext cx="8915400" cy="4476750"/>
          </a:xfrm>
        </p:spPr>
        <p:txBody>
          <a:bodyPr>
            <a:normAutofit fontScale="92500" lnSpcReduction="10000"/>
          </a:bodyPr>
          <a:lstStyle/>
          <a:p>
            <a:r>
              <a:rPr lang="en-AU" sz="2000" dirty="0"/>
              <a:t>work has to have materially contributed to the injury.</a:t>
            </a:r>
          </a:p>
          <a:p>
            <a:pPr lvl="1"/>
            <a:r>
              <a:rPr lang="en-AU" sz="1800" dirty="0"/>
              <a:t>the work injury need not be the sole, or even principal, cause of the damage, although it must have materially contributed to it.</a:t>
            </a:r>
          </a:p>
          <a:p>
            <a:r>
              <a:rPr lang="en-AU" sz="2000" dirty="0"/>
              <a:t>the previous Act used the term ‘significant contributing factor’ that appears synonymous with material contribution  </a:t>
            </a:r>
          </a:p>
          <a:p>
            <a:pPr lvl="1"/>
            <a:r>
              <a:rPr lang="en-AU" sz="1800" dirty="0"/>
              <a:t>this meant that employment must have contributed to the injury in a way that is not insignificant, trivial or minimal. </a:t>
            </a:r>
          </a:p>
          <a:p>
            <a:pPr lvl="1"/>
            <a:r>
              <a:rPr lang="en-AU" sz="1800" dirty="0"/>
              <a:t>factors assisting include:</a:t>
            </a:r>
          </a:p>
          <a:p>
            <a:pPr lvl="2"/>
            <a:r>
              <a:rPr lang="en-AU" sz="1600" dirty="0"/>
              <a:t>duration of employment </a:t>
            </a:r>
          </a:p>
          <a:p>
            <a:pPr lvl="2"/>
            <a:r>
              <a:rPr lang="en-AU" sz="1800" dirty="0"/>
              <a:t>nature of the work</a:t>
            </a:r>
          </a:p>
          <a:p>
            <a:pPr lvl="2"/>
            <a:r>
              <a:rPr lang="en-AU" sz="1800" dirty="0"/>
              <a:t>particular tasks involved</a:t>
            </a:r>
          </a:p>
          <a:p>
            <a:pPr lvl="2"/>
            <a:r>
              <a:rPr lang="en-AU" sz="1800" dirty="0"/>
              <a:t>would the injury have occurred anyway </a:t>
            </a:r>
          </a:p>
          <a:p>
            <a:pPr lvl="2"/>
            <a:r>
              <a:rPr lang="en-AU" sz="1800" dirty="0"/>
              <a:t>other factors including lifestyle, non work activities, hereditary risks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69604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FCA46-A1A7-4CC1-9710-36A31D11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flawed statistical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AA0C8-49A1-4523-8A02-2876A9E40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Safe Work Australia statistics both:</a:t>
            </a:r>
          </a:p>
          <a:p>
            <a:r>
              <a:rPr lang="en-AU" dirty="0"/>
              <a:t>over-estimate work related mental/behavioural conditions</a:t>
            </a:r>
          </a:p>
          <a:p>
            <a:pPr lvl="1"/>
            <a:r>
              <a:rPr lang="en-AU" dirty="0"/>
              <a:t>no account taken of ABS data re prevalence of mental/behavioural condition in the community</a:t>
            </a:r>
          </a:p>
          <a:p>
            <a:r>
              <a:rPr lang="en-AU" dirty="0"/>
              <a:t>under-estimate work related mental/behavioural conditions</a:t>
            </a:r>
          </a:p>
          <a:p>
            <a:pPr lvl="1"/>
            <a:r>
              <a:rPr lang="en-AU" dirty="0"/>
              <a:t>no attempt to measure co-morbidity with work related mental/behavioural conditions</a:t>
            </a:r>
          </a:p>
          <a:p>
            <a:pPr lvl="1"/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190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E77D1-B2CD-407B-8908-27CF86E98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issues for workers with a work related mental/behavioural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559FF-D6C5-4F72-B204-55520A1C3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continuing stigma about admitting to a mental/behavioural condition </a:t>
            </a:r>
          </a:p>
          <a:p>
            <a:r>
              <a:rPr lang="en-AU" dirty="0"/>
              <a:t>resentment from employers and co-workers about time off work due to a mental/behavioural condition </a:t>
            </a:r>
          </a:p>
          <a:p>
            <a:r>
              <a:rPr lang="en-AU" dirty="0"/>
              <a:t>a mental/behavioural condition is a central narcissistic wound, it implies:</a:t>
            </a:r>
          </a:p>
          <a:p>
            <a:pPr lvl="1"/>
            <a:r>
              <a:rPr lang="en-AU" dirty="0"/>
              <a:t>weakness</a:t>
            </a:r>
          </a:p>
          <a:p>
            <a:pPr lvl="1"/>
            <a:r>
              <a:rPr lang="en-AU" dirty="0"/>
              <a:t>failure</a:t>
            </a:r>
          </a:p>
          <a:p>
            <a:pPr lvl="1"/>
            <a:r>
              <a:rPr lang="en-AU" dirty="0"/>
              <a:t>inadequate when compared with co-workers</a:t>
            </a:r>
          </a:p>
          <a:p>
            <a:pPr lvl="1"/>
            <a:r>
              <a:rPr lang="en-AU" dirty="0"/>
              <a:t>credibility concerns, am I believed?</a:t>
            </a:r>
          </a:p>
          <a:p>
            <a:r>
              <a:rPr lang="en-AU" dirty="0"/>
              <a:t>lack of a clear time frame for recovery </a:t>
            </a:r>
          </a:p>
          <a:p>
            <a:r>
              <a:rPr lang="en-AU" dirty="0"/>
              <a:t>treatment that may reinforce stigma </a:t>
            </a:r>
            <a:r>
              <a:rPr lang="en-AU" dirty="0" err="1"/>
              <a:t>eg</a:t>
            </a:r>
            <a:r>
              <a:rPr lang="en-AU" dirty="0"/>
              <a:t> seeing a psychologist/ taking tablets</a:t>
            </a:r>
          </a:p>
          <a:p>
            <a:r>
              <a:rPr lang="en-AU" dirty="0"/>
              <a:t>traumatization from the workers’ compensation system (proving injury) 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443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3747-0484-4FA8-BC0D-400263F62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 example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57B43-6EDF-4B39-9824-A441F87E8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experienced Victorian police officer was shot, had a claim and was later ill health retired.</a:t>
            </a:r>
          </a:p>
          <a:p>
            <a:r>
              <a:rPr lang="en-US" dirty="0"/>
              <a:t>He told me “ In a funny way I was glad I was shot because I knew I couldn’t keep doing the job.  My wife told me to see a psychologist but even now its not a good look.  </a:t>
            </a:r>
          </a:p>
          <a:p>
            <a:r>
              <a:rPr lang="en-AU" dirty="0"/>
              <a:t>“If I hadn’t been shot I would have had to make a stress claim.  I would have found that humiliating and embarrassing, now I’m sort of a hero!”</a:t>
            </a:r>
          </a:p>
        </p:txBody>
      </p:sp>
    </p:spTree>
    <p:extLst>
      <p:ext uri="{BB962C8B-B14F-4D97-AF65-F5344CB8AC3E}">
        <p14:creationId xmlns:p14="http://schemas.microsoft.com/office/powerpoint/2010/main" val="344164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F5189-55C0-441E-83B2-21CFFF8DD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discrimination by employers</a:t>
            </a:r>
            <a:br>
              <a:rPr lang="en-US" dirty="0"/>
            </a:br>
            <a:r>
              <a:rPr lang="en-US" dirty="0"/>
              <a:t>low RTW rate: employers view </a:t>
            </a:r>
            <a:br>
              <a:rPr lang="en-US" dirty="0"/>
            </a:br>
            <a:r>
              <a:rPr lang="en-US" sz="1400" dirty="0"/>
              <a:t>(analysis RTW results SafeWork November 2017)</a:t>
            </a:r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CE9B21-960B-4971-B15C-4387878C7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8296" y="1868542"/>
            <a:ext cx="8751219" cy="402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816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CBA86-E6A8-409A-8004-2F5CFD0A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RTW rate: employees view</a:t>
            </a:r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7AD21A-1A83-4D39-891C-9C877E054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399" y="1905001"/>
            <a:ext cx="11048632" cy="432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81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FEBC2-EB6A-4EF8-9462-84F4AA094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RTW - key influencing factors </a:t>
            </a:r>
            <a:r>
              <a:rPr lang="en-US" sz="1400" dirty="0"/>
              <a:t>(1 November 2017)</a:t>
            </a:r>
            <a:endParaRPr lang="en-AU" sz="1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3B82DF-38E1-4D0E-84A3-475839344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444753"/>
            <a:ext cx="6974523" cy="52575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91E598F-3513-4891-8376-EA9C7406F83C}"/>
                  </a:ext>
                </a:extLst>
              </p14:cNvPr>
              <p14:cNvContentPartPr/>
              <p14:nvPr/>
            </p14:nvContentPartPr>
            <p14:xfrm>
              <a:off x="6261840" y="3901680"/>
              <a:ext cx="2975400" cy="2665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91E598F-3513-4891-8376-EA9C7406F8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2480" y="3892320"/>
                <a:ext cx="2994120" cy="268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16105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8371F-6E5F-4051-B727-DDDF41AC5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dirty="0"/>
              <a:t>discrimination against injured workers with a mental health condition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94845-995A-4A15-BCA4-25B3F9FA8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57700"/>
          </a:xfrm>
        </p:spPr>
        <p:txBody>
          <a:bodyPr>
            <a:normAutofit lnSpcReduction="10000"/>
          </a:bodyPr>
          <a:lstStyle/>
          <a:p>
            <a:r>
              <a:rPr lang="en-AU" sz="2400" dirty="0"/>
              <a:t>most jurisdictions (except for Northern </a:t>
            </a:r>
            <a:r>
              <a:rPr lang="en-AU" sz="2400" dirty="0" err="1"/>
              <a:t>Territory,Queensland</a:t>
            </a:r>
            <a:r>
              <a:rPr lang="en-AU" sz="2400" dirty="0"/>
              <a:t> and Commonwealth) </a:t>
            </a:r>
          </a:p>
          <a:p>
            <a:pPr lvl="1"/>
            <a:r>
              <a:rPr lang="en-AU" sz="2400" dirty="0"/>
              <a:t>impairment benefits only for non secondary impairment or ‘pure mental harm’</a:t>
            </a:r>
          </a:p>
          <a:p>
            <a:r>
              <a:rPr lang="en-AU" sz="2400" dirty="0"/>
              <a:t>different thresholds for permanent impairment physical/ mental/behavioural disorders in some states </a:t>
            </a:r>
          </a:p>
          <a:p>
            <a:r>
              <a:rPr lang="en-AU" sz="2400" dirty="0"/>
              <a:t>all exclude ‘stress’ claims due to ‘reasonable management action’</a:t>
            </a:r>
          </a:p>
          <a:p>
            <a:r>
              <a:rPr lang="en-AU" sz="2400" dirty="0"/>
              <a:t>In South Australia and </a:t>
            </a:r>
            <a:r>
              <a:rPr lang="en-AU" sz="2400" dirty="0" err="1"/>
              <a:t>Queenskand</a:t>
            </a:r>
            <a:r>
              <a:rPr lang="en-AU" sz="2400" dirty="0"/>
              <a:t> work has to be </a:t>
            </a:r>
            <a:r>
              <a:rPr lang="en-AU" sz="2400" b="1" dirty="0"/>
              <a:t>the </a:t>
            </a:r>
            <a:r>
              <a:rPr lang="en-AU" sz="2400" dirty="0"/>
              <a:t>significant contributing factor for a mental/behavioural injury but not for physical injury</a:t>
            </a:r>
          </a:p>
        </p:txBody>
      </p:sp>
    </p:spTree>
    <p:extLst>
      <p:ext uri="{BB962C8B-B14F-4D97-AF65-F5344CB8AC3E}">
        <p14:creationId xmlns:p14="http://schemas.microsoft.com/office/powerpoint/2010/main" val="163404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3210-1776-4E5A-B781-0C1D7C5C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856C8B-BB74-4852-A634-20D81FD8C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3088" y="367573"/>
            <a:ext cx="4809744" cy="60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236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4B257-0EC6-4CFE-ABA4-600A2603B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National Data about mental health</a:t>
            </a:r>
            <a:br>
              <a:rPr lang="en-US" dirty="0"/>
            </a:br>
            <a:r>
              <a:rPr lang="en-US" dirty="0"/>
              <a:t>Police and Emergency services </a:t>
            </a:r>
            <a:br>
              <a:rPr lang="en-US" dirty="0"/>
            </a:br>
            <a:r>
              <a:rPr lang="en-US" sz="2000" dirty="0"/>
              <a:t>(Dr Sam Harvey et al - Black Dog Institute)</a:t>
            </a:r>
            <a:endParaRPr lang="en-AU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414D5-FBC6-4E5F-8E0D-45E7E119B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 = 21,014 </a:t>
            </a:r>
          </a:p>
          <a:p>
            <a:r>
              <a:rPr lang="en-AU" sz="2400" dirty="0"/>
              <a:t>1 in 10 current employees – probable PTSD</a:t>
            </a:r>
          </a:p>
          <a:p>
            <a:r>
              <a:rPr lang="en-AU" sz="2400" dirty="0"/>
              <a:t>1 in 4 former employees 	– probable PTSD</a:t>
            </a:r>
          </a:p>
          <a:p>
            <a:r>
              <a:rPr lang="en-AU" sz="2400" dirty="0"/>
              <a:t>worked &gt; 10 years 2x likely to  have ‘stress’</a:t>
            </a:r>
          </a:p>
          <a:p>
            <a:r>
              <a:rPr lang="en-AU" sz="2400" dirty="0"/>
              <a:t>poor workplace practices;</a:t>
            </a:r>
          </a:p>
          <a:p>
            <a:pPr marL="0" indent="0">
              <a:buNone/>
            </a:pPr>
            <a:r>
              <a:rPr lang="en-AU" sz="2400" dirty="0"/>
              <a:t>       “as damaging to mental health as occupational 			trauma”</a:t>
            </a:r>
          </a:p>
        </p:txBody>
      </p:sp>
    </p:spTree>
    <p:extLst>
      <p:ext uri="{BB962C8B-B14F-4D97-AF65-F5344CB8AC3E}">
        <p14:creationId xmlns:p14="http://schemas.microsoft.com/office/powerpoint/2010/main" val="51636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8BE29-1330-4D44-8C09-5748FDF1F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771618"/>
          </a:xfrm>
        </p:spPr>
        <p:txBody>
          <a:bodyPr/>
          <a:lstStyle/>
          <a:p>
            <a:pPr algn="ctr"/>
            <a:r>
              <a:rPr lang="en-US" dirty="0"/>
              <a:t>mental health of current and retired fire fighters in NSW</a:t>
            </a:r>
            <a:br>
              <a:rPr lang="en-US" dirty="0"/>
            </a:br>
            <a:r>
              <a:rPr lang="en-US" sz="2000" dirty="0"/>
              <a:t>Harvey SB et al ANZ J Psych 2016 50(7) 649-658</a:t>
            </a:r>
            <a:endParaRPr lang="en-AU" sz="20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DA7CCDE-4C42-4688-A649-C74A75B676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342364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3021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475A-FE36-4E7E-9857-5F92BF7B7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a serious claim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431AC-BE37-4AD3-A2EE-3132BB03D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712" y="2552701"/>
            <a:ext cx="8915400" cy="2400300"/>
          </a:xfrm>
        </p:spPr>
        <p:txBody>
          <a:bodyPr/>
          <a:lstStyle/>
          <a:p>
            <a:r>
              <a:rPr lang="en-AU" sz="2400" dirty="0"/>
              <a:t>A serious claim is for an injury that results in at least 5 days off work ( in Victoria for 10 days)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60278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2A33E-D965-45DD-8F86-ED9416B64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cumulative trauma exposure</a:t>
            </a:r>
            <a:br>
              <a:rPr lang="en-US" dirty="0"/>
            </a:br>
            <a:r>
              <a:rPr lang="en-US" dirty="0"/>
              <a:t>fire-fighters in NSW (Black Dog Institute)</a:t>
            </a:r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6B59C5-5598-4AAC-9023-E50A7CA12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4076" y="2014780"/>
            <a:ext cx="8442453" cy="392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040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598F5-F3AB-4272-957B-EBA2E76B9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manager </a:t>
            </a:r>
            <a:r>
              <a:rPr lang="en-US" dirty="0" err="1"/>
              <a:t>behaviour</a:t>
            </a:r>
            <a:r>
              <a:rPr lang="en-US" dirty="0"/>
              <a:t> and mental health symptoms (K6 questionnaire)</a:t>
            </a:r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03E8C9-1B70-43DB-9CA2-750678D1A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0904" y="2222499"/>
            <a:ext cx="8138859" cy="39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518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BD6B-B8CF-449D-A12E-66C252A99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how various non-trauma workplace risk factors may interact</a:t>
            </a:r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FBAEF4-D050-4AAB-A3E6-C526243AA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4902" y="1905000"/>
            <a:ext cx="7121471" cy="505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762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BD6B-B8CF-449D-A12E-66C252A99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how various non-trauma workplace risk factors may interact</a:t>
            </a:r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FBAEF4-D050-4AAB-A3E6-C526243AA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4902" y="1905000"/>
            <a:ext cx="7121471" cy="50512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D23EF3-76CE-4727-AEE4-82572680BC8C}"/>
                  </a:ext>
                </a:extLst>
              </p14:cNvPr>
              <p14:cNvContentPartPr/>
              <p14:nvPr/>
            </p14:nvContentPartPr>
            <p14:xfrm>
              <a:off x="2120760" y="2228760"/>
              <a:ext cx="6287040" cy="2400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D23EF3-76CE-4727-AEE4-82572680BC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1400" y="2219400"/>
                <a:ext cx="6305760" cy="241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67124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BD6B-B8CF-449D-A12E-66C252A99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how various non-trauma workplace risk factors may interact</a:t>
            </a:r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FBAEF4-D050-4AAB-A3E6-C526243AA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4902" y="1905000"/>
            <a:ext cx="7121471" cy="50512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AD841E-020A-44E3-B42C-F16FF020A319}"/>
                  </a:ext>
                </a:extLst>
              </p14:cNvPr>
              <p14:cNvContentPartPr/>
              <p14:nvPr/>
            </p14:nvContentPartPr>
            <p14:xfrm>
              <a:off x="3879720" y="3841920"/>
              <a:ext cx="2477160" cy="2337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AD841E-020A-44E3-B42C-F16FF020A3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0360" y="3832560"/>
                <a:ext cx="2495880" cy="235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5317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BD6B-B8CF-449D-A12E-66C252A99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how various non-trauma workplace risk factors may interact</a:t>
            </a:r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FBAEF4-D050-4AAB-A3E6-C526243AA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4902" y="1905000"/>
            <a:ext cx="7121471" cy="50512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1FEA9DF-C2CE-4493-B646-C214212E5140}"/>
                  </a:ext>
                </a:extLst>
              </p14:cNvPr>
              <p14:cNvContentPartPr/>
              <p14:nvPr/>
            </p14:nvContentPartPr>
            <p14:xfrm>
              <a:off x="7016760" y="4032360"/>
              <a:ext cx="2578320" cy="1899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1FEA9DF-C2CE-4493-B646-C214212E51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7400" y="4023000"/>
                <a:ext cx="2597040" cy="191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9940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52D0A-3115-41C2-AF8E-C7118721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064" y="210312"/>
            <a:ext cx="9849548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Evidence based framework-healthy workplace (Black Dog Institute)</a:t>
            </a:r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8DC849-52F1-4332-AE8B-C39491A31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2695" y="1171720"/>
            <a:ext cx="7507665" cy="56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388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3A21-88FE-44F2-83AC-1AE6C752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711A45-9CBA-4833-992E-FEE25628D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8960" y="484632"/>
            <a:ext cx="6130883" cy="568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076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8ACA-F20C-4098-A57A-9599146A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2 questions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3F3DB-CB0A-48E9-9934-82CBA2913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/>
              <a:t>In 1987 the number of workers’ compensation claims by Victoria Police dropped by 50% - why?</a:t>
            </a:r>
          </a:p>
          <a:p>
            <a:pPr lvl="2"/>
            <a:r>
              <a:rPr lang="en-US" sz="1800" dirty="0"/>
              <a:t>An enhanced  Emergency Services Superannuation Scheme emerged –</a:t>
            </a:r>
          </a:p>
          <a:p>
            <a:pPr lvl="2"/>
            <a:r>
              <a:rPr lang="en-US" sz="1800" dirty="0"/>
              <a:t>result – Victoria Police claiming ESSS </a:t>
            </a:r>
            <a:r>
              <a:rPr lang="en-US" sz="1800" dirty="0">
                <a:latin typeface="Wingdings 3" panose="05040102010807070707" pitchFamily="18" charset="2"/>
              </a:rPr>
              <a:t>h </a:t>
            </a:r>
            <a:r>
              <a:rPr lang="en-US" sz="1800" dirty="0"/>
              <a:t>by 250% </a:t>
            </a:r>
          </a:p>
          <a:p>
            <a:pPr lvl="1"/>
            <a:r>
              <a:rPr lang="en-US" sz="2000" dirty="0"/>
              <a:t>1993 the number of Victorian ‘stress claims’  dropped from a decade long 5.2% of all claims to 2.5% of all claims why?</a:t>
            </a:r>
          </a:p>
          <a:p>
            <a:pPr lvl="2"/>
            <a:r>
              <a:rPr lang="en-US" sz="1800" dirty="0"/>
              <a:t>The Kennett government introduced S82(2a) rejecting claims due to  reasonable management action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386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15967-6694-42D4-8C48-F160F851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BC52E-2114-4B1A-9768-F257BB9B7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30095"/>
            <a:ext cx="8915400" cy="508964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workplace injuries comprise about 1% of workforce each year</a:t>
            </a:r>
          </a:p>
          <a:p>
            <a:r>
              <a:rPr lang="en-US" dirty="0"/>
              <a:t>‘stress’ claims 6-7% of all claims</a:t>
            </a:r>
          </a:p>
          <a:p>
            <a:r>
              <a:rPr lang="en-US" dirty="0"/>
              <a:t>statistical overlap between ABS data and Safe Work data</a:t>
            </a:r>
          </a:p>
          <a:p>
            <a:r>
              <a:rPr lang="en-US" dirty="0"/>
              <a:t>The importance of co-morbidity not </a:t>
            </a:r>
            <a:r>
              <a:rPr lang="en-US" dirty="0" err="1"/>
              <a:t>recognised</a:t>
            </a:r>
            <a:r>
              <a:rPr lang="en-US" dirty="0"/>
              <a:t> in the statistics</a:t>
            </a:r>
          </a:p>
          <a:p>
            <a:r>
              <a:rPr lang="en-US" dirty="0"/>
              <a:t>all jurisdictions discriminate against injured workers with a mental health injury </a:t>
            </a:r>
          </a:p>
          <a:p>
            <a:r>
              <a:rPr lang="en-US" dirty="0"/>
              <a:t>‘stress claims’ lead to prolonged absence from work and a higher personal and community cost than other claims</a:t>
            </a:r>
          </a:p>
          <a:p>
            <a:r>
              <a:rPr lang="en-US" dirty="0"/>
              <a:t>certain occupations have a much higher rate of ‘stress claims’ because of:</a:t>
            </a:r>
          </a:p>
          <a:p>
            <a:pPr lvl="1"/>
            <a:r>
              <a:rPr lang="en-US" dirty="0"/>
              <a:t>the nature of the work</a:t>
            </a:r>
          </a:p>
          <a:p>
            <a:pPr lvl="1"/>
            <a:r>
              <a:rPr lang="en-US" dirty="0"/>
              <a:t>management issues</a:t>
            </a:r>
            <a:endParaRPr lang="en-AU" dirty="0"/>
          </a:p>
          <a:p>
            <a:r>
              <a:rPr lang="en-AU" dirty="0"/>
              <a:t>Evidence based research shows reduction in work place stress can occur by:</a:t>
            </a:r>
          </a:p>
          <a:p>
            <a:pPr lvl="1"/>
            <a:r>
              <a:rPr lang="en-US" dirty="0"/>
              <a:t>reducing stigma</a:t>
            </a:r>
          </a:p>
          <a:p>
            <a:pPr lvl="1"/>
            <a:r>
              <a:rPr lang="en-US" dirty="0"/>
              <a:t>resilience training</a:t>
            </a:r>
          </a:p>
          <a:p>
            <a:pPr lvl="1"/>
            <a:r>
              <a:rPr lang="en-US" dirty="0"/>
              <a:t>mentorship training</a:t>
            </a:r>
          </a:p>
          <a:p>
            <a:pPr lvl="1"/>
            <a:r>
              <a:rPr lang="en-US" dirty="0"/>
              <a:t>early recognition of distress and appropriate management action</a:t>
            </a:r>
          </a:p>
          <a:p>
            <a:pPr lvl="1"/>
            <a:r>
              <a:rPr lang="en-US" dirty="0"/>
              <a:t>supportive return to work after absence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EB938-F1F9-4F89-BD94-530F991DC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Causes of work trauma - inherent in the job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EE597-4B4A-4AE9-98F3-487A0459A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040177"/>
          </a:xfrm>
        </p:spPr>
        <p:txBody>
          <a:bodyPr>
            <a:normAutofit fontScale="77500" lnSpcReduction="20000"/>
          </a:bodyPr>
          <a:lstStyle/>
          <a:p>
            <a:r>
              <a:rPr lang="en-AU" sz="1900" dirty="0"/>
              <a:t>injury – defence force/police/prison officers/firefighters/miners timber workers/construction workers/ truck drivers</a:t>
            </a:r>
          </a:p>
          <a:p>
            <a:r>
              <a:rPr lang="en-AU" sz="1900" dirty="0"/>
              <a:t>occupational diseases – meat workers/ health workers/agricultural workers</a:t>
            </a:r>
          </a:p>
          <a:p>
            <a:r>
              <a:rPr lang="en-AU" sz="1900" dirty="0"/>
              <a:t>long or irregular hours – police/doctors/paramedics/chefs/managers</a:t>
            </a:r>
          </a:p>
          <a:p>
            <a:r>
              <a:rPr lang="en-AU" sz="1900" dirty="0"/>
              <a:t>repetitive work – factory workers/clerks/cleaners</a:t>
            </a:r>
          </a:p>
          <a:p>
            <a:r>
              <a:rPr lang="en-AU" sz="1900" dirty="0"/>
              <a:t>distasteful work – prison officers/paramedics/meat workers/police/personal carers</a:t>
            </a:r>
          </a:p>
          <a:p>
            <a:r>
              <a:rPr lang="en-AU" sz="1900" dirty="0"/>
              <a:t>isolation – artist/writers/composers/clergy/</a:t>
            </a:r>
          </a:p>
          <a:p>
            <a:r>
              <a:rPr lang="en-AU" sz="1900" dirty="0"/>
              <a:t>shift work – factory workers/FIFO/police/paramedics/prison officers</a:t>
            </a:r>
          </a:p>
          <a:p>
            <a:r>
              <a:rPr lang="en-AU" sz="1900" dirty="0"/>
              <a:t>difficult client population – 	police/prison officers/social workers/WorkCover 									agents/psychiatrists</a:t>
            </a:r>
          </a:p>
          <a:p>
            <a:r>
              <a:rPr lang="en-AU" sz="1900" dirty="0"/>
              <a:t>performers – theatre/musicians/sports people</a:t>
            </a:r>
          </a:p>
          <a:p>
            <a:r>
              <a:rPr lang="en-AU" sz="1900" dirty="0"/>
              <a:t>helpers – PCAs/Home help/paramedics/firefighters</a:t>
            </a:r>
          </a:p>
          <a:p>
            <a:r>
              <a:rPr lang="en-AU" sz="1900" dirty="0"/>
              <a:t>vicarious trauma – paramedics/ police officers</a:t>
            </a:r>
          </a:p>
          <a:p>
            <a:pPr marL="0" indent="0">
              <a:buNone/>
            </a:pPr>
            <a:r>
              <a:rPr lang="en-AU" dirty="0"/>
              <a:t> 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568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CB17A-FAC5-4DC8-BE8A-DE54E3EB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 trauma </a:t>
            </a:r>
            <a:r>
              <a:rPr lang="en-AU" b="1" dirty="0"/>
              <a:t>not</a:t>
            </a:r>
            <a:r>
              <a:rPr lang="en-AU" dirty="0"/>
              <a:t> inherent in the job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27E44-2CAB-4197-BA78-F751118B3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err="1"/>
              <a:t>redtape</a:t>
            </a:r>
            <a:r>
              <a:rPr lang="en-AU" dirty="0"/>
              <a:t> – police/managers/public servants/ school principals</a:t>
            </a:r>
          </a:p>
          <a:p>
            <a:r>
              <a:rPr lang="en-AU" dirty="0"/>
              <a:t>conflicting demands – clergy/social workers/union workers</a:t>
            </a:r>
          </a:p>
          <a:p>
            <a:r>
              <a:rPr lang="en-AU" dirty="0"/>
              <a:t>lack of autonomy – police/defence force/cottage parents</a:t>
            </a:r>
          </a:p>
          <a:p>
            <a:r>
              <a:rPr lang="en-AU" dirty="0"/>
              <a:t>low public image – parking officers/politicians/psychiatrists</a:t>
            </a:r>
          </a:p>
          <a:p>
            <a:r>
              <a:rPr lang="en-AU" dirty="0"/>
              <a:t>no security – defence force/small business people/performers/farmers</a:t>
            </a:r>
          </a:p>
          <a:p>
            <a:r>
              <a:rPr lang="en-AU" dirty="0"/>
              <a:t>disillusionment – clergy/social workers/police/paramedics</a:t>
            </a:r>
          </a:p>
          <a:p>
            <a:r>
              <a:rPr lang="en-AU" dirty="0"/>
              <a:t>work overload – small business people/firefighters</a:t>
            </a:r>
          </a:p>
          <a:p>
            <a:r>
              <a:rPr lang="en-AU" dirty="0"/>
              <a:t>bullying &amp; harassment – factory workers/disability workers/hospitality workers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979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D814-09B7-4DCE-B969-AD456DAB2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workforce 7/2017 – 6/2018 (ABS)</a:t>
            </a:r>
            <a:br>
              <a:rPr lang="en-AU" dirty="0"/>
            </a:br>
            <a:r>
              <a:rPr lang="en-AU" dirty="0"/>
              <a:t>rate of injury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E23A3-FD68-41C4-9B29-A8E219207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039112"/>
            <a:ext cx="8915400" cy="4194778"/>
          </a:xfrm>
        </p:spPr>
        <p:txBody>
          <a:bodyPr>
            <a:normAutofit fontScale="92500" lnSpcReduction="10000"/>
          </a:bodyPr>
          <a:lstStyle/>
          <a:p>
            <a:r>
              <a:rPr lang="en-AU" sz="2800" dirty="0"/>
              <a:t>13.4 million in the workforce</a:t>
            </a:r>
          </a:p>
          <a:p>
            <a:r>
              <a:rPr lang="en-AU" sz="2800" dirty="0"/>
              <a:t>4.2% of workforce(536,000) had a work injury or disease</a:t>
            </a:r>
          </a:p>
          <a:p>
            <a:r>
              <a:rPr lang="en-AU" sz="2800" dirty="0"/>
              <a:t>158,935 serious claims</a:t>
            </a:r>
          </a:p>
          <a:p>
            <a:pPr marL="0" indent="0">
              <a:buNone/>
            </a:pPr>
            <a:r>
              <a:rPr lang="en-AU" sz="2800" dirty="0"/>
              <a:t>		serious claims rate 1.2% of the workforce</a:t>
            </a:r>
          </a:p>
          <a:p>
            <a:pPr marL="0" indent="0">
              <a:buNone/>
            </a:pPr>
            <a:r>
              <a:rPr lang="en-AU" sz="2800" dirty="0"/>
              <a:t>		and 30% of all work injury or disease.</a:t>
            </a:r>
          </a:p>
          <a:p>
            <a:r>
              <a:rPr lang="en-AU" sz="2800" dirty="0"/>
              <a:t>“stress” claims about 6.2% of all </a:t>
            </a:r>
            <a:r>
              <a:rPr lang="en-AU" sz="2800" b="1" dirty="0"/>
              <a:t>serious</a:t>
            </a:r>
            <a:r>
              <a:rPr lang="en-AU" sz="2800" dirty="0"/>
              <a:t> claims</a:t>
            </a:r>
          </a:p>
          <a:p>
            <a:r>
              <a:rPr lang="en-AU" sz="2800" dirty="0"/>
              <a:t> 0.07% of the workforce</a:t>
            </a:r>
          </a:p>
          <a:p>
            <a:r>
              <a:rPr lang="en-AU" sz="2800" dirty="0"/>
              <a:t> approx. 9800 claims</a:t>
            </a: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36013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18131</TotalTime>
  <Words>2263</Words>
  <Application>Microsoft Office PowerPoint</Application>
  <PresentationFormat>Widescreen</PresentationFormat>
  <Paragraphs>294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Arial</vt:lpstr>
      <vt:lpstr>Century Gothic</vt:lpstr>
      <vt:lpstr>Wingdings 3</vt:lpstr>
      <vt:lpstr>Wisp</vt:lpstr>
      <vt:lpstr>Work Trauma</vt:lpstr>
      <vt:lpstr>scope of this talk</vt:lpstr>
      <vt:lpstr>What is work trauma?</vt:lpstr>
      <vt:lpstr>what is an ‘injury’?</vt:lpstr>
      <vt:lpstr> material contribution</vt:lpstr>
      <vt:lpstr>a serious claim</vt:lpstr>
      <vt:lpstr>Causes of work trauma - inherent in the job </vt:lpstr>
      <vt:lpstr>work trauma not inherent in the job </vt:lpstr>
      <vt:lpstr>workforce 7/2017 – 6/2018 (ABS) rate of injury</vt:lpstr>
      <vt:lpstr>work trauma – total cost to the Australian economy SafeWork Aust. 2012-2013</vt:lpstr>
      <vt:lpstr>absences from work - 2017-2018</vt:lpstr>
      <vt:lpstr>%age work injury or illness,  occupation groups and sex</vt:lpstr>
      <vt:lpstr>%age claims by occupation/age</vt:lpstr>
      <vt:lpstr>Mechanism of injury/illness 2017-2018</vt:lpstr>
      <vt:lpstr>Comparison 2006-2007 and 2015-2016</vt:lpstr>
      <vt:lpstr>Work Stress</vt:lpstr>
      <vt:lpstr>causes of work stress</vt:lpstr>
      <vt:lpstr>effects of work place ‘stress’</vt:lpstr>
      <vt:lpstr>SafeWork Australia 2016-2017</vt:lpstr>
      <vt:lpstr>claims accepted/ not accepted  2017-2018</vt:lpstr>
      <vt:lpstr>%age accepted total v ‘stress claims 2016-2017</vt:lpstr>
      <vt:lpstr>Safe Work Australia stress claims accepted: 2011/2012 g 2016/2017 workforce numbers 2011:11,440,000g2016:11,930,000  % increase  4.3% </vt:lpstr>
      <vt:lpstr>percentage of mental health claims by gender vs all serious claims</vt:lpstr>
      <vt:lpstr>‘stress injuries’ 2017-2018 (by gender)  - compared with sprains/strains</vt:lpstr>
      <vt:lpstr>Occupational groups with the highest rate of claims for mental health conditions (SWA)</vt:lpstr>
      <vt:lpstr>specific jobs with highest claim rate mental health conditions</vt:lpstr>
      <vt:lpstr>median direct cost various ‘stress claims </vt:lpstr>
      <vt:lpstr> Mental health conditions vs all serious claims – weeks off work</vt:lpstr>
      <vt:lpstr>percentage cost increase stress/all claims vs increase in AWE</vt:lpstr>
      <vt:lpstr>%age change compensation paid 2000/2001 – 2015/2016 vs weekly earnings</vt:lpstr>
      <vt:lpstr>Overall, frequency rate of stress claims</vt:lpstr>
      <vt:lpstr>Bullying and Harassment</vt:lpstr>
      <vt:lpstr>number of claims by occupation re bullying/harassment</vt:lpstr>
      <vt:lpstr>industries with higher rates of claims involving work-related harassment/ bullying </vt:lpstr>
      <vt:lpstr>Occupations - higher rates of claims re bullying/harassment. </vt:lpstr>
      <vt:lpstr>PowerPoint Presentation</vt:lpstr>
      <vt:lpstr>PowerPoint Presentation</vt:lpstr>
      <vt:lpstr>PowerPoint Presentation</vt:lpstr>
      <vt:lpstr>lies, damn lies and statistics</vt:lpstr>
      <vt:lpstr>proportion of Australians with a mental or behavioural condition 2017-2018</vt:lpstr>
      <vt:lpstr>proportion of persons with anxiety</vt:lpstr>
      <vt:lpstr>proportion of persons with depression</vt:lpstr>
      <vt:lpstr>mental or behavioural condition and work </vt:lpstr>
      <vt:lpstr>ABS statistics vs. Safe Work statistics</vt:lpstr>
      <vt:lpstr>on the other hand - co-morbidity</vt:lpstr>
      <vt:lpstr>musculoskeletal conditions and comorbidity Australian Institute of Health and Welfare 2014-15 </vt:lpstr>
      <vt:lpstr>arthritis</vt:lpstr>
      <vt:lpstr>back pain</vt:lpstr>
      <vt:lpstr>estimates of work related co-morbidity</vt:lpstr>
      <vt:lpstr>flawed statistical survey</vt:lpstr>
      <vt:lpstr>issues for workers with a work related mental/behavioural conditions</vt:lpstr>
      <vt:lpstr>an example</vt:lpstr>
      <vt:lpstr>discrimination by employers low RTW rate: employers view  (analysis RTW results SafeWork November 2017)</vt:lpstr>
      <vt:lpstr>low RTW rate: employees view</vt:lpstr>
      <vt:lpstr>RTW - key influencing factors (1 November 2017)</vt:lpstr>
      <vt:lpstr>discrimination against injured workers with a mental health condition</vt:lpstr>
      <vt:lpstr>PowerPoint Presentation</vt:lpstr>
      <vt:lpstr>1st National Data about mental health Police and Emergency services  (Dr Sam Harvey et al - Black Dog Institute)</vt:lpstr>
      <vt:lpstr>mental health of current and retired fire fighters in NSW Harvey SB et al ANZ J Psych 2016 50(7) 649-658</vt:lpstr>
      <vt:lpstr>impact of cumulative trauma exposure fire-fighters in NSW (Black Dog Institute)</vt:lpstr>
      <vt:lpstr>manager behaviour and mental health symptoms (K6 questionnaire)</vt:lpstr>
      <vt:lpstr>how various non-trauma workplace risk factors may interact</vt:lpstr>
      <vt:lpstr>how various non-trauma workplace risk factors may interact</vt:lpstr>
      <vt:lpstr>how various non-trauma workplace risk factors may interact</vt:lpstr>
      <vt:lpstr>how various non-trauma workplace risk factors may interact</vt:lpstr>
      <vt:lpstr>Evidence based framework-healthy workplace (Black Dog Institute)</vt:lpstr>
      <vt:lpstr>PowerPoint Presentation</vt:lpstr>
      <vt:lpstr> 2 questions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Trauma</dc:title>
  <dc:creator>Michael Epstein</dc:creator>
  <cp:lastModifiedBy>Michael Epstein</cp:lastModifiedBy>
  <cp:revision>148</cp:revision>
  <cp:lastPrinted>2019-08-08T01:00:18Z</cp:lastPrinted>
  <dcterms:created xsi:type="dcterms:W3CDTF">2019-04-22T22:57:25Z</dcterms:created>
  <dcterms:modified xsi:type="dcterms:W3CDTF">2019-08-09T02:11:57Z</dcterms:modified>
</cp:coreProperties>
</file>