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390" r:id="rId2"/>
    <p:sldId id="260" r:id="rId3"/>
    <p:sldId id="261" r:id="rId4"/>
    <p:sldId id="262" r:id="rId5"/>
    <p:sldId id="388" r:id="rId6"/>
    <p:sldId id="389" r:id="rId7"/>
    <p:sldId id="263" r:id="rId8"/>
    <p:sldId id="270" r:id="rId9"/>
    <p:sldId id="273" r:id="rId10"/>
    <p:sldId id="274" r:id="rId11"/>
    <p:sldId id="275" r:id="rId12"/>
    <p:sldId id="343" r:id="rId13"/>
    <p:sldId id="322" r:id="rId14"/>
    <p:sldId id="308" r:id="rId15"/>
    <p:sldId id="309" r:id="rId16"/>
    <p:sldId id="310" r:id="rId17"/>
    <p:sldId id="364" r:id="rId18"/>
    <p:sldId id="282" r:id="rId19"/>
    <p:sldId id="281" r:id="rId20"/>
    <p:sldId id="284" r:id="rId21"/>
    <p:sldId id="286" r:id="rId22"/>
    <p:sldId id="287" r:id="rId23"/>
    <p:sldId id="271" r:id="rId24"/>
    <p:sldId id="272" r:id="rId25"/>
    <p:sldId id="288" r:id="rId26"/>
    <p:sldId id="289" r:id="rId27"/>
    <p:sldId id="291" r:id="rId28"/>
    <p:sldId id="293" r:id="rId29"/>
    <p:sldId id="384" r:id="rId30"/>
    <p:sldId id="311" r:id="rId31"/>
    <p:sldId id="387" r:id="rId32"/>
    <p:sldId id="301" r:id="rId33"/>
    <p:sldId id="294" r:id="rId34"/>
    <p:sldId id="295" r:id="rId35"/>
    <p:sldId id="344" r:id="rId36"/>
    <p:sldId id="313" r:id="rId37"/>
    <p:sldId id="297" r:id="rId38"/>
    <p:sldId id="312" r:id="rId39"/>
    <p:sldId id="323" r:id="rId40"/>
    <p:sldId id="324" r:id="rId41"/>
    <p:sldId id="325" r:id="rId42"/>
    <p:sldId id="327" r:id="rId43"/>
    <p:sldId id="329" r:id="rId44"/>
    <p:sldId id="330" r:id="rId45"/>
    <p:sldId id="331" r:id="rId46"/>
    <p:sldId id="385" r:id="rId47"/>
    <p:sldId id="332" r:id="rId48"/>
    <p:sldId id="333" r:id="rId49"/>
    <p:sldId id="334" r:id="rId50"/>
    <p:sldId id="336" r:id="rId51"/>
    <p:sldId id="337" r:id="rId52"/>
    <p:sldId id="338" r:id="rId53"/>
    <p:sldId id="358" r:id="rId54"/>
    <p:sldId id="359" r:id="rId55"/>
    <p:sldId id="340" r:id="rId56"/>
    <p:sldId id="360" r:id="rId57"/>
    <p:sldId id="361" r:id="rId58"/>
    <p:sldId id="363" r:id="rId59"/>
    <p:sldId id="342" r:id="rId60"/>
    <p:sldId id="345" r:id="rId61"/>
    <p:sldId id="346" r:id="rId62"/>
    <p:sldId id="347" r:id="rId63"/>
    <p:sldId id="348" r:id="rId64"/>
    <p:sldId id="349" r:id="rId65"/>
    <p:sldId id="350" r:id="rId66"/>
    <p:sldId id="351" r:id="rId67"/>
    <p:sldId id="352" r:id="rId68"/>
    <p:sldId id="353" r:id="rId69"/>
    <p:sldId id="354" r:id="rId70"/>
    <p:sldId id="355" r:id="rId71"/>
    <p:sldId id="356" r:id="rId72"/>
    <p:sldId id="357" r:id="rId73"/>
    <p:sldId id="339" r:id="rId74"/>
    <p:sldId id="393" r:id="rId75"/>
    <p:sldId id="391" r:id="rId76"/>
    <p:sldId id="392" r:id="rId77"/>
    <p:sldId id="365" r:id="rId78"/>
    <p:sldId id="265" r:id="rId79"/>
    <p:sldId id="386" r:id="rId80"/>
    <p:sldId id="383" r:id="rId81"/>
    <p:sldId id="394" r:id="rId82"/>
    <p:sldId id="318" r:id="rId83"/>
    <p:sldId id="368" r:id="rId84"/>
    <p:sldId id="398" r:id="rId85"/>
    <p:sldId id="397" r:id="rId86"/>
    <p:sldId id="376" r:id="rId87"/>
    <p:sldId id="377" r:id="rId88"/>
    <p:sldId id="399" r:id="rId89"/>
    <p:sldId id="366" r:id="rId90"/>
    <p:sldId id="371" r:id="rId91"/>
    <p:sldId id="400" r:id="rId92"/>
    <p:sldId id="302" r:id="rId93"/>
    <p:sldId id="379" r:id="rId94"/>
    <p:sldId id="401" r:id="rId95"/>
    <p:sldId id="378" r:id="rId96"/>
    <p:sldId id="321" r:id="rId97"/>
    <p:sldId id="369" r:id="rId98"/>
    <p:sldId id="320" r:id="rId99"/>
    <p:sldId id="266" r:id="rId100"/>
    <p:sldId id="370" r:id="rId101"/>
    <p:sldId id="395" r:id="rId102"/>
    <p:sldId id="381" r:id="rId103"/>
    <p:sldId id="382" r:id="rId104"/>
    <p:sldId id="396" r:id="rId105"/>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E952"/>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70" autoAdjust="0"/>
    <p:restoredTop sz="95263" autoAdjust="0"/>
  </p:normalViewPr>
  <p:slideViewPr>
    <p:cSldViewPr snapToGrid="0">
      <p:cViewPr varScale="1">
        <p:scale>
          <a:sx n="82" d="100"/>
          <a:sy n="82" d="100"/>
        </p:scale>
        <p:origin x="365" y="6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solidFill>
                  <a:schemeClr val="tx2"/>
                </a:solidFill>
              </a:rPr>
              <a:t>Suicide rate/population growth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strCache>
            </c:strRef>
          </c:tx>
          <c:spPr>
            <a:ln w="28575" cap="rnd">
              <a:solidFill>
                <a:schemeClr val="accent1"/>
              </a:solidFill>
              <a:round/>
            </a:ln>
            <a:effectLst/>
          </c:spPr>
          <c:marker>
            <c:symbol val="none"/>
          </c:marker>
          <c:cat>
            <c:numRef>
              <c:f>Sheet1!$B$1:$T$1</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Sheet1!$B$2:$T$2</c:f>
              <c:numCache>
                <c:formatCode>General</c:formatCode>
                <c:ptCount val="19"/>
                <c:pt idx="0">
                  <c:v>2457</c:v>
                </c:pt>
                <c:pt idx="1">
                  <c:v>2320</c:v>
                </c:pt>
                <c:pt idx="2">
                  <c:v>2214</c:v>
                </c:pt>
                <c:pt idx="3">
                  <c:v>2098</c:v>
                </c:pt>
                <c:pt idx="4">
                  <c:v>2102</c:v>
                </c:pt>
                <c:pt idx="5">
                  <c:v>2118</c:v>
                </c:pt>
                <c:pt idx="6">
                  <c:v>2229</c:v>
                </c:pt>
                <c:pt idx="7">
                  <c:v>2341</c:v>
                </c:pt>
                <c:pt idx="8">
                  <c:v>2266</c:v>
                </c:pt>
                <c:pt idx="9">
                  <c:v>2359</c:v>
                </c:pt>
                <c:pt idx="10">
                  <c:v>2273</c:v>
                </c:pt>
                <c:pt idx="11">
                  <c:v>2535</c:v>
                </c:pt>
                <c:pt idx="12">
                  <c:v>2520</c:v>
                </c:pt>
                <c:pt idx="13">
                  <c:v>2922</c:v>
                </c:pt>
                <c:pt idx="14">
                  <c:v>3027</c:v>
                </c:pt>
                <c:pt idx="15">
                  <c:v>2866</c:v>
                </c:pt>
                <c:pt idx="16">
                  <c:v>3128</c:v>
                </c:pt>
                <c:pt idx="17">
                  <c:v>3046</c:v>
                </c:pt>
                <c:pt idx="18">
                  <c:v>3318</c:v>
                </c:pt>
              </c:numCache>
            </c:numRef>
          </c:val>
          <c:smooth val="0"/>
          <c:extLst>
            <c:ext xmlns:c16="http://schemas.microsoft.com/office/drawing/2014/chart" uri="{C3380CC4-5D6E-409C-BE32-E72D297353CC}">
              <c16:uniqueId val="{00000000-5B10-4B36-86FB-B0DFD7233917}"/>
            </c:ext>
          </c:extLst>
        </c:ser>
        <c:ser>
          <c:idx val="1"/>
          <c:order val="1"/>
          <c:tx>
            <c:strRef>
              <c:f>Sheet1!$A$3</c:f>
              <c:strCache>
                <c:ptCount val="1"/>
                <c:pt idx="0">
                  <c:v>Population</c:v>
                </c:pt>
              </c:strCache>
            </c:strRef>
          </c:tx>
          <c:spPr>
            <a:ln w="28575" cap="rnd">
              <a:solidFill>
                <a:schemeClr val="accent2"/>
              </a:solidFill>
              <a:round/>
            </a:ln>
            <a:effectLst/>
          </c:spPr>
          <c:marker>
            <c:symbol val="none"/>
          </c:marker>
          <c:cat>
            <c:numRef>
              <c:f>Sheet1!$B$1:$T$1</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Sheet1!$B$3:$T$3</c:f>
              <c:numCache>
                <c:formatCode>General</c:formatCode>
                <c:ptCount val="19"/>
                <c:pt idx="0">
                  <c:v>1927.4701</c:v>
                </c:pt>
                <c:pt idx="1">
                  <c:v>1949.521</c:v>
                </c:pt>
                <c:pt idx="2">
                  <c:v>1972.0736999999999</c:v>
                </c:pt>
                <c:pt idx="3">
                  <c:v>1993.2722000000001</c:v>
                </c:pt>
                <c:pt idx="4">
                  <c:v>2017.6844000000001</c:v>
                </c:pt>
                <c:pt idx="5">
                  <c:v>2045.0966000000001</c:v>
                </c:pt>
                <c:pt idx="6">
                  <c:v>2082.7622000000001</c:v>
                </c:pt>
                <c:pt idx="7">
                  <c:v>2124.9198999999999</c:v>
                </c:pt>
                <c:pt idx="8">
                  <c:v>2169.1653000000001</c:v>
                </c:pt>
                <c:pt idx="9">
                  <c:v>2203.1750000000002</c:v>
                </c:pt>
                <c:pt idx="10">
                  <c:v>2234.0023999999999</c:v>
                </c:pt>
                <c:pt idx="11">
                  <c:v>2312.8128999999999</c:v>
                </c:pt>
                <c:pt idx="12">
                  <c:v>2347.5686000000001</c:v>
                </c:pt>
                <c:pt idx="13">
                  <c:v>2349.0700000000002</c:v>
                </c:pt>
                <c:pt idx="14">
                  <c:v>2378.12</c:v>
                </c:pt>
                <c:pt idx="15">
                  <c:v>2412.7199999999998</c:v>
                </c:pt>
                <c:pt idx="16">
                  <c:v>2477.0700000000002</c:v>
                </c:pt>
                <c:pt idx="17">
                  <c:v>2499.2399999999998</c:v>
                </c:pt>
                <c:pt idx="18">
                  <c:v>2536.4299999999998</c:v>
                </c:pt>
              </c:numCache>
            </c:numRef>
          </c:val>
          <c:smooth val="0"/>
          <c:extLst>
            <c:ext xmlns:c16="http://schemas.microsoft.com/office/drawing/2014/chart" uri="{C3380CC4-5D6E-409C-BE32-E72D297353CC}">
              <c16:uniqueId val="{00000001-5B10-4B36-86FB-B0DFD7233917}"/>
            </c:ext>
          </c:extLst>
        </c:ser>
        <c:dLbls>
          <c:showLegendKey val="0"/>
          <c:showVal val="0"/>
          <c:showCatName val="0"/>
          <c:showSerName val="0"/>
          <c:showPercent val="0"/>
          <c:showBubbleSize val="0"/>
        </c:dLbls>
        <c:smooth val="0"/>
        <c:axId val="1159303920"/>
        <c:axId val="1159301840"/>
      </c:lineChart>
      <c:catAx>
        <c:axId val="115930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9301840"/>
        <c:crosses val="autoZero"/>
        <c:auto val="1"/>
        <c:lblAlgn val="ctr"/>
        <c:lblOffset val="100"/>
        <c:noMultiLvlLbl val="0"/>
      </c:catAx>
      <c:valAx>
        <c:axId val="1159301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930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ax="4480" units="cm"/>
          <inkml:channel name="Y" type="integer" max="1440" units="cm"/>
          <inkml:channel name="T" type="integer" max="2.14748E9" units="dev"/>
        </inkml:traceFormat>
        <inkml:channelProperties>
          <inkml:channelProperty channel="X" name="resolution" value="75.04188" units="1/cm"/>
          <inkml:channelProperty channel="Y" name="resolution" value="42.85714" units="1/cm"/>
          <inkml:channelProperty channel="T" name="resolution" value="1" units="1/dev"/>
        </inkml:channelProperties>
      </inkml:inkSource>
      <inkml:timestamp xml:id="ts0" timeString="2021-02-18T06:31:06.3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16986 6085 0,'-17'0'687,"-72"18"-671,54-18-16,0 0 15,0 0 1,17 0 390,-53 18-406,1-18 16,-36 17-1,-194-17 1,0 0 0,71 0-1,70 0 1,106 0 0,0 0 327,-35 0-327,35 0-16,-17 0 16,-107 18-1,19 0 1,52-18-1,70 0 1,-16 17 250,-107 1-251,53-18-15,-194 0 16,36-18 0,52 1-1,88-1 1,107 18 15,-19 0 407,-34 0-423,17 0-15,-18 0 16,1 0-1,-71 0 1,35 18 0,71-18-1,-1 17 282,-34-17-281,-71 0-1,17 0 1,54 0-16,-89 0 16,88 0-1,36 0 1,0 0 187,-36 0-187,-17 0-16,0 0 15,-159 0 1,-18 0 0,18 0-1,124 0 1,88 0-1,17 0 142,-35 0-157,-53 0 15,-141 0 1,18 0 0,-18 0-1,88 0 1,89 0-16,52 0 31,-35 0 157,-17 0-173,17 0-15,-88-17 16,-106 17-1,-71-18 17,-17-17-17,70-1 1,71 1 0,106 35-1,71 0 220,-54 0-220,-35 0-15,18 0 16,-71 0-1,53 0 1,36 0 312,-18 18-312,17-18-16,-105 17 31,35 1-15,70-18-1,-17 18 188,17-1-203,1-17 16,-1 18 0,1-18-1,34 0 1,-17 18 203,-52-1-219,69-17 15,-17 0 1,-88 18 0,88-18-16,-70 0 15,52 0 1,54 0-1,-36 0 517,-18 0-532,1 0 15,-1 0 1,54 0 375,-72 0-391,1 0 15,0 0 1,70 0-1,-70-18 345,18 18-360,17 0 15,35 0 1,-17 0 0,17 0-1,-17 0 267,-89 0-251,107 0-31,-19 0 156,-52 0-140,0 0-16,53 0 15,-18 18 1</inkml:trace>
</inkml:ink>
</file>

<file path=ppt/ink/ink2.xml><?xml version="1.0" encoding="utf-8"?>
<inkml:ink xmlns:inkml="http://www.w3.org/2003/InkML">
  <inkml:definitions>
    <inkml:context xml:id="ctx0">
      <inkml:inkSource xml:id="inkSrc0">
        <inkml:traceFormat>
          <inkml:channel name="X" type="integer" max="4480" units="cm"/>
          <inkml:channel name="Y" type="integer" max="1440" units="cm"/>
          <inkml:channel name="T" type="integer" max="2.14748E9" units="dev"/>
        </inkml:traceFormat>
        <inkml:channelProperties>
          <inkml:channelProperty channel="X" name="resolution" value="75.04188" units="1/cm"/>
          <inkml:channelProperty channel="Y" name="resolution" value="42.85714" units="1/cm"/>
          <inkml:channelProperty channel="T" name="resolution" value="1" units="1/dev"/>
        </inkml:channelProperties>
      </inkml:inkSource>
      <inkml:timestamp xml:id="ts0" timeString="2021-02-16T04:21:26.3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10354 10231 0,'53'0'485,"70"17"-485,1-17 15,-18 18-15,-18-1 16,71 1-1,-106-18-15,17 0 32,-52 0-17,52 0 938,54 0-937,-1 0-16,89 18 16,-106-18-1,-71 0 1,-17 0 375,35 0-220,70 0-155,-35-18-16,36 18 16,123-18-1,-124 1 1,-35 17 171,36 0-171,52 0 0,1 0-16,-54 0 15,53 0 1,-123 0 0,0-18 827,35 18-827,36 0-16,-36 0 16,-53-17 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2/23/2021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2/23/2021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2/23/2021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2/23/2021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2/23/2021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2/23/2021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2/23/2021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8.png"/><Relationship Id="rId4" Type="http://schemas.openxmlformats.org/officeDocument/2006/relationships/image" Target="../media/image7.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17124-1B5D-4634-B4E8-780B06DC2235}"/>
              </a:ext>
            </a:extLst>
          </p:cNvPr>
          <p:cNvSpPr>
            <a:spLocks noGrp="1"/>
          </p:cNvSpPr>
          <p:nvPr>
            <p:ph type="ctrTitle"/>
          </p:nvPr>
        </p:nvSpPr>
        <p:spPr>
          <a:xfrm>
            <a:off x="1370693" y="201997"/>
            <a:ext cx="9440034" cy="1828801"/>
          </a:xfrm>
        </p:spPr>
        <p:txBody>
          <a:bodyPr/>
          <a:lstStyle/>
          <a:p>
            <a:endParaRPr lang="en-AU" dirty="0"/>
          </a:p>
        </p:txBody>
      </p:sp>
      <p:sp>
        <p:nvSpPr>
          <p:cNvPr id="3" name="Subtitle 2">
            <a:extLst>
              <a:ext uri="{FF2B5EF4-FFF2-40B4-BE49-F238E27FC236}">
                <a16:creationId xmlns:a16="http://schemas.microsoft.com/office/drawing/2014/main" id="{F0397BF2-E2DF-4DE8-AFF4-15B6ADCD851B}"/>
              </a:ext>
            </a:extLst>
          </p:cNvPr>
          <p:cNvSpPr>
            <a:spLocks noGrp="1"/>
          </p:cNvSpPr>
          <p:nvPr>
            <p:ph type="subTitle" idx="1"/>
          </p:nvPr>
        </p:nvSpPr>
        <p:spPr>
          <a:xfrm>
            <a:off x="1622620" y="5742248"/>
            <a:ext cx="9440034" cy="1049867"/>
          </a:xfrm>
        </p:spPr>
        <p:txBody>
          <a:bodyPr/>
          <a:lstStyle/>
          <a:p>
            <a:endParaRPr lang="en-AU"/>
          </a:p>
        </p:txBody>
      </p:sp>
      <p:pic>
        <p:nvPicPr>
          <p:cNvPr id="5" name="Picture 4">
            <a:extLst>
              <a:ext uri="{FF2B5EF4-FFF2-40B4-BE49-F238E27FC236}">
                <a16:creationId xmlns:a16="http://schemas.microsoft.com/office/drawing/2014/main" id="{6515088C-ABCA-4FD5-B7CA-D6828323A1A1}"/>
              </a:ext>
            </a:extLst>
          </p:cNvPr>
          <p:cNvPicPr>
            <a:picLocks noChangeAspect="1"/>
          </p:cNvPicPr>
          <p:nvPr/>
        </p:nvPicPr>
        <p:blipFill>
          <a:blip r:embed="rId2"/>
          <a:stretch>
            <a:fillRect/>
          </a:stretch>
        </p:blipFill>
        <p:spPr>
          <a:xfrm>
            <a:off x="-5290" y="0"/>
            <a:ext cx="12192000" cy="6858000"/>
          </a:xfrm>
          <a:prstGeom prst="rect">
            <a:avLst/>
          </a:prstGeom>
        </p:spPr>
      </p:pic>
      <p:sp>
        <p:nvSpPr>
          <p:cNvPr id="7" name="TextBox 6">
            <a:extLst>
              <a:ext uri="{FF2B5EF4-FFF2-40B4-BE49-F238E27FC236}">
                <a16:creationId xmlns:a16="http://schemas.microsoft.com/office/drawing/2014/main" id="{FD53EFC4-8769-48A2-A014-737B487A7DFD}"/>
              </a:ext>
            </a:extLst>
          </p:cNvPr>
          <p:cNvSpPr txBox="1"/>
          <p:nvPr/>
        </p:nvSpPr>
        <p:spPr>
          <a:xfrm>
            <a:off x="648607" y="948446"/>
            <a:ext cx="10172700" cy="3416320"/>
          </a:xfrm>
          <a:prstGeom prst="rect">
            <a:avLst/>
          </a:prstGeom>
          <a:noFill/>
        </p:spPr>
        <p:txBody>
          <a:bodyPr wrap="square">
            <a:spAutoFit/>
          </a:bodyPr>
          <a:lstStyle/>
          <a:p>
            <a:pPr algn="ctr"/>
            <a:r>
              <a:rPr lang="en-US" sz="7200" b="1" dirty="0">
                <a:solidFill>
                  <a:srgbClr val="C00000"/>
                </a:solidFill>
              </a:rPr>
              <a:t>A Curate’s Egg</a:t>
            </a:r>
          </a:p>
          <a:p>
            <a:pPr algn="ctr"/>
            <a:r>
              <a:rPr lang="en-US" sz="4800" b="1" dirty="0">
                <a:solidFill>
                  <a:srgbClr val="C00000"/>
                </a:solidFill>
              </a:rPr>
              <a:t>good in parts</a:t>
            </a:r>
          </a:p>
          <a:p>
            <a:pPr algn="ctr"/>
            <a:endParaRPr lang="en-US" sz="4800" b="1" dirty="0">
              <a:solidFill>
                <a:srgbClr val="C00000"/>
              </a:solidFill>
            </a:endParaRPr>
          </a:p>
          <a:p>
            <a:pPr algn="ctr"/>
            <a:r>
              <a:rPr lang="en-US" sz="4800" b="1" dirty="0">
                <a:solidFill>
                  <a:srgbClr val="C00000"/>
                </a:solidFill>
              </a:rPr>
              <a:t>Dr Michael Epstein</a:t>
            </a:r>
            <a:endParaRPr lang="en-AU" sz="4800" b="1" dirty="0"/>
          </a:p>
        </p:txBody>
      </p:sp>
      <p:sp>
        <p:nvSpPr>
          <p:cNvPr id="9" name="TextBox 8">
            <a:extLst>
              <a:ext uri="{FF2B5EF4-FFF2-40B4-BE49-F238E27FC236}">
                <a16:creationId xmlns:a16="http://schemas.microsoft.com/office/drawing/2014/main" id="{BE3BB0D9-5F86-46FE-AA99-239F85226A7B}"/>
              </a:ext>
            </a:extLst>
          </p:cNvPr>
          <p:cNvSpPr txBox="1"/>
          <p:nvPr/>
        </p:nvSpPr>
        <p:spPr>
          <a:xfrm>
            <a:off x="331294" y="6009672"/>
            <a:ext cx="11159413" cy="646331"/>
          </a:xfrm>
          <a:prstGeom prst="rect">
            <a:avLst/>
          </a:prstGeom>
          <a:noFill/>
        </p:spPr>
        <p:txBody>
          <a:bodyPr wrap="square">
            <a:spAutoFit/>
          </a:bodyPr>
          <a:lstStyle/>
          <a:p>
            <a:pPr algn="ctr"/>
            <a:r>
              <a:rPr lang="en-US" sz="3600" b="1" dirty="0">
                <a:solidFill>
                  <a:srgbClr val="C00000"/>
                </a:solidFill>
              </a:rPr>
              <a:t>The Productivity Commission Report on Mental Health</a:t>
            </a:r>
          </a:p>
        </p:txBody>
      </p:sp>
    </p:spTree>
    <p:extLst>
      <p:ext uri="{BB962C8B-B14F-4D97-AF65-F5344CB8AC3E}">
        <p14:creationId xmlns:p14="http://schemas.microsoft.com/office/powerpoint/2010/main" val="1758278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9A3B5-BFEE-4D57-B4B5-487B94FABB6C}"/>
              </a:ext>
            </a:extLst>
          </p:cNvPr>
          <p:cNvSpPr>
            <a:spLocks noGrp="1"/>
          </p:cNvSpPr>
          <p:nvPr>
            <p:ph type="title"/>
          </p:nvPr>
        </p:nvSpPr>
        <p:spPr/>
        <p:txBody>
          <a:bodyPr/>
          <a:lstStyle/>
          <a:p>
            <a:r>
              <a:rPr lang="en-US" dirty="0"/>
              <a:t>The Ugly</a:t>
            </a:r>
            <a:endParaRPr lang="en-AU" dirty="0"/>
          </a:p>
        </p:txBody>
      </p:sp>
      <p:sp>
        <p:nvSpPr>
          <p:cNvPr id="3" name="Content Placeholder 2">
            <a:extLst>
              <a:ext uri="{FF2B5EF4-FFF2-40B4-BE49-F238E27FC236}">
                <a16:creationId xmlns:a16="http://schemas.microsoft.com/office/drawing/2014/main" id="{3D0D068B-ADE3-4AED-A6BA-02B86661763A}"/>
              </a:ext>
            </a:extLst>
          </p:cNvPr>
          <p:cNvSpPr>
            <a:spLocks noGrp="1"/>
          </p:cNvSpPr>
          <p:nvPr>
            <p:ph idx="1"/>
          </p:nvPr>
        </p:nvSpPr>
        <p:spPr/>
        <p:txBody>
          <a:bodyPr/>
          <a:lstStyle/>
          <a:p>
            <a:r>
              <a:rPr lang="en-US" sz="3600" dirty="0"/>
              <a:t>The fantasyland estimate of costings</a:t>
            </a:r>
          </a:p>
          <a:p>
            <a:pPr lvl="1"/>
            <a:r>
              <a:rPr lang="en-US" sz="2800" dirty="0"/>
              <a:t>Known costs are added to guesses and then to guesses about guesses and treated as equivalent.</a:t>
            </a:r>
          </a:p>
          <a:p>
            <a:r>
              <a:rPr lang="en-AU" sz="3600" dirty="0"/>
              <a:t>Confusing mental health issues with mental illness</a:t>
            </a:r>
          </a:p>
        </p:txBody>
      </p:sp>
    </p:spTree>
    <p:extLst>
      <p:ext uri="{BB962C8B-B14F-4D97-AF65-F5344CB8AC3E}">
        <p14:creationId xmlns:p14="http://schemas.microsoft.com/office/powerpoint/2010/main" val="259087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C5B057-733B-48E8-A519-CA5251157E17}"/>
              </a:ext>
            </a:extLst>
          </p:cNvPr>
          <p:cNvSpPr txBox="1"/>
          <p:nvPr/>
        </p:nvSpPr>
        <p:spPr>
          <a:xfrm>
            <a:off x="378690" y="1308019"/>
            <a:ext cx="11268364" cy="4832092"/>
          </a:xfrm>
          <a:prstGeom prst="rect">
            <a:avLst/>
          </a:prstGeom>
          <a:noFill/>
        </p:spPr>
        <p:txBody>
          <a:bodyPr wrap="square">
            <a:spAutoFit/>
          </a:bodyPr>
          <a:lstStyle/>
          <a:p>
            <a:pPr marL="36900" indent="0">
              <a:spcBef>
                <a:spcPts val="0"/>
              </a:spcBef>
              <a:spcAft>
                <a:spcPts val="300"/>
              </a:spcAft>
              <a:buNone/>
            </a:pPr>
            <a:r>
              <a:rPr lang="en-AU" sz="2400" i="1" spc="-10" dirty="0">
                <a:solidFill>
                  <a:schemeClr val="tx2"/>
                </a:solidFill>
                <a:effectLst/>
                <a:ea typeface="Calibri" panose="020F0502020204030204" pitchFamily="34" charset="0"/>
                <a:cs typeface="Calibri" panose="020F0502020204030204" pitchFamily="34" charset="0"/>
              </a:rPr>
              <a:t>The Report states:</a:t>
            </a:r>
          </a:p>
          <a:p>
            <a:pPr marL="36900" indent="0">
              <a:spcBef>
                <a:spcPts val="0"/>
              </a:spcBef>
              <a:spcAft>
                <a:spcPts val="300"/>
              </a:spcAft>
              <a:buNone/>
            </a:pPr>
            <a:r>
              <a:rPr lang="en-AU" sz="2400" i="1" spc="-10" dirty="0">
                <a:solidFill>
                  <a:schemeClr val="tx2"/>
                </a:solidFill>
                <a:effectLst/>
                <a:ea typeface="Calibri" panose="020F0502020204030204" pitchFamily="34" charset="0"/>
                <a:cs typeface="Calibri" panose="020F0502020204030204" pitchFamily="34" charset="0"/>
              </a:rPr>
              <a:t>About 17%</a:t>
            </a:r>
            <a:r>
              <a:rPr lang="en-AU" sz="2400" i="1" spc="-10" dirty="0">
                <a:solidFill>
                  <a:schemeClr val="tx2"/>
                </a:solidFill>
                <a:effectLst/>
                <a:ea typeface="Calibri" panose="020F0502020204030204" pitchFamily="34" charset="0"/>
              </a:rPr>
              <a:t> of people experienced an episode of </a:t>
            </a:r>
            <a:r>
              <a:rPr lang="en-AU" sz="2400" i="1" u="sng" spc="-10" dirty="0">
                <a:solidFill>
                  <a:schemeClr val="tx2"/>
                </a:solidFill>
                <a:effectLst/>
                <a:ea typeface="Calibri" panose="020F0502020204030204" pitchFamily="34" charset="0"/>
              </a:rPr>
              <a:t>mental illness </a:t>
            </a:r>
            <a:r>
              <a:rPr lang="en-AU" sz="2400" i="1" spc="-10" dirty="0">
                <a:solidFill>
                  <a:schemeClr val="tx2"/>
                </a:solidFill>
                <a:effectLst/>
                <a:ea typeface="Calibri" panose="020F0502020204030204" pitchFamily="34" charset="0"/>
              </a:rPr>
              <a:t>over the past 12 months: </a:t>
            </a:r>
          </a:p>
          <a:p>
            <a:pPr marL="1257300" lvl="2" indent="-342900">
              <a:spcAft>
                <a:spcPts val="300"/>
              </a:spcAft>
              <a:buFont typeface="Arial" panose="020B0604020202020204" pitchFamily="34" charset="0"/>
              <a:buChar char="•"/>
            </a:pPr>
            <a:r>
              <a:rPr lang="en-AU" sz="2400" i="1" spc="-10" dirty="0">
                <a:solidFill>
                  <a:schemeClr val="tx2"/>
                </a:solidFill>
                <a:effectLst/>
                <a:ea typeface="Calibri" panose="020F0502020204030204" pitchFamily="34" charset="0"/>
              </a:rPr>
              <a:t>mild (9%)</a:t>
            </a:r>
          </a:p>
          <a:p>
            <a:pPr marL="1257300" lvl="2" indent="-342900">
              <a:spcAft>
                <a:spcPts val="300"/>
              </a:spcAft>
              <a:buFont typeface="Arial" panose="020B0604020202020204" pitchFamily="34" charset="0"/>
              <a:buChar char="•"/>
            </a:pPr>
            <a:r>
              <a:rPr lang="en-AU" sz="2400" i="1" spc="-10" dirty="0">
                <a:solidFill>
                  <a:schemeClr val="tx2"/>
                </a:solidFill>
                <a:effectLst/>
                <a:ea typeface="Calibri" panose="020F0502020204030204" pitchFamily="34" charset="0"/>
              </a:rPr>
              <a:t>moderate (5%) </a:t>
            </a:r>
          </a:p>
          <a:p>
            <a:pPr marL="1257300" lvl="2" indent="-342900">
              <a:spcAft>
                <a:spcPts val="300"/>
              </a:spcAft>
              <a:buFont typeface="Arial" panose="020B0604020202020204" pitchFamily="34" charset="0"/>
              <a:buChar char="•"/>
            </a:pPr>
            <a:r>
              <a:rPr lang="en-AU" sz="2400" i="1" spc="-10" dirty="0">
                <a:solidFill>
                  <a:schemeClr val="tx2"/>
                </a:solidFill>
                <a:effectLst/>
                <a:ea typeface="Calibri" panose="020F0502020204030204" pitchFamily="34" charset="0"/>
              </a:rPr>
              <a:t> severe (3%). </a:t>
            </a:r>
            <a:r>
              <a:rPr lang="en-AU" sz="2400" i="1" dirty="0">
                <a:solidFill>
                  <a:schemeClr val="tx2"/>
                </a:solidFill>
                <a:effectLst/>
                <a:ea typeface="Calibri" panose="020F0502020204030204" pitchFamily="34" charset="0"/>
              </a:rPr>
              <a:t> </a:t>
            </a:r>
            <a:endParaRPr lang="en-AU" sz="2400" b="1" i="1" dirty="0">
              <a:solidFill>
                <a:schemeClr val="tx2"/>
              </a:solidFill>
              <a:effectLst/>
              <a:ea typeface="Calibri" panose="020F0502020204030204" pitchFamily="34" charset="0"/>
            </a:endParaRPr>
          </a:p>
          <a:p>
            <a:pPr>
              <a:spcBef>
                <a:spcPts val="0"/>
              </a:spcBef>
              <a:spcAft>
                <a:spcPts val="300"/>
              </a:spcAft>
            </a:pPr>
            <a:r>
              <a:rPr lang="en-AU" sz="2400" i="1" dirty="0">
                <a:solidFill>
                  <a:schemeClr val="tx2"/>
                </a:solidFill>
                <a:effectLst/>
                <a:ea typeface="Calibri" panose="020F0502020204030204" pitchFamily="34" charset="0"/>
              </a:rPr>
              <a:t>It states that </a:t>
            </a:r>
            <a:r>
              <a:rPr lang="en-AU" sz="2400" b="1" u="sng" dirty="0">
                <a:solidFill>
                  <a:schemeClr val="tx2"/>
                </a:solidFill>
                <a:effectLst/>
                <a:ea typeface="Calibri" panose="020F0502020204030204" pitchFamily="34" charset="0"/>
              </a:rPr>
              <a:t>Mild conditions can be either self‑managed or managed within either primary care or community service settings.</a:t>
            </a:r>
            <a:r>
              <a:rPr lang="en-AU" sz="2400" u="sng" dirty="0">
                <a:solidFill>
                  <a:schemeClr val="tx2"/>
                </a:solidFill>
                <a:effectLst/>
                <a:ea typeface="Calibri" panose="020F0502020204030204" pitchFamily="34" charset="0"/>
              </a:rPr>
              <a:t> </a:t>
            </a:r>
          </a:p>
          <a:p>
            <a:pPr>
              <a:spcBef>
                <a:spcPts val="0"/>
              </a:spcBef>
              <a:spcAft>
                <a:spcPts val="300"/>
              </a:spcAft>
            </a:pPr>
            <a:r>
              <a:rPr lang="en-AU" sz="2400" i="1" u="sng" dirty="0">
                <a:solidFill>
                  <a:schemeClr val="tx2"/>
                </a:solidFill>
                <a:effectLst/>
                <a:ea typeface="Calibri" panose="020F0502020204030204" pitchFamily="34" charset="0"/>
              </a:rPr>
              <a:t>Moderate conditions</a:t>
            </a:r>
            <a:r>
              <a:rPr lang="en-AU" sz="2400" i="1" dirty="0">
                <a:solidFill>
                  <a:schemeClr val="tx2"/>
                </a:solidFill>
                <a:effectLst/>
                <a:ea typeface="Calibri" panose="020F0502020204030204" pitchFamily="34" charset="0"/>
              </a:rPr>
              <a:t> can require specialist support, including psychosocial support services and specialist mental healthcare. </a:t>
            </a:r>
          </a:p>
          <a:p>
            <a:pPr>
              <a:spcBef>
                <a:spcPts val="0"/>
              </a:spcBef>
              <a:spcAft>
                <a:spcPts val="300"/>
              </a:spcAft>
            </a:pPr>
            <a:r>
              <a:rPr lang="en-AU" sz="2400" i="1" u="sng" dirty="0">
                <a:solidFill>
                  <a:schemeClr val="tx2"/>
                </a:solidFill>
                <a:effectLst/>
                <a:ea typeface="Calibri" panose="020F0502020204030204" pitchFamily="34" charset="0"/>
              </a:rPr>
              <a:t>Severe conditions</a:t>
            </a:r>
            <a:r>
              <a:rPr lang="en-AU" sz="2400" i="1" dirty="0">
                <a:solidFill>
                  <a:schemeClr val="tx2"/>
                </a:solidFill>
                <a:effectLst/>
                <a:ea typeface="Calibri" panose="020F0502020204030204" pitchFamily="34" charset="0"/>
              </a:rPr>
              <a:t>  need hospital‑based care or treatment from specialist community mental health teams and a range of community services to support their recovery. </a:t>
            </a:r>
          </a:p>
          <a:p>
            <a:pPr>
              <a:spcBef>
                <a:spcPts val="0"/>
              </a:spcBef>
              <a:spcAft>
                <a:spcPts val="300"/>
              </a:spcAft>
            </a:pPr>
            <a:r>
              <a:rPr lang="en-AU" sz="2400" i="1" u="sng" dirty="0">
                <a:solidFill>
                  <a:schemeClr val="tx2"/>
                </a:solidFill>
                <a:effectLst/>
                <a:ea typeface="Calibri" panose="020F0502020204030204" pitchFamily="34" charset="0"/>
              </a:rPr>
              <a:t>Roughly one third of people with a severe condition have a persistent disorder or complex needs.</a:t>
            </a:r>
          </a:p>
        </p:txBody>
      </p:sp>
    </p:spTree>
    <p:extLst>
      <p:ext uri="{BB962C8B-B14F-4D97-AF65-F5344CB8AC3E}">
        <p14:creationId xmlns:p14="http://schemas.microsoft.com/office/powerpoint/2010/main" val="146875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54AB-7B44-4611-B75A-6F9F0DE449FC}"/>
              </a:ext>
            </a:extLst>
          </p:cNvPr>
          <p:cNvSpPr>
            <a:spLocks noGrp="1"/>
          </p:cNvSpPr>
          <p:nvPr>
            <p:ph type="title"/>
          </p:nvPr>
        </p:nvSpPr>
        <p:spPr/>
        <p:txBody>
          <a:bodyPr/>
          <a:lstStyle/>
          <a:p>
            <a:r>
              <a:rPr lang="en-US" dirty="0"/>
              <a:t>Commentary</a:t>
            </a:r>
            <a:endParaRPr lang="en-AU" dirty="0"/>
          </a:p>
        </p:txBody>
      </p:sp>
      <p:sp>
        <p:nvSpPr>
          <p:cNvPr id="3" name="Content Placeholder 2">
            <a:extLst>
              <a:ext uri="{FF2B5EF4-FFF2-40B4-BE49-F238E27FC236}">
                <a16:creationId xmlns:a16="http://schemas.microsoft.com/office/drawing/2014/main" id="{CD1F57E9-B4B4-4DBC-96C7-8552999520EB}"/>
              </a:ext>
            </a:extLst>
          </p:cNvPr>
          <p:cNvSpPr>
            <a:spLocks noGrp="1"/>
          </p:cNvSpPr>
          <p:nvPr>
            <p:ph idx="1"/>
          </p:nvPr>
        </p:nvSpPr>
        <p:spPr/>
        <p:txBody>
          <a:bodyPr/>
          <a:lstStyle/>
          <a:p>
            <a:pPr>
              <a:spcBef>
                <a:spcPts val="0"/>
              </a:spcBef>
              <a:spcAft>
                <a:spcPts val="300"/>
              </a:spcAft>
            </a:pPr>
            <a:r>
              <a:rPr lang="en-AU" sz="2400" dirty="0">
                <a:solidFill>
                  <a:schemeClr val="tx2"/>
                </a:solidFill>
                <a:effectLst/>
              </a:rPr>
              <a:t>Mild conditions comprise more than half this group, they do </a:t>
            </a:r>
            <a:r>
              <a:rPr lang="en-AU" sz="2400" b="1" dirty="0">
                <a:solidFill>
                  <a:schemeClr val="tx2"/>
                </a:solidFill>
                <a:effectLst/>
              </a:rPr>
              <a:t>not</a:t>
            </a:r>
            <a:r>
              <a:rPr lang="en-AU" sz="2400" dirty="0">
                <a:solidFill>
                  <a:schemeClr val="tx2"/>
                </a:solidFill>
                <a:effectLst/>
              </a:rPr>
              <a:t> meet their definition of mental illness.  </a:t>
            </a:r>
          </a:p>
          <a:p>
            <a:pPr>
              <a:spcBef>
                <a:spcPts val="0"/>
              </a:spcBef>
              <a:spcAft>
                <a:spcPts val="300"/>
              </a:spcAft>
            </a:pPr>
            <a:r>
              <a:rPr lang="en-AU" sz="2400" dirty="0">
                <a:solidFill>
                  <a:schemeClr val="tx2"/>
                </a:solidFill>
                <a:effectLst/>
              </a:rPr>
              <a:t>Therefore only 8% in any one year have a mental illness and only 3% have an illness that is severe, of that group only 1% have </a:t>
            </a:r>
            <a:r>
              <a:rPr lang="en-AU" sz="2400" dirty="0">
                <a:solidFill>
                  <a:schemeClr val="tx2"/>
                </a:solidFill>
                <a:effectLst/>
                <a:ea typeface="Calibri" panose="020F0502020204030204" pitchFamily="34" charset="0"/>
              </a:rPr>
              <a:t>a persistent disorder or complex needs!</a:t>
            </a:r>
          </a:p>
          <a:p>
            <a:pPr>
              <a:spcBef>
                <a:spcPts val="0"/>
              </a:spcBef>
              <a:spcAft>
                <a:spcPts val="300"/>
              </a:spcAft>
            </a:pPr>
            <a:r>
              <a:rPr lang="en-AU" sz="2400" dirty="0">
                <a:solidFill>
                  <a:schemeClr val="tx2"/>
                </a:solidFill>
                <a:effectLst/>
              </a:rPr>
              <a:t>The Report consistently conflates mental illness and mental health problems to the detriment of those with mental illness who need more care.</a:t>
            </a:r>
            <a:endParaRPr lang="en-AU" sz="2400" dirty="0">
              <a:solidFill>
                <a:schemeClr val="tx2"/>
              </a:solidFill>
            </a:endParaRPr>
          </a:p>
          <a:p>
            <a:endParaRPr lang="en-AU" dirty="0"/>
          </a:p>
        </p:txBody>
      </p:sp>
    </p:spTree>
    <p:extLst>
      <p:ext uri="{BB962C8B-B14F-4D97-AF65-F5344CB8AC3E}">
        <p14:creationId xmlns:p14="http://schemas.microsoft.com/office/powerpoint/2010/main" val="42196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5F99-AB10-43EC-940E-3AA4592C1BE4}"/>
              </a:ext>
            </a:extLst>
          </p:cNvPr>
          <p:cNvSpPr>
            <a:spLocks noGrp="1"/>
          </p:cNvSpPr>
          <p:nvPr>
            <p:ph type="title"/>
          </p:nvPr>
        </p:nvSpPr>
        <p:spPr/>
        <p:txBody>
          <a:bodyPr/>
          <a:lstStyle/>
          <a:p>
            <a:r>
              <a:rPr lang="en-US" dirty="0"/>
              <a:t>Finally (at last)</a:t>
            </a:r>
            <a:endParaRPr lang="en-AU" dirty="0"/>
          </a:p>
        </p:txBody>
      </p:sp>
      <p:pic>
        <p:nvPicPr>
          <p:cNvPr id="5" name="Content Placeholder 4">
            <a:extLst>
              <a:ext uri="{FF2B5EF4-FFF2-40B4-BE49-F238E27FC236}">
                <a16:creationId xmlns:a16="http://schemas.microsoft.com/office/drawing/2014/main" id="{18954BE7-D5A5-41FE-9B35-9E7C9B5EC583}"/>
              </a:ext>
            </a:extLst>
          </p:cNvPr>
          <p:cNvPicPr>
            <a:picLocks noGrp="1" noChangeAspect="1"/>
          </p:cNvPicPr>
          <p:nvPr>
            <p:ph idx="1"/>
          </p:nvPr>
        </p:nvPicPr>
        <p:blipFill>
          <a:blip r:embed="rId2"/>
          <a:stretch>
            <a:fillRect/>
          </a:stretch>
        </p:blipFill>
        <p:spPr>
          <a:xfrm>
            <a:off x="3463635" y="1662739"/>
            <a:ext cx="4996873" cy="4789795"/>
          </a:xfrm>
        </p:spPr>
      </p:pic>
    </p:spTree>
    <p:extLst>
      <p:ext uri="{BB962C8B-B14F-4D97-AF65-F5344CB8AC3E}">
        <p14:creationId xmlns:p14="http://schemas.microsoft.com/office/powerpoint/2010/main" val="27748007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4885B-04FD-4697-A6F5-07507314F6EA}"/>
              </a:ext>
            </a:extLst>
          </p:cNvPr>
          <p:cNvSpPr>
            <a:spLocks noGrp="1"/>
          </p:cNvSpPr>
          <p:nvPr>
            <p:ph type="title"/>
          </p:nvPr>
        </p:nvSpPr>
        <p:spPr>
          <a:xfrm>
            <a:off x="913795" y="245706"/>
            <a:ext cx="10353762" cy="1257300"/>
          </a:xfrm>
        </p:spPr>
        <p:txBody>
          <a:bodyPr/>
          <a:lstStyle/>
          <a:p>
            <a:r>
              <a:rPr lang="en-US" dirty="0"/>
              <a:t>What have we learned?</a:t>
            </a:r>
            <a:endParaRPr lang="en-AU" dirty="0"/>
          </a:p>
        </p:txBody>
      </p:sp>
      <p:sp>
        <p:nvSpPr>
          <p:cNvPr id="3" name="Content Placeholder 2">
            <a:extLst>
              <a:ext uri="{FF2B5EF4-FFF2-40B4-BE49-F238E27FC236}">
                <a16:creationId xmlns:a16="http://schemas.microsoft.com/office/drawing/2014/main" id="{4DFF18E1-C20A-4027-AF08-CDFFBA26F1DD}"/>
              </a:ext>
            </a:extLst>
          </p:cNvPr>
          <p:cNvSpPr>
            <a:spLocks noGrp="1"/>
          </p:cNvSpPr>
          <p:nvPr>
            <p:ph idx="1"/>
          </p:nvPr>
        </p:nvSpPr>
        <p:spPr>
          <a:xfrm>
            <a:off x="913795" y="1390261"/>
            <a:ext cx="10353762" cy="5066523"/>
          </a:xfrm>
        </p:spPr>
        <p:txBody>
          <a:bodyPr>
            <a:normAutofit/>
          </a:bodyPr>
          <a:lstStyle/>
          <a:p>
            <a:pPr marL="72900" indent="0">
              <a:buNone/>
            </a:pPr>
            <a:r>
              <a:rPr lang="en-US" sz="2000" dirty="0"/>
              <a:t>The report does explore key influences on people’s mental health &amp; examines the effect of mental health on: </a:t>
            </a:r>
          </a:p>
          <a:p>
            <a:pPr marL="735750" lvl="1" indent="-285750"/>
            <a:r>
              <a:rPr lang="en-US" sz="1800" dirty="0"/>
              <a:t>people’s ability to participate and prosper in the community and workplace, </a:t>
            </a:r>
          </a:p>
          <a:p>
            <a:pPr lvl="1"/>
            <a:r>
              <a:rPr lang="en-US" sz="1800" dirty="0"/>
              <a:t>implications more generally for our economy and productivity. </a:t>
            </a:r>
          </a:p>
          <a:p>
            <a:pPr lvl="1"/>
            <a:r>
              <a:rPr lang="en-US" sz="1800" dirty="0"/>
              <a:t>It makes recommendations to improve mental health in a variety of settings.</a:t>
            </a:r>
          </a:p>
          <a:p>
            <a:r>
              <a:rPr lang="en-US" sz="1800" dirty="0"/>
              <a:t>But the concept of ‘Mental Health’ itself is unclear.</a:t>
            </a:r>
          </a:p>
          <a:p>
            <a:r>
              <a:rPr lang="en-US" sz="1800" dirty="0"/>
              <a:t>The report treats mental health/mental ill health/mental health issues and mental illness as a unitary concept, only varying in severity.  At times it confuses mental health issues with mental illness.</a:t>
            </a:r>
          </a:p>
          <a:p>
            <a:pPr lvl="1"/>
            <a:r>
              <a:rPr lang="en-US" sz="1600" dirty="0"/>
              <a:t>This matters because of the reduced resources available for treating mental illness if “mental health’ becomes the focus.</a:t>
            </a:r>
          </a:p>
          <a:p>
            <a:r>
              <a:rPr lang="en-US" sz="1800" dirty="0"/>
              <a:t>The report’s costings range from sensible to silly e.g. $9Mn per suicide – really!</a:t>
            </a:r>
          </a:p>
          <a:p>
            <a:r>
              <a:rPr lang="en-US" sz="1800" dirty="0"/>
              <a:t>Many recommendations are bland and imply a current lack of focus on the individual but gloss over the shambles of public sector psychiatry and inadequate treatment of people with serious mental illness.  </a:t>
            </a:r>
          </a:p>
          <a:p>
            <a:endParaRPr lang="en-US" sz="1800" dirty="0"/>
          </a:p>
          <a:p>
            <a:endParaRPr lang="en-AU" dirty="0"/>
          </a:p>
        </p:txBody>
      </p:sp>
    </p:spTree>
    <p:extLst>
      <p:ext uri="{BB962C8B-B14F-4D97-AF65-F5344CB8AC3E}">
        <p14:creationId xmlns:p14="http://schemas.microsoft.com/office/powerpoint/2010/main" val="115303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0199E-CF0F-4A0E-9CFC-179AF46D10A6}"/>
              </a:ext>
            </a:extLst>
          </p:cNvPr>
          <p:cNvSpPr>
            <a:spLocks noGrp="1"/>
          </p:cNvSpPr>
          <p:nvPr>
            <p:ph type="title"/>
          </p:nvPr>
        </p:nvSpPr>
        <p:spPr/>
        <p:txBody>
          <a:bodyPr>
            <a:normAutofit fontScale="90000"/>
          </a:bodyPr>
          <a:lstStyle/>
          <a:p>
            <a:r>
              <a:rPr lang="en-US" sz="4800" b="1" dirty="0"/>
              <a:t>Rating The Productivity Commission Report on Mental Health</a:t>
            </a:r>
            <a:br>
              <a:rPr lang="en-US" sz="4800" b="1" dirty="0">
                <a:solidFill>
                  <a:srgbClr val="C00000"/>
                </a:solidFill>
              </a:rPr>
            </a:br>
            <a:endParaRPr lang="en-AU" dirty="0"/>
          </a:p>
        </p:txBody>
      </p:sp>
      <p:sp>
        <p:nvSpPr>
          <p:cNvPr id="3" name="Content Placeholder 2">
            <a:extLst>
              <a:ext uri="{FF2B5EF4-FFF2-40B4-BE49-F238E27FC236}">
                <a16:creationId xmlns:a16="http://schemas.microsoft.com/office/drawing/2014/main" id="{C2DFA064-7B19-4846-A6F3-C94BCC2F6DD9}"/>
              </a:ext>
            </a:extLst>
          </p:cNvPr>
          <p:cNvSpPr>
            <a:spLocks noGrp="1"/>
          </p:cNvSpPr>
          <p:nvPr>
            <p:ph idx="1"/>
          </p:nvPr>
        </p:nvSpPr>
        <p:spPr/>
        <p:txBody>
          <a:bodyPr/>
          <a:lstStyle/>
          <a:p>
            <a:r>
              <a:rPr lang="en-US" dirty="0"/>
              <a:t>The Good 	– B minus</a:t>
            </a:r>
          </a:p>
          <a:p>
            <a:r>
              <a:rPr lang="en-US" dirty="0"/>
              <a:t>The Bad    	-  C</a:t>
            </a:r>
          </a:p>
          <a:p>
            <a:r>
              <a:rPr lang="en-US" dirty="0"/>
              <a:t>The Ugly    	-  D</a:t>
            </a:r>
          </a:p>
          <a:p>
            <a:r>
              <a:rPr lang="en-US" dirty="0"/>
              <a:t> Overall 		-  C minus</a:t>
            </a:r>
          </a:p>
          <a:p>
            <a:endParaRPr lang="en-US" dirty="0"/>
          </a:p>
          <a:p>
            <a:r>
              <a:rPr lang="en-US" dirty="0"/>
              <a:t>Thank you – now for questions</a:t>
            </a:r>
            <a:endParaRPr lang="en-AU" dirty="0"/>
          </a:p>
        </p:txBody>
      </p:sp>
    </p:spTree>
    <p:extLst>
      <p:ext uri="{BB962C8B-B14F-4D97-AF65-F5344CB8AC3E}">
        <p14:creationId xmlns:p14="http://schemas.microsoft.com/office/powerpoint/2010/main" val="39275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349B-B422-4745-8719-5911C6139412}"/>
              </a:ext>
            </a:extLst>
          </p:cNvPr>
          <p:cNvSpPr>
            <a:spLocks noGrp="1"/>
          </p:cNvSpPr>
          <p:nvPr>
            <p:ph type="title"/>
          </p:nvPr>
        </p:nvSpPr>
        <p:spPr/>
        <p:txBody>
          <a:bodyPr/>
          <a:lstStyle/>
          <a:p>
            <a:r>
              <a:rPr lang="en-US" dirty="0"/>
              <a:t>The Good</a:t>
            </a:r>
            <a:endParaRPr lang="en-AU" dirty="0"/>
          </a:p>
        </p:txBody>
      </p:sp>
      <p:sp>
        <p:nvSpPr>
          <p:cNvPr id="3" name="Content Placeholder 2">
            <a:extLst>
              <a:ext uri="{FF2B5EF4-FFF2-40B4-BE49-F238E27FC236}">
                <a16:creationId xmlns:a16="http://schemas.microsoft.com/office/drawing/2014/main" id="{3C88B603-AD2D-41A5-B5D6-406D90511543}"/>
              </a:ext>
            </a:extLst>
          </p:cNvPr>
          <p:cNvSpPr>
            <a:spLocks noGrp="1"/>
          </p:cNvSpPr>
          <p:nvPr>
            <p:ph idx="1"/>
          </p:nvPr>
        </p:nvSpPr>
        <p:spPr>
          <a:xfrm>
            <a:off x="913795" y="2076450"/>
            <a:ext cx="10353762" cy="4047259"/>
          </a:xfrm>
        </p:spPr>
        <p:txBody>
          <a:bodyPr>
            <a:normAutofit lnSpcReduction="10000"/>
          </a:bodyPr>
          <a:lstStyle/>
          <a:p>
            <a:r>
              <a:rPr lang="en-US" dirty="0"/>
              <a:t>due to time constraints I have focused on:</a:t>
            </a:r>
            <a:endParaRPr lang="en-US" b="1" dirty="0"/>
          </a:p>
          <a:p>
            <a:r>
              <a:rPr lang="en-US" b="1" dirty="0"/>
              <a:t>Work</a:t>
            </a:r>
            <a:r>
              <a:rPr lang="en-US" dirty="0"/>
              <a:t>: healthy workplaces/workers’ compensation/ barriers to people with mental illness getting jobs.</a:t>
            </a:r>
          </a:p>
          <a:p>
            <a:r>
              <a:rPr lang="en-US" b="1" dirty="0"/>
              <a:t>Justice and mental health</a:t>
            </a:r>
            <a:r>
              <a:rPr lang="en-US" dirty="0"/>
              <a:t>: interactions with the justice system/people in the justice system receiving mental health care/improving access to justice for people with mental health issues.</a:t>
            </a:r>
          </a:p>
          <a:p>
            <a:r>
              <a:rPr lang="en-US" b="1" dirty="0"/>
              <a:t>Mental health workforce</a:t>
            </a:r>
            <a:r>
              <a:rPr lang="en-US" dirty="0"/>
              <a:t>: diversity/gaps/culturally capable/stigma and discrimination/ more supportive work environment/geographical mismatches</a:t>
            </a:r>
          </a:p>
          <a:p>
            <a:r>
              <a:rPr lang="en-US" dirty="0"/>
              <a:t>*</a:t>
            </a:r>
            <a:endParaRPr lang="en-AU" dirty="0"/>
          </a:p>
        </p:txBody>
      </p:sp>
    </p:spTree>
    <p:extLst>
      <p:ext uri="{BB962C8B-B14F-4D97-AF65-F5344CB8AC3E}">
        <p14:creationId xmlns:p14="http://schemas.microsoft.com/office/powerpoint/2010/main" val="168539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BCA9-D02C-4069-9F80-9DEB3D104A22}"/>
              </a:ext>
            </a:extLst>
          </p:cNvPr>
          <p:cNvSpPr>
            <a:spLocks noGrp="1"/>
          </p:cNvSpPr>
          <p:nvPr>
            <p:ph type="title"/>
          </p:nvPr>
        </p:nvSpPr>
        <p:spPr/>
        <p:txBody>
          <a:bodyPr/>
          <a:lstStyle/>
          <a:p>
            <a:r>
              <a:rPr lang="en-US" dirty="0"/>
              <a:t>Work</a:t>
            </a:r>
            <a:endParaRPr lang="en-AU" dirty="0"/>
          </a:p>
        </p:txBody>
      </p:sp>
      <p:pic>
        <p:nvPicPr>
          <p:cNvPr id="5" name="Content Placeholder 4">
            <a:extLst>
              <a:ext uri="{FF2B5EF4-FFF2-40B4-BE49-F238E27FC236}">
                <a16:creationId xmlns:a16="http://schemas.microsoft.com/office/drawing/2014/main" id="{0EB739D9-9609-4756-B150-46F8FB14EAC3}"/>
              </a:ext>
            </a:extLst>
          </p:cNvPr>
          <p:cNvPicPr>
            <a:picLocks noGrp="1" noChangeAspect="1"/>
          </p:cNvPicPr>
          <p:nvPr>
            <p:ph idx="1"/>
          </p:nvPr>
        </p:nvPicPr>
        <p:blipFill>
          <a:blip r:embed="rId2"/>
          <a:stretch>
            <a:fillRect/>
          </a:stretch>
        </p:blipFill>
        <p:spPr>
          <a:xfrm>
            <a:off x="1619779" y="2076450"/>
            <a:ext cx="8942916" cy="3714750"/>
          </a:xfrm>
        </p:spPr>
      </p:pic>
    </p:spTree>
    <p:extLst>
      <p:ext uri="{BB962C8B-B14F-4D97-AF65-F5344CB8AC3E}">
        <p14:creationId xmlns:p14="http://schemas.microsoft.com/office/powerpoint/2010/main" val="876350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B347-6043-4891-97BB-DAF27BEA084A}"/>
              </a:ext>
            </a:extLst>
          </p:cNvPr>
          <p:cNvSpPr>
            <a:spLocks noGrp="1"/>
          </p:cNvSpPr>
          <p:nvPr>
            <p:ph type="title"/>
          </p:nvPr>
        </p:nvSpPr>
        <p:spPr/>
        <p:txBody>
          <a:bodyPr/>
          <a:lstStyle/>
          <a:p>
            <a:r>
              <a:rPr lang="en-US" dirty="0"/>
              <a:t>Beneficial effects of employment</a:t>
            </a:r>
            <a:endParaRPr lang="en-AU" dirty="0"/>
          </a:p>
        </p:txBody>
      </p:sp>
      <p:sp>
        <p:nvSpPr>
          <p:cNvPr id="3" name="Content Placeholder 2">
            <a:extLst>
              <a:ext uri="{FF2B5EF4-FFF2-40B4-BE49-F238E27FC236}">
                <a16:creationId xmlns:a16="http://schemas.microsoft.com/office/drawing/2014/main" id="{DC55B603-EEAD-4B5E-AE8A-39A941820B48}"/>
              </a:ext>
            </a:extLst>
          </p:cNvPr>
          <p:cNvSpPr>
            <a:spLocks noGrp="1"/>
          </p:cNvSpPr>
          <p:nvPr>
            <p:ph idx="1"/>
          </p:nvPr>
        </p:nvSpPr>
        <p:spPr>
          <a:xfrm>
            <a:off x="913795" y="2076450"/>
            <a:ext cx="10353762" cy="4171950"/>
          </a:xfrm>
        </p:spPr>
        <p:txBody>
          <a:bodyPr>
            <a:normAutofit fontScale="85000" lnSpcReduction="20000"/>
          </a:bodyPr>
          <a:lstStyle/>
          <a:p>
            <a:pPr indent="-342900" algn="just">
              <a:lnSpc>
                <a:spcPct val="100000"/>
              </a:lnSpc>
              <a:spcBef>
                <a:spcPts val="600"/>
              </a:spcBef>
              <a:buSzPts val="900"/>
              <a:tabLst>
                <a:tab pos="228600" algn="l"/>
              </a:tabLst>
            </a:pPr>
            <a:r>
              <a:rPr lang="en-AU" sz="2400" dirty="0">
                <a:effectLst/>
                <a:ea typeface="Times New Roman" panose="02020603050405020304" pitchFamily="18" charset="0"/>
              </a:rPr>
              <a:t>time structure (an absence of time structure can have a negative psychological impact)</a:t>
            </a:r>
          </a:p>
          <a:p>
            <a:pPr indent="-342900" algn="just">
              <a:lnSpc>
                <a:spcPct val="100000"/>
              </a:lnSpc>
              <a:spcBef>
                <a:spcPts val="600"/>
              </a:spcBef>
              <a:buSzPts val="900"/>
              <a:tabLst>
                <a:tab pos="228600" algn="l"/>
              </a:tabLst>
            </a:pPr>
            <a:r>
              <a:rPr lang="en-AU" sz="2400" dirty="0">
                <a:effectLst/>
                <a:ea typeface="Times New Roman" panose="02020603050405020304" pitchFamily="18" charset="0"/>
              </a:rPr>
              <a:t>social contact</a:t>
            </a:r>
          </a:p>
          <a:p>
            <a:pPr indent="-342900" algn="just">
              <a:lnSpc>
                <a:spcPct val="100000"/>
              </a:lnSpc>
              <a:spcBef>
                <a:spcPts val="600"/>
              </a:spcBef>
              <a:buSzPts val="900"/>
              <a:tabLst>
                <a:tab pos="228600" algn="l"/>
              </a:tabLst>
            </a:pPr>
            <a:r>
              <a:rPr lang="en-AU" sz="2400" spc="-10" dirty="0">
                <a:effectLst/>
                <a:ea typeface="Times New Roman" panose="02020603050405020304" pitchFamily="18" charset="0"/>
              </a:rPr>
              <a:t>collective effort and purpose (employment offers a social context outside the home and family)</a:t>
            </a:r>
            <a:endParaRPr lang="en-AU" sz="2400" dirty="0">
              <a:effectLst/>
              <a:ea typeface="Times New Roman" panose="02020603050405020304" pitchFamily="18" charset="0"/>
            </a:endParaRPr>
          </a:p>
          <a:p>
            <a:pPr indent="-342900" algn="just">
              <a:lnSpc>
                <a:spcPct val="100000"/>
              </a:lnSpc>
              <a:spcBef>
                <a:spcPts val="600"/>
              </a:spcBef>
              <a:buSzPts val="900"/>
              <a:tabLst>
                <a:tab pos="228600" algn="l"/>
              </a:tabLst>
            </a:pPr>
            <a:r>
              <a:rPr lang="en-AU" sz="2400" dirty="0">
                <a:effectLst/>
                <a:ea typeface="Times New Roman" panose="02020603050405020304" pitchFamily="18" charset="0"/>
              </a:rPr>
              <a:t>social identity (employment being important for defining oneself)</a:t>
            </a:r>
          </a:p>
          <a:p>
            <a:pPr indent="-342900" algn="just">
              <a:lnSpc>
                <a:spcPct val="100000"/>
              </a:lnSpc>
              <a:spcBef>
                <a:spcPts val="600"/>
              </a:spcBef>
              <a:buSzPts val="900"/>
              <a:tabLst>
                <a:tab pos="228600" algn="l"/>
              </a:tabLst>
            </a:pPr>
            <a:r>
              <a:rPr lang="en-AU" sz="2400" dirty="0">
                <a:effectLst/>
                <a:ea typeface="Times New Roman" panose="02020603050405020304" pitchFamily="18" charset="0"/>
              </a:rPr>
              <a:t>regular activity (organising daily life)</a:t>
            </a:r>
          </a:p>
          <a:p>
            <a:pPr indent="-342900" algn="just">
              <a:lnSpc>
                <a:spcPct val="100000"/>
              </a:lnSpc>
              <a:spcBef>
                <a:spcPts val="600"/>
              </a:spcBef>
              <a:buSzPts val="900"/>
              <a:tabLst>
                <a:tab pos="228600" algn="l"/>
              </a:tabLst>
            </a:pPr>
            <a:r>
              <a:rPr lang="en-AU" sz="2400" dirty="0">
                <a:effectLst/>
                <a:ea typeface="Times New Roman" panose="02020603050405020304" pitchFamily="18" charset="0"/>
              </a:rPr>
              <a:t>economic independence</a:t>
            </a:r>
          </a:p>
          <a:p>
            <a:pPr marL="0" indent="0" algn="just">
              <a:lnSpc>
                <a:spcPct val="100000"/>
              </a:lnSpc>
              <a:spcBef>
                <a:spcPts val="600"/>
              </a:spcBef>
              <a:buSzPts val="900"/>
              <a:buNone/>
              <a:tabLst>
                <a:tab pos="228600" algn="l"/>
              </a:tabLst>
            </a:pPr>
            <a:endParaRPr lang="en-AU" sz="2400" dirty="0">
              <a:effectLst/>
              <a:ea typeface="Times New Roman" panose="02020603050405020304" pitchFamily="18" charset="0"/>
              <a:cs typeface="Times New Roman" panose="02020603050405020304" pitchFamily="18" charset="0"/>
            </a:endParaRPr>
          </a:p>
          <a:p>
            <a:pPr marL="0" indent="0" algn="just">
              <a:lnSpc>
                <a:spcPct val="100000"/>
              </a:lnSpc>
              <a:spcBef>
                <a:spcPts val="600"/>
              </a:spcBef>
              <a:buSzPts val="900"/>
              <a:buNone/>
              <a:tabLst>
                <a:tab pos="228600" algn="l"/>
              </a:tabLst>
            </a:pPr>
            <a:r>
              <a:rPr lang="en-AU" sz="2400" dirty="0">
                <a:effectLst/>
                <a:ea typeface="Times New Roman" panose="02020603050405020304" pitchFamily="18" charset="0"/>
                <a:cs typeface="Times New Roman" panose="02020603050405020304" pitchFamily="18" charset="0"/>
              </a:rPr>
              <a:t>Possible high returns to employers from investing in ‘mentally healthy workplaces’.</a:t>
            </a:r>
          </a:p>
          <a:p>
            <a:pPr marL="0" indent="0" algn="just">
              <a:lnSpc>
                <a:spcPct val="100000"/>
              </a:lnSpc>
              <a:spcBef>
                <a:spcPts val="600"/>
              </a:spcBef>
              <a:buSzPts val="900"/>
              <a:buNone/>
              <a:tabLst>
                <a:tab pos="228600" algn="l"/>
              </a:tabLst>
            </a:pPr>
            <a:r>
              <a:rPr lang="en-AU" sz="2400" dirty="0">
                <a:effectLst/>
                <a:ea typeface="Times New Roman" panose="02020603050405020304" pitchFamily="18" charset="0"/>
                <a:cs typeface="Times New Roman" panose="02020603050405020304" pitchFamily="18" charset="0"/>
              </a:rPr>
              <a:t>(whatever that means)</a:t>
            </a:r>
          </a:p>
          <a:p>
            <a:pPr marL="0" indent="0" algn="just">
              <a:lnSpc>
                <a:spcPct val="100000"/>
              </a:lnSpc>
              <a:spcBef>
                <a:spcPts val="600"/>
              </a:spcBef>
              <a:buSzPts val="900"/>
              <a:buNone/>
              <a:tabLst>
                <a:tab pos="228600" algn="l"/>
              </a:tabLst>
            </a:pPr>
            <a:r>
              <a:rPr lang="en-AU" sz="2400" dirty="0">
                <a:effectLst/>
                <a:ea typeface="Times New Roman" panose="02020603050405020304" pitchFamily="18" charset="0"/>
              </a:rPr>
              <a:t> </a:t>
            </a:r>
          </a:p>
        </p:txBody>
      </p:sp>
    </p:spTree>
    <p:extLst>
      <p:ext uri="{BB962C8B-B14F-4D97-AF65-F5344CB8AC3E}">
        <p14:creationId xmlns:p14="http://schemas.microsoft.com/office/powerpoint/2010/main" val="292226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60D0-7851-4129-800B-03BF7362D9F3}"/>
              </a:ext>
            </a:extLst>
          </p:cNvPr>
          <p:cNvSpPr>
            <a:spLocks noGrp="1"/>
          </p:cNvSpPr>
          <p:nvPr>
            <p:ph type="title"/>
          </p:nvPr>
        </p:nvSpPr>
        <p:spPr/>
        <p:txBody>
          <a:bodyPr>
            <a:normAutofit fontScale="90000"/>
          </a:bodyPr>
          <a:lstStyle/>
          <a:p>
            <a:r>
              <a:rPr lang="en-AU" b="1" dirty="0">
                <a:effectLst/>
              </a:rPr>
              <a:t>Is there an overemphasis on workplace mental health?</a:t>
            </a:r>
            <a:br>
              <a:rPr lang="en-AU" b="1" i="1" dirty="0">
                <a:effectLst/>
              </a:rPr>
            </a:br>
            <a:endParaRPr lang="en-AU" dirty="0"/>
          </a:p>
        </p:txBody>
      </p:sp>
      <p:sp>
        <p:nvSpPr>
          <p:cNvPr id="3" name="Content Placeholder 2">
            <a:extLst>
              <a:ext uri="{FF2B5EF4-FFF2-40B4-BE49-F238E27FC236}">
                <a16:creationId xmlns:a16="http://schemas.microsoft.com/office/drawing/2014/main" id="{04C5EC27-D0B4-42D7-9C9B-997396DEFA1B}"/>
              </a:ext>
            </a:extLst>
          </p:cNvPr>
          <p:cNvSpPr>
            <a:spLocks noGrp="1"/>
          </p:cNvSpPr>
          <p:nvPr>
            <p:ph idx="1"/>
          </p:nvPr>
        </p:nvSpPr>
        <p:spPr>
          <a:xfrm>
            <a:off x="913795" y="1588656"/>
            <a:ext cx="10353762" cy="4202544"/>
          </a:xfrm>
        </p:spPr>
        <p:txBody>
          <a:bodyPr>
            <a:normAutofit/>
          </a:bodyPr>
          <a:lstStyle/>
          <a:p>
            <a:pPr>
              <a:spcBef>
                <a:spcPts val="0"/>
              </a:spcBef>
              <a:spcAft>
                <a:spcPts val="0"/>
              </a:spcAft>
            </a:pPr>
            <a:r>
              <a:rPr lang="en-AU" sz="2400" dirty="0">
                <a:effectLst/>
              </a:rPr>
              <a:t>Mental health is complex and contributed to by a range of factors — </a:t>
            </a:r>
          </a:p>
          <a:p>
            <a:pPr lvl="1">
              <a:spcBef>
                <a:spcPts val="0"/>
              </a:spcBef>
              <a:spcAft>
                <a:spcPts val="0"/>
              </a:spcAft>
            </a:pPr>
            <a:r>
              <a:rPr lang="en-AU" sz="2400" dirty="0">
                <a:effectLst/>
              </a:rPr>
              <a:t>workplace issues</a:t>
            </a:r>
          </a:p>
          <a:p>
            <a:pPr lvl="1">
              <a:spcBef>
                <a:spcPts val="0"/>
              </a:spcBef>
              <a:spcAft>
                <a:spcPts val="0"/>
              </a:spcAft>
            </a:pPr>
            <a:r>
              <a:rPr lang="en-AU" sz="2400" dirty="0">
                <a:effectLst/>
              </a:rPr>
              <a:t>stressful events outside the workplace</a:t>
            </a:r>
          </a:p>
          <a:p>
            <a:pPr lvl="1">
              <a:spcBef>
                <a:spcPts val="0"/>
              </a:spcBef>
              <a:spcAft>
                <a:spcPts val="0"/>
              </a:spcAft>
            </a:pPr>
            <a:r>
              <a:rPr lang="en-AU" sz="2400" dirty="0">
                <a:effectLst/>
              </a:rPr>
              <a:t>individual biological and genetic make‑up </a:t>
            </a:r>
          </a:p>
          <a:p>
            <a:pPr lvl="1">
              <a:spcBef>
                <a:spcPts val="0"/>
              </a:spcBef>
            </a:pPr>
            <a:r>
              <a:rPr lang="en-AU" sz="2400" dirty="0">
                <a:effectLst/>
              </a:rPr>
              <a:t>prior mental health problems </a:t>
            </a:r>
          </a:p>
          <a:p>
            <a:pPr>
              <a:spcBef>
                <a:spcPts val="0"/>
              </a:spcBef>
              <a:spcAft>
                <a:spcPts val="0"/>
              </a:spcAft>
            </a:pPr>
            <a:r>
              <a:rPr lang="en-AU" sz="2400" dirty="0">
                <a:effectLst/>
              </a:rPr>
              <a:t>Concerns:</a:t>
            </a:r>
          </a:p>
          <a:p>
            <a:pPr lvl="1">
              <a:spcBef>
                <a:spcPts val="0"/>
              </a:spcBef>
              <a:spcAft>
                <a:spcPts val="0"/>
              </a:spcAft>
            </a:pPr>
            <a:r>
              <a:rPr lang="en-AU" sz="2400" dirty="0">
                <a:effectLst/>
              </a:rPr>
              <a:t>If mental health problems are over‑discussed workers may feel more vulnerable to illness. </a:t>
            </a:r>
          </a:p>
          <a:p>
            <a:pPr lvl="1">
              <a:spcBef>
                <a:spcPts val="0"/>
              </a:spcBef>
              <a:spcAft>
                <a:spcPts val="0"/>
              </a:spcAft>
            </a:pPr>
            <a:r>
              <a:rPr lang="en-AU" sz="2400" dirty="0">
                <a:effectLst/>
              </a:rPr>
              <a:t>workplace screening may label transient mental health issues as more serious </a:t>
            </a:r>
          </a:p>
          <a:p>
            <a:endParaRPr lang="en-AU" dirty="0"/>
          </a:p>
        </p:txBody>
      </p:sp>
    </p:spTree>
    <p:extLst>
      <p:ext uri="{BB962C8B-B14F-4D97-AF65-F5344CB8AC3E}">
        <p14:creationId xmlns:p14="http://schemas.microsoft.com/office/powerpoint/2010/main" val="296057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6CFFC-134E-4061-B8A6-9E74F49318BB}"/>
              </a:ext>
            </a:extLst>
          </p:cNvPr>
          <p:cNvSpPr>
            <a:spLocks noGrp="1"/>
          </p:cNvSpPr>
          <p:nvPr>
            <p:ph type="title"/>
          </p:nvPr>
        </p:nvSpPr>
        <p:spPr/>
        <p:txBody>
          <a:bodyPr>
            <a:normAutofit fontScale="90000"/>
          </a:bodyPr>
          <a:lstStyle/>
          <a:p>
            <a:r>
              <a:rPr lang="en-US" dirty="0"/>
              <a:t>Unforeseen consequences of work health education</a:t>
            </a:r>
            <a:endParaRPr lang="en-AU" dirty="0"/>
          </a:p>
        </p:txBody>
      </p:sp>
      <p:sp>
        <p:nvSpPr>
          <p:cNvPr id="3" name="Content Placeholder 2">
            <a:extLst>
              <a:ext uri="{FF2B5EF4-FFF2-40B4-BE49-F238E27FC236}">
                <a16:creationId xmlns:a16="http://schemas.microsoft.com/office/drawing/2014/main" id="{AA78B1D0-1261-4370-BDC8-C5DA3198207E}"/>
              </a:ext>
            </a:extLst>
          </p:cNvPr>
          <p:cNvSpPr>
            <a:spLocks noGrp="1"/>
          </p:cNvSpPr>
          <p:nvPr>
            <p:ph idx="1"/>
          </p:nvPr>
        </p:nvSpPr>
        <p:spPr>
          <a:xfrm>
            <a:off x="913795" y="1866900"/>
            <a:ext cx="10353762" cy="4552373"/>
          </a:xfrm>
        </p:spPr>
        <p:txBody>
          <a:bodyPr>
            <a:normAutofit/>
          </a:bodyPr>
          <a:lstStyle/>
          <a:p>
            <a:pPr lvl="0">
              <a:spcBef>
                <a:spcPts val="0"/>
              </a:spcBef>
              <a:spcAft>
                <a:spcPts val="0"/>
              </a:spcAft>
            </a:pPr>
            <a:r>
              <a:rPr lang="en-AU" sz="2400" dirty="0">
                <a:effectLst/>
              </a:rPr>
              <a:t>Increase in claims for back pain during the 1970s/1980s </a:t>
            </a:r>
          </a:p>
          <a:p>
            <a:pPr lvl="1">
              <a:lnSpc>
                <a:spcPct val="110000"/>
              </a:lnSpc>
              <a:spcBef>
                <a:spcPts val="0"/>
              </a:spcBef>
            </a:pPr>
            <a:r>
              <a:rPr lang="en-AU" sz="2400" dirty="0">
                <a:effectLst/>
              </a:rPr>
              <a:t>?education re awareness of the risk of back pain</a:t>
            </a:r>
          </a:p>
          <a:p>
            <a:pPr lvl="0">
              <a:spcBef>
                <a:spcPts val="0"/>
              </a:spcBef>
              <a:spcAft>
                <a:spcPts val="0"/>
              </a:spcAft>
            </a:pPr>
            <a:r>
              <a:rPr lang="en-AU" sz="2400" dirty="0">
                <a:effectLst/>
              </a:rPr>
              <a:t>Repetitive strain injury early 1980s in Australia (not in other countries) </a:t>
            </a:r>
          </a:p>
          <a:p>
            <a:pPr lvl="1">
              <a:lnSpc>
                <a:spcPct val="110000"/>
              </a:lnSpc>
              <a:spcBef>
                <a:spcPts val="0"/>
              </a:spcBef>
              <a:spcAft>
                <a:spcPts val="0"/>
              </a:spcAft>
            </a:pPr>
            <a:r>
              <a:rPr lang="en-AU" sz="2400" dirty="0">
                <a:effectLst/>
              </a:rPr>
              <a:t>possibly due to publicity</a:t>
            </a:r>
          </a:p>
          <a:p>
            <a:pPr lvl="1">
              <a:lnSpc>
                <a:spcPct val="110000"/>
              </a:lnSpc>
              <a:spcBef>
                <a:spcPts val="0"/>
              </a:spcBef>
            </a:pPr>
            <a:r>
              <a:rPr lang="en-AU" sz="2400" dirty="0">
                <a:effectLst/>
              </a:rPr>
              <a:t>later subsided without significant change to work methods </a:t>
            </a:r>
          </a:p>
          <a:p>
            <a:pPr lvl="0">
              <a:spcBef>
                <a:spcPts val="0"/>
              </a:spcBef>
            </a:pPr>
            <a:r>
              <a:rPr lang="en-AU" sz="2400" dirty="0">
                <a:effectLst/>
              </a:rPr>
              <a:t>These interventions may imply that employers are responsible for all workers’ mental health problems. </a:t>
            </a:r>
          </a:p>
          <a:p>
            <a:pPr>
              <a:spcBef>
                <a:spcPts val="0"/>
              </a:spcBef>
            </a:pPr>
            <a:r>
              <a:rPr lang="en-AU" sz="2400" dirty="0">
                <a:effectLst/>
              </a:rPr>
              <a:t>One submission stated:</a:t>
            </a:r>
          </a:p>
          <a:p>
            <a:pPr lvl="1">
              <a:spcBef>
                <a:spcPts val="0"/>
              </a:spcBef>
              <a:spcAft>
                <a:spcPts val="0"/>
              </a:spcAft>
            </a:pPr>
            <a:r>
              <a:rPr lang="en-AU" sz="2200" dirty="0">
                <a:effectLst/>
              </a:rPr>
              <a:t>“Businesses alone are not the answer to everyone’s happiness nor the answer for mental ill‑health — health is a shared responsibility”</a:t>
            </a:r>
            <a:endParaRPr lang="en-AU" sz="1800" dirty="0">
              <a:effectLst/>
            </a:endParaRPr>
          </a:p>
          <a:p>
            <a:endParaRPr lang="en-AU" dirty="0"/>
          </a:p>
        </p:txBody>
      </p:sp>
    </p:spTree>
    <p:extLst>
      <p:ext uri="{BB962C8B-B14F-4D97-AF65-F5344CB8AC3E}">
        <p14:creationId xmlns:p14="http://schemas.microsoft.com/office/powerpoint/2010/main" val="400445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5C4C8-AADC-4360-83B8-5251EA3AF1D9}"/>
              </a:ext>
            </a:extLst>
          </p:cNvPr>
          <p:cNvSpPr>
            <a:spLocks noGrp="1"/>
          </p:cNvSpPr>
          <p:nvPr>
            <p:ph type="title"/>
          </p:nvPr>
        </p:nvSpPr>
        <p:spPr/>
        <p:txBody>
          <a:bodyPr>
            <a:normAutofit/>
          </a:bodyPr>
          <a:lstStyle/>
          <a:p>
            <a:r>
              <a:rPr lang="en-US" dirty="0"/>
              <a:t>The Report’s conclusions re work</a:t>
            </a:r>
            <a:endParaRPr lang="en-AU" dirty="0"/>
          </a:p>
        </p:txBody>
      </p:sp>
      <p:sp>
        <p:nvSpPr>
          <p:cNvPr id="3" name="Content Placeholder 2">
            <a:extLst>
              <a:ext uri="{FF2B5EF4-FFF2-40B4-BE49-F238E27FC236}">
                <a16:creationId xmlns:a16="http://schemas.microsoft.com/office/drawing/2014/main" id="{2B589B35-9081-4422-A55B-F1E980021F1C}"/>
              </a:ext>
            </a:extLst>
          </p:cNvPr>
          <p:cNvSpPr>
            <a:spLocks noGrp="1"/>
          </p:cNvSpPr>
          <p:nvPr>
            <p:ph idx="1"/>
          </p:nvPr>
        </p:nvSpPr>
        <p:spPr>
          <a:xfrm>
            <a:off x="913795" y="1625600"/>
            <a:ext cx="10353762" cy="4895273"/>
          </a:xfrm>
        </p:spPr>
        <p:txBody>
          <a:bodyPr>
            <a:noAutofit/>
          </a:bodyPr>
          <a:lstStyle/>
          <a:p>
            <a:pPr marL="151200" indent="0" algn="just">
              <a:spcBef>
                <a:spcPts val="0"/>
              </a:spcBef>
              <a:spcAft>
                <a:spcPts val="0"/>
              </a:spcAft>
              <a:buNone/>
            </a:pPr>
            <a:r>
              <a:rPr lang="en-AU" sz="2000" dirty="0">
                <a:effectLst/>
                <a:ea typeface="Times New Roman" panose="02020603050405020304" pitchFamily="18" charset="0"/>
                <a:cs typeface="Times New Roman" panose="02020603050405020304" pitchFamily="18" charset="0"/>
              </a:rPr>
              <a:t>There are benefits to workers, employers and the wider community from improvements to workplace mental health </a:t>
            </a:r>
          </a:p>
          <a:p>
            <a:pPr marL="673100" indent="-215900">
              <a:spcBef>
                <a:spcPts val="0"/>
              </a:spcBef>
              <a:spcAft>
                <a:spcPts val="0"/>
              </a:spcAft>
            </a:pPr>
            <a:r>
              <a:rPr lang="en-AU" sz="2000" dirty="0">
                <a:effectLst/>
                <a:ea typeface="Times New Roman" panose="02020603050405020304" pitchFamily="18" charset="0"/>
              </a:rPr>
              <a:t>lower employee absenteeism,</a:t>
            </a:r>
          </a:p>
          <a:p>
            <a:pPr marL="673100" indent="-215900">
              <a:spcBef>
                <a:spcPts val="0"/>
              </a:spcBef>
              <a:spcAft>
                <a:spcPts val="0"/>
              </a:spcAft>
            </a:pPr>
            <a:r>
              <a:rPr lang="en-AU" sz="2000" dirty="0">
                <a:effectLst/>
                <a:ea typeface="Times New Roman" panose="02020603050405020304" pitchFamily="18" charset="0"/>
              </a:rPr>
              <a:t>increase productivity and</a:t>
            </a:r>
          </a:p>
          <a:p>
            <a:pPr marL="673100" indent="-215900">
              <a:spcBef>
                <a:spcPts val="0"/>
              </a:spcBef>
            </a:pPr>
            <a:r>
              <a:rPr lang="en-AU" sz="2000" dirty="0">
                <a:effectLst/>
                <a:ea typeface="Times New Roman" panose="02020603050405020304" pitchFamily="18" charset="0"/>
              </a:rPr>
              <a:t>reduce mental health related compensation claims.</a:t>
            </a:r>
          </a:p>
          <a:p>
            <a:pPr marL="457200" indent="0">
              <a:spcBef>
                <a:spcPts val="0"/>
              </a:spcBef>
              <a:buNone/>
            </a:pPr>
            <a:r>
              <a:rPr lang="en-AU" sz="2000" b="1" dirty="0">
                <a:effectLst/>
                <a:ea typeface="Times New Roman" panose="02020603050405020304" pitchFamily="18" charset="0"/>
              </a:rPr>
              <a:t>Recommendations</a:t>
            </a:r>
            <a:r>
              <a:rPr lang="en-AU" sz="2000" dirty="0">
                <a:effectLst/>
                <a:ea typeface="Times New Roman" panose="02020603050405020304" pitchFamily="18" charset="0"/>
              </a:rPr>
              <a:t> </a:t>
            </a:r>
          </a:p>
          <a:p>
            <a:pPr marL="457200" lvl="0" indent="-457200" algn="just">
              <a:spcBef>
                <a:spcPts val="0"/>
              </a:spcBef>
              <a:buFont typeface="+mj-lt"/>
              <a:buAutoNum type="arabicPeriod"/>
              <a:tabLst>
                <a:tab pos="457200" algn="l"/>
              </a:tabLst>
            </a:pPr>
            <a:r>
              <a:rPr lang="en-AU" sz="2000" dirty="0">
                <a:effectLst/>
                <a:ea typeface="Times New Roman" panose="02020603050405020304" pitchFamily="18" charset="0"/>
                <a:cs typeface="Times New Roman" panose="02020603050405020304" pitchFamily="18" charset="0"/>
              </a:rPr>
              <a:t>Governments legislate: psychological health and safety as important as physical health and safety. </a:t>
            </a:r>
          </a:p>
          <a:p>
            <a:pPr marL="457200" lvl="0" indent="-457200" algn="just">
              <a:spcBef>
                <a:spcPts val="0"/>
              </a:spcBef>
              <a:buFont typeface="+mj-lt"/>
              <a:buAutoNum type="arabicPeriod"/>
              <a:tabLst>
                <a:tab pos="457200" algn="l"/>
              </a:tabLst>
            </a:pPr>
            <a:r>
              <a:rPr lang="en-AU" sz="1800" dirty="0">
                <a:effectLst/>
                <a:ea typeface="Times New Roman" panose="02020603050405020304" pitchFamily="18" charset="0"/>
                <a:cs typeface="Times New Roman" panose="02020603050405020304" pitchFamily="18" charset="0"/>
              </a:rPr>
              <a:t>Codes of practice re duty of care of businesses in dealing with risks to psychological health in the workplace. </a:t>
            </a:r>
            <a:endParaRPr lang="en-AU" sz="2000" dirty="0">
              <a:effectLst/>
              <a:ea typeface="Calibri" panose="020F0502020204030204" pitchFamily="34" charset="0"/>
            </a:endParaRPr>
          </a:p>
          <a:p>
            <a:pPr marL="457200" lvl="0" indent="-457200" algn="just">
              <a:spcBef>
                <a:spcPts val="0"/>
              </a:spcBef>
              <a:buFont typeface="+mj-lt"/>
              <a:buAutoNum type="arabicPeriod"/>
              <a:tabLst>
                <a:tab pos="457200" algn="l"/>
              </a:tabLst>
            </a:pPr>
            <a:r>
              <a:rPr lang="en-AU" sz="2000" dirty="0">
                <a:effectLst/>
                <a:ea typeface="Calibri" panose="020F0502020204030204" pitchFamily="34" charset="0"/>
              </a:rPr>
              <a:t>Employee assistance program providers develop standards for EAPs and evaluate these programs.</a:t>
            </a:r>
          </a:p>
          <a:p>
            <a:pPr marL="457200" lvl="0" indent="-457200" algn="just">
              <a:spcBef>
                <a:spcPts val="0"/>
              </a:spcBef>
              <a:buFont typeface="+mj-lt"/>
              <a:buAutoNum type="arabicPeriod"/>
              <a:tabLst>
                <a:tab pos="457200" algn="l"/>
              </a:tabLst>
            </a:pPr>
            <a:r>
              <a:rPr lang="en-AU" sz="2000" dirty="0">
                <a:effectLst/>
                <a:ea typeface="Calibri" panose="020F0502020204030204" pitchFamily="34" charset="0"/>
              </a:rPr>
              <a:t>One quote (not in the Report) states: </a:t>
            </a:r>
            <a:r>
              <a:rPr lang="en-US" sz="2000" dirty="0"/>
              <a:t>“Research indicates that workers have three prime needs: Interesting work, recognition for doing a good job, and being let in on things that are going on in the company.”</a:t>
            </a:r>
            <a:endParaRPr lang="en-AU" sz="2000" dirty="0">
              <a:effectLst/>
              <a:ea typeface="Calibri" panose="020F0502020204030204" pitchFamily="34" charset="0"/>
            </a:endParaRPr>
          </a:p>
          <a:p>
            <a:pPr marL="0" lvl="0" indent="0" algn="just">
              <a:spcBef>
                <a:spcPts val="0"/>
              </a:spcBef>
              <a:buNone/>
              <a:tabLst>
                <a:tab pos="457200" algn="l"/>
              </a:tabLst>
            </a:pPr>
            <a:r>
              <a:rPr lang="en-AU" sz="4400" dirty="0">
                <a:effectLst/>
              </a:rPr>
              <a:t>*</a:t>
            </a:r>
            <a:endParaRPr lang="en-AU" sz="4400" dirty="0"/>
          </a:p>
        </p:txBody>
      </p:sp>
    </p:spTree>
    <p:extLst>
      <p:ext uri="{BB962C8B-B14F-4D97-AF65-F5344CB8AC3E}">
        <p14:creationId xmlns:p14="http://schemas.microsoft.com/office/powerpoint/2010/main" val="419347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E576-F0D7-4CB9-AB04-D622D919FDAA}"/>
              </a:ext>
            </a:extLst>
          </p:cNvPr>
          <p:cNvSpPr>
            <a:spLocks noGrp="1"/>
          </p:cNvSpPr>
          <p:nvPr>
            <p:ph type="title"/>
          </p:nvPr>
        </p:nvSpPr>
        <p:spPr/>
        <p:txBody>
          <a:bodyPr>
            <a:normAutofit fontScale="90000"/>
          </a:bodyPr>
          <a:lstStyle/>
          <a:p>
            <a:r>
              <a:rPr lang="en-AU" sz="4800" b="1" dirty="0">
                <a:effectLst/>
                <a:latin typeface="+mn-lt"/>
                <a:ea typeface="Calibri" panose="020F0502020204030204" pitchFamily="34" charset="0"/>
                <a:cs typeface="Times New Roman" panose="02020603050405020304" pitchFamily="18" charset="0"/>
              </a:rPr>
              <a:t>Mental health and workers compensation</a:t>
            </a:r>
            <a:endParaRPr lang="en-AU" dirty="0"/>
          </a:p>
        </p:txBody>
      </p:sp>
      <p:pic>
        <p:nvPicPr>
          <p:cNvPr id="5" name="Content Placeholder 4">
            <a:extLst>
              <a:ext uri="{FF2B5EF4-FFF2-40B4-BE49-F238E27FC236}">
                <a16:creationId xmlns:a16="http://schemas.microsoft.com/office/drawing/2014/main" id="{32032FAD-6DA5-4A13-BB36-CAC3DBB12F48}"/>
              </a:ext>
            </a:extLst>
          </p:cNvPr>
          <p:cNvPicPr>
            <a:picLocks noGrp="1" noChangeAspect="1"/>
          </p:cNvPicPr>
          <p:nvPr>
            <p:ph idx="1"/>
          </p:nvPr>
        </p:nvPicPr>
        <p:blipFill>
          <a:blip r:embed="rId2"/>
          <a:stretch>
            <a:fillRect/>
          </a:stretch>
        </p:blipFill>
        <p:spPr>
          <a:xfrm>
            <a:off x="2159288" y="2132653"/>
            <a:ext cx="7289512" cy="4480583"/>
          </a:xfrm>
        </p:spPr>
      </p:pic>
    </p:spTree>
    <p:extLst>
      <p:ext uri="{BB962C8B-B14F-4D97-AF65-F5344CB8AC3E}">
        <p14:creationId xmlns:p14="http://schemas.microsoft.com/office/powerpoint/2010/main" val="2834617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6BB3-250B-4556-A81A-1178EBBBAA57}"/>
              </a:ext>
            </a:extLst>
          </p:cNvPr>
          <p:cNvSpPr>
            <a:spLocks noGrp="1"/>
          </p:cNvSpPr>
          <p:nvPr>
            <p:ph type="title"/>
          </p:nvPr>
        </p:nvSpPr>
        <p:spPr>
          <a:xfrm>
            <a:off x="913795" y="291854"/>
            <a:ext cx="10353762" cy="1257300"/>
          </a:xfrm>
        </p:spPr>
        <p:txBody>
          <a:bodyPr>
            <a:normAutofit fontScale="90000"/>
          </a:bodyPr>
          <a:lstStyle/>
          <a:p>
            <a:r>
              <a:rPr lang="en-US" dirty="0"/>
              <a:t>Accepted serious ‘stress’ claims and time off work</a:t>
            </a:r>
            <a:endParaRPr lang="en-AU" dirty="0"/>
          </a:p>
        </p:txBody>
      </p:sp>
      <p:sp>
        <p:nvSpPr>
          <p:cNvPr id="7" name="Content Placeholder 6">
            <a:extLst>
              <a:ext uri="{FF2B5EF4-FFF2-40B4-BE49-F238E27FC236}">
                <a16:creationId xmlns:a16="http://schemas.microsoft.com/office/drawing/2014/main" id="{57B39F7F-09A5-4B51-8F19-041C03C9FBD1}"/>
              </a:ext>
            </a:extLst>
          </p:cNvPr>
          <p:cNvSpPr>
            <a:spLocks noGrp="1"/>
          </p:cNvSpPr>
          <p:nvPr>
            <p:ph idx="1"/>
          </p:nvPr>
        </p:nvSpPr>
        <p:spPr>
          <a:xfrm>
            <a:off x="913795" y="2076450"/>
            <a:ext cx="10353762" cy="4250459"/>
          </a:xfrm>
        </p:spPr>
        <p:txBody>
          <a:bodyPr/>
          <a:lstStyle/>
          <a:p>
            <a:endParaRPr lang="en-US" dirty="0"/>
          </a:p>
          <a:p>
            <a:endParaRPr lang="en-US" dirty="0"/>
          </a:p>
          <a:p>
            <a:endParaRPr lang="en-US" dirty="0"/>
          </a:p>
          <a:p>
            <a:endParaRPr lang="en-US" dirty="0"/>
          </a:p>
          <a:p>
            <a:endParaRPr lang="en-US" dirty="0"/>
          </a:p>
          <a:p>
            <a:endParaRPr lang="en-US" dirty="0"/>
          </a:p>
          <a:p>
            <a:pPr marL="36900" indent="0" algn="ctr">
              <a:buNone/>
            </a:pPr>
            <a:r>
              <a:rPr lang="en-US" dirty="0"/>
              <a:t>a ‘serious’ claim is a claim when the worker is absent for a week or more.</a:t>
            </a:r>
            <a:endParaRPr lang="en-AU" dirty="0"/>
          </a:p>
        </p:txBody>
      </p:sp>
      <p:pic>
        <p:nvPicPr>
          <p:cNvPr id="8" name="Content Placeholder 4">
            <a:extLst>
              <a:ext uri="{FF2B5EF4-FFF2-40B4-BE49-F238E27FC236}">
                <a16:creationId xmlns:a16="http://schemas.microsoft.com/office/drawing/2014/main" id="{E745A6E5-2F2A-4C83-8123-3FDAB19A5827}"/>
              </a:ext>
            </a:extLst>
          </p:cNvPr>
          <p:cNvPicPr>
            <a:picLocks noChangeAspect="1"/>
          </p:cNvPicPr>
          <p:nvPr/>
        </p:nvPicPr>
        <p:blipFill>
          <a:blip r:embed="rId2"/>
          <a:stretch>
            <a:fillRect/>
          </a:stretch>
        </p:blipFill>
        <p:spPr>
          <a:xfrm>
            <a:off x="2244437" y="1609191"/>
            <a:ext cx="7564695" cy="3639617"/>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3884705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43CA9-0E97-4132-B1FB-9F0B5145E6AE}"/>
              </a:ext>
            </a:extLst>
          </p:cNvPr>
          <p:cNvSpPr>
            <a:spLocks noGrp="1"/>
          </p:cNvSpPr>
          <p:nvPr>
            <p:ph type="title"/>
          </p:nvPr>
        </p:nvSpPr>
        <p:spPr/>
        <p:txBody>
          <a:bodyPr>
            <a:normAutofit/>
          </a:bodyPr>
          <a:lstStyle/>
          <a:p>
            <a:r>
              <a:rPr lang="en-US" sz="4000" dirty="0"/>
              <a:t>Divergence between physical/mental health claims </a:t>
            </a:r>
            <a:endParaRPr lang="en-AU" sz="4000" dirty="0"/>
          </a:p>
        </p:txBody>
      </p:sp>
      <p:pic>
        <p:nvPicPr>
          <p:cNvPr id="5" name="Content Placeholder 4">
            <a:extLst>
              <a:ext uri="{FF2B5EF4-FFF2-40B4-BE49-F238E27FC236}">
                <a16:creationId xmlns:a16="http://schemas.microsoft.com/office/drawing/2014/main" id="{8C6493C1-DF2E-42BC-B426-21DB5F7ADC27}"/>
              </a:ext>
            </a:extLst>
          </p:cNvPr>
          <p:cNvPicPr>
            <a:picLocks noGrp="1" noChangeAspect="1"/>
          </p:cNvPicPr>
          <p:nvPr>
            <p:ph idx="1"/>
          </p:nvPr>
        </p:nvPicPr>
        <p:blipFill>
          <a:blip r:embed="rId2"/>
          <a:stretch>
            <a:fillRect/>
          </a:stretch>
        </p:blipFill>
        <p:spPr>
          <a:xfrm>
            <a:off x="2468512" y="1985065"/>
            <a:ext cx="7691488" cy="4563515"/>
          </a:xfrm>
        </p:spPr>
      </p:pic>
    </p:spTree>
    <p:extLst>
      <p:ext uri="{BB962C8B-B14F-4D97-AF65-F5344CB8AC3E}">
        <p14:creationId xmlns:p14="http://schemas.microsoft.com/office/powerpoint/2010/main" val="3483363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F2E11-E298-4054-8CC5-164832BA66D2}"/>
              </a:ext>
            </a:extLst>
          </p:cNvPr>
          <p:cNvSpPr>
            <a:spLocks noGrp="1"/>
          </p:cNvSpPr>
          <p:nvPr>
            <p:ph type="title"/>
          </p:nvPr>
        </p:nvSpPr>
        <p:spPr/>
        <p:txBody>
          <a:bodyPr/>
          <a:lstStyle/>
          <a:p>
            <a:r>
              <a:rPr lang="en-US" dirty="0"/>
              <a:t>What is this about?</a:t>
            </a:r>
            <a:endParaRPr lang="en-AU" dirty="0"/>
          </a:p>
        </p:txBody>
      </p:sp>
      <p:sp>
        <p:nvSpPr>
          <p:cNvPr id="3" name="Content Placeholder 2">
            <a:extLst>
              <a:ext uri="{FF2B5EF4-FFF2-40B4-BE49-F238E27FC236}">
                <a16:creationId xmlns:a16="http://schemas.microsoft.com/office/drawing/2014/main" id="{5188BF6D-CE2D-4847-A601-F439614E02B2}"/>
              </a:ext>
            </a:extLst>
          </p:cNvPr>
          <p:cNvSpPr>
            <a:spLocks noGrp="1"/>
          </p:cNvSpPr>
          <p:nvPr>
            <p:ph idx="1"/>
          </p:nvPr>
        </p:nvSpPr>
        <p:spPr/>
        <p:txBody>
          <a:bodyPr>
            <a:normAutofit fontScale="85000" lnSpcReduction="20000"/>
          </a:bodyPr>
          <a:lstStyle/>
          <a:p>
            <a:r>
              <a:rPr lang="en-US" dirty="0"/>
              <a:t>On 23 November 2018 the Treasurer, Josh Frydenberg wrote to the Productivity Commission requesting that the Commission </a:t>
            </a:r>
            <a:r>
              <a:rPr lang="en-AU" dirty="0">
                <a:effectLst/>
              </a:rPr>
              <a:t>undertake an inquiry into: </a:t>
            </a:r>
            <a:endParaRPr lang="en-US" dirty="0"/>
          </a:p>
          <a:p>
            <a:r>
              <a:rPr lang="en-AU" b="1" dirty="0">
                <a:effectLst/>
              </a:rPr>
              <a:t>the role of improving mental health to support economic participation and enhancing productivity and economic growth.</a:t>
            </a:r>
          </a:p>
          <a:p>
            <a:r>
              <a:rPr lang="en-AU" dirty="0">
                <a:effectLst/>
              </a:rPr>
              <a:t>The Commissioners were Stephen King, a professor of economics</a:t>
            </a:r>
          </a:p>
          <a:p>
            <a:r>
              <a:rPr lang="en-AU" dirty="0">
                <a:effectLst/>
              </a:rPr>
              <a:t>Julie Abramson, </a:t>
            </a:r>
            <a:r>
              <a:rPr lang="en-US" dirty="0"/>
              <a:t>a lawyer with regulatory experience at both State and Federal levels.</a:t>
            </a:r>
            <a:r>
              <a:rPr lang="en-AU" dirty="0">
                <a:effectLst/>
              </a:rPr>
              <a:t> and </a:t>
            </a:r>
          </a:p>
          <a:p>
            <a:r>
              <a:rPr lang="en-AU" dirty="0">
                <a:effectLst/>
              </a:rPr>
              <a:t>Professor Harvey Whiteford, a psychiatrist, </a:t>
            </a:r>
            <a:r>
              <a:rPr lang="en-US" dirty="0"/>
              <a:t>former Chair of the Qld Mental Health and Drug Advisory Council </a:t>
            </a:r>
            <a:r>
              <a:rPr lang="en-AU" dirty="0">
                <a:effectLst/>
              </a:rPr>
              <a:t>.</a:t>
            </a:r>
          </a:p>
          <a:p>
            <a:r>
              <a:rPr lang="en-AU" dirty="0">
                <a:effectLst/>
              </a:rPr>
              <a:t>The Report comprising more than 1500 pages was published on 30 June 2020 but not released to the public until 16 November 2020.</a:t>
            </a:r>
          </a:p>
          <a:p>
            <a:pPr marL="36900" indent="0">
              <a:buNone/>
            </a:pPr>
            <a:endParaRPr lang="en-AU" dirty="0"/>
          </a:p>
        </p:txBody>
      </p:sp>
    </p:spTree>
    <p:extLst>
      <p:ext uri="{BB962C8B-B14F-4D97-AF65-F5344CB8AC3E}">
        <p14:creationId xmlns:p14="http://schemas.microsoft.com/office/powerpoint/2010/main" val="219146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191C-5853-41D5-BBC7-448D74A48F9F}"/>
              </a:ext>
            </a:extLst>
          </p:cNvPr>
          <p:cNvSpPr>
            <a:spLocks noGrp="1"/>
          </p:cNvSpPr>
          <p:nvPr>
            <p:ph type="title"/>
          </p:nvPr>
        </p:nvSpPr>
        <p:spPr/>
        <p:txBody>
          <a:bodyPr/>
          <a:lstStyle/>
          <a:p>
            <a:r>
              <a:rPr lang="en-US" dirty="0"/>
              <a:t>Reasons for ‘stress’ claims by gender</a:t>
            </a:r>
            <a:endParaRPr lang="en-AU" dirty="0"/>
          </a:p>
        </p:txBody>
      </p:sp>
      <p:pic>
        <p:nvPicPr>
          <p:cNvPr id="9" name="Content Placeholder 8">
            <a:extLst>
              <a:ext uri="{FF2B5EF4-FFF2-40B4-BE49-F238E27FC236}">
                <a16:creationId xmlns:a16="http://schemas.microsoft.com/office/drawing/2014/main" id="{35894677-FA87-4560-BC28-E37021897859}"/>
              </a:ext>
            </a:extLst>
          </p:cNvPr>
          <p:cNvPicPr>
            <a:picLocks noGrp="1" noChangeAspect="1"/>
          </p:cNvPicPr>
          <p:nvPr>
            <p:ph idx="1"/>
          </p:nvPr>
        </p:nvPicPr>
        <p:blipFill>
          <a:blip r:embed="rId2"/>
          <a:stretch>
            <a:fillRect/>
          </a:stretch>
        </p:blipFill>
        <p:spPr>
          <a:xfrm>
            <a:off x="1578414" y="1739725"/>
            <a:ext cx="9035171" cy="4508675"/>
          </a:xfr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50493028-9859-4120-9F1D-0DFD8E8F21B1}"/>
                  </a:ext>
                </a:extLst>
              </p14:cNvPr>
              <p14:cNvContentPartPr/>
              <p14:nvPr/>
            </p14:nvContentPartPr>
            <p14:xfrm>
              <a:off x="1638360" y="2178000"/>
              <a:ext cx="4476960" cy="57600"/>
            </p14:xfrm>
          </p:contentPart>
        </mc:Choice>
        <mc:Fallback xmlns="">
          <p:pic>
            <p:nvPicPr>
              <p:cNvPr id="3" name="Ink 2">
                <a:extLst>
                  <a:ext uri="{FF2B5EF4-FFF2-40B4-BE49-F238E27FC236}">
                    <a16:creationId xmlns:a16="http://schemas.microsoft.com/office/drawing/2014/main" id="{50493028-9859-4120-9F1D-0DFD8E8F21B1}"/>
                  </a:ext>
                </a:extLst>
              </p:cNvPr>
              <p:cNvPicPr/>
              <p:nvPr/>
            </p:nvPicPr>
            <p:blipFill>
              <a:blip r:embed="rId4"/>
              <a:stretch>
                <a:fillRect/>
              </a:stretch>
            </p:blipFill>
            <p:spPr>
              <a:xfrm>
                <a:off x="1622520" y="2114640"/>
                <a:ext cx="4508280" cy="184320"/>
              </a:xfrm>
              <a:prstGeom prst="rect">
                <a:avLst/>
              </a:prstGeom>
            </p:spPr>
          </p:pic>
        </mc:Fallback>
      </mc:AlternateContent>
    </p:spTree>
    <p:extLst>
      <p:ext uri="{BB962C8B-B14F-4D97-AF65-F5344CB8AC3E}">
        <p14:creationId xmlns:p14="http://schemas.microsoft.com/office/powerpoint/2010/main" val="2929019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D485-46D0-4EAD-9CCD-C25927A1C622}"/>
              </a:ext>
            </a:extLst>
          </p:cNvPr>
          <p:cNvSpPr>
            <a:spLocks noGrp="1"/>
          </p:cNvSpPr>
          <p:nvPr>
            <p:ph type="title"/>
          </p:nvPr>
        </p:nvSpPr>
        <p:spPr/>
        <p:txBody>
          <a:bodyPr>
            <a:normAutofit/>
          </a:bodyPr>
          <a:lstStyle/>
          <a:p>
            <a:r>
              <a:rPr lang="en-US" dirty="0"/>
              <a:t>‘Serious’ mental health claims</a:t>
            </a:r>
            <a:br>
              <a:rPr lang="en-US" dirty="0"/>
            </a:br>
            <a:r>
              <a:rPr lang="en-US" sz="2200" dirty="0"/>
              <a:t>(</a:t>
            </a:r>
            <a:r>
              <a:rPr lang="en-US" sz="2000" dirty="0"/>
              <a:t>one week or more off work)</a:t>
            </a:r>
            <a:endParaRPr lang="en-AU" dirty="0"/>
          </a:p>
        </p:txBody>
      </p:sp>
      <p:sp>
        <p:nvSpPr>
          <p:cNvPr id="3" name="Content Placeholder 2">
            <a:extLst>
              <a:ext uri="{FF2B5EF4-FFF2-40B4-BE49-F238E27FC236}">
                <a16:creationId xmlns:a16="http://schemas.microsoft.com/office/drawing/2014/main" id="{772729F2-2480-4820-84CE-B155447B69E8}"/>
              </a:ext>
            </a:extLst>
          </p:cNvPr>
          <p:cNvSpPr>
            <a:spLocks noGrp="1"/>
          </p:cNvSpPr>
          <p:nvPr>
            <p:ph idx="1"/>
          </p:nvPr>
        </p:nvSpPr>
        <p:spPr/>
        <p:txBody>
          <a:bodyPr>
            <a:normAutofit/>
          </a:bodyPr>
          <a:lstStyle/>
          <a:p>
            <a:pPr algn="just">
              <a:lnSpc>
                <a:spcPct val="120000"/>
              </a:lnSpc>
              <a:spcBef>
                <a:spcPts val="0"/>
              </a:spcBef>
              <a:spcAft>
                <a:spcPts val="0"/>
              </a:spcAft>
            </a:pPr>
            <a:r>
              <a:rPr lang="en-AU" sz="2400" dirty="0">
                <a:effectLst/>
                <a:ea typeface="Times New Roman" panose="02020603050405020304" pitchFamily="18" charset="0"/>
              </a:rPr>
              <a:t>mental health claim payments more costly:  $25 650 vs. $10 600 for other claims.</a:t>
            </a:r>
          </a:p>
          <a:p>
            <a:pPr algn="just">
              <a:lnSpc>
                <a:spcPct val="120000"/>
              </a:lnSpc>
              <a:spcBef>
                <a:spcPts val="0"/>
              </a:spcBef>
              <a:spcAft>
                <a:spcPts val="0"/>
              </a:spcAft>
            </a:pPr>
            <a:r>
              <a:rPr lang="en-AU" sz="2400" dirty="0">
                <a:effectLst/>
                <a:ea typeface="Times New Roman" panose="02020603050405020304" pitchFamily="18" charset="0"/>
              </a:rPr>
              <a:t>More time off work:16.2 weeks off work vs.5.7 weeks for all other claims (2018)</a:t>
            </a:r>
          </a:p>
          <a:p>
            <a:pPr algn="just">
              <a:lnSpc>
                <a:spcPct val="120000"/>
              </a:lnSpc>
              <a:spcBef>
                <a:spcPts val="0"/>
              </a:spcBef>
              <a:spcAft>
                <a:spcPts val="0"/>
              </a:spcAft>
            </a:pPr>
            <a:r>
              <a:rPr lang="en-AU" sz="2400" dirty="0">
                <a:effectLst/>
                <a:ea typeface="Times New Roman" panose="02020603050405020304" pitchFamily="18" charset="0"/>
              </a:rPr>
              <a:t>However 2/3 (64%) mental health claims off work for less than 28 weeks </a:t>
            </a:r>
          </a:p>
          <a:p>
            <a:pPr algn="just">
              <a:lnSpc>
                <a:spcPct val="120000"/>
              </a:lnSpc>
              <a:spcBef>
                <a:spcPts val="0"/>
              </a:spcBef>
              <a:spcAft>
                <a:spcPts val="0"/>
              </a:spcAft>
            </a:pPr>
            <a:r>
              <a:rPr lang="en-AU" sz="2400" dirty="0">
                <a:effectLst/>
                <a:ea typeface="Times New Roman" panose="02020603050405020304" pitchFamily="18" charset="0"/>
              </a:rPr>
              <a:t>‘mental health ’ claims more likely to be rejected than other claims </a:t>
            </a:r>
          </a:p>
          <a:p>
            <a:pPr marL="808900" lvl="1" algn="just">
              <a:lnSpc>
                <a:spcPct val="120000"/>
              </a:lnSpc>
              <a:spcBef>
                <a:spcPts val="0"/>
              </a:spcBef>
              <a:spcAft>
                <a:spcPts val="0"/>
              </a:spcAft>
              <a:tabLst>
                <a:tab pos="431800" algn="l"/>
              </a:tabLst>
            </a:pPr>
            <a:r>
              <a:rPr lang="en-AU" sz="2200" dirty="0">
                <a:effectLst/>
                <a:ea typeface="Times New Roman" panose="02020603050405020304" pitchFamily="18" charset="0"/>
              </a:rPr>
              <a:t>24 - 60% mental health claims rejected vs. 6 - 10% of other claims. </a:t>
            </a:r>
          </a:p>
          <a:p>
            <a:pPr marL="431800" algn="just">
              <a:lnSpc>
                <a:spcPct val="120000"/>
              </a:lnSpc>
              <a:spcBef>
                <a:spcPts val="0"/>
              </a:spcBef>
              <a:spcAft>
                <a:spcPts val="0"/>
              </a:spcAft>
              <a:tabLst>
                <a:tab pos="431800" algn="l"/>
              </a:tabLst>
            </a:pPr>
            <a:r>
              <a:rPr lang="en-AU" sz="2400" dirty="0">
                <a:effectLst/>
                <a:ea typeface="Times New Roman" panose="02020603050405020304" pitchFamily="18" charset="0"/>
              </a:rPr>
              <a:t>Delay in liability decision 27 days vs. 7 days for physical claims</a:t>
            </a:r>
          </a:p>
          <a:p>
            <a:endParaRPr lang="en-AU" dirty="0"/>
          </a:p>
        </p:txBody>
      </p:sp>
    </p:spTree>
    <p:extLst>
      <p:ext uri="{BB962C8B-B14F-4D97-AF65-F5344CB8AC3E}">
        <p14:creationId xmlns:p14="http://schemas.microsoft.com/office/powerpoint/2010/main" val="412017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D545A-1BCA-489C-8131-9A312F33CEF9}"/>
              </a:ext>
            </a:extLst>
          </p:cNvPr>
          <p:cNvSpPr>
            <a:spLocks noGrp="1"/>
          </p:cNvSpPr>
          <p:nvPr>
            <p:ph type="title"/>
          </p:nvPr>
        </p:nvSpPr>
        <p:spPr/>
        <p:txBody>
          <a:bodyPr>
            <a:normAutofit fontScale="90000"/>
          </a:bodyPr>
          <a:lstStyle/>
          <a:p>
            <a:r>
              <a:rPr lang="en-AU" sz="4800" dirty="0">
                <a:effectLst/>
                <a:ea typeface="Times New Roman" panose="02020603050405020304" pitchFamily="18" charset="0"/>
              </a:rPr>
              <a:t>Serious mental health claims by occupation</a:t>
            </a:r>
            <a:endParaRPr lang="en-AU" dirty="0"/>
          </a:p>
        </p:txBody>
      </p:sp>
      <p:sp>
        <p:nvSpPr>
          <p:cNvPr id="3" name="Content Placeholder 2">
            <a:extLst>
              <a:ext uri="{FF2B5EF4-FFF2-40B4-BE49-F238E27FC236}">
                <a16:creationId xmlns:a16="http://schemas.microsoft.com/office/drawing/2014/main" id="{DF1C132C-8C0B-40E4-817A-B2E02536AC28}"/>
              </a:ext>
            </a:extLst>
          </p:cNvPr>
          <p:cNvSpPr>
            <a:spLocks noGrp="1"/>
          </p:cNvSpPr>
          <p:nvPr>
            <p:ph idx="1"/>
          </p:nvPr>
        </p:nvSpPr>
        <p:spPr/>
        <p:txBody>
          <a:bodyPr/>
          <a:lstStyle/>
          <a:p>
            <a:pPr marL="431800" algn="just">
              <a:lnSpc>
                <a:spcPct val="120000"/>
              </a:lnSpc>
              <a:spcBef>
                <a:spcPts val="0"/>
              </a:spcBef>
              <a:spcAft>
                <a:spcPts val="0"/>
              </a:spcAft>
              <a:tabLst>
                <a:tab pos="431800" algn="l"/>
              </a:tabLst>
            </a:pPr>
            <a:r>
              <a:rPr lang="en-AU" sz="2400" dirty="0">
                <a:effectLst/>
                <a:ea typeface="Times New Roman" panose="02020603050405020304" pitchFamily="18" charset="0"/>
              </a:rPr>
              <a:t>defence force members, police and fire fighters 9%, </a:t>
            </a:r>
          </a:p>
          <a:p>
            <a:pPr marL="431800" algn="just">
              <a:lnSpc>
                <a:spcPct val="120000"/>
              </a:lnSpc>
              <a:spcBef>
                <a:spcPts val="0"/>
              </a:spcBef>
              <a:spcAft>
                <a:spcPts val="0"/>
              </a:spcAft>
              <a:tabLst>
                <a:tab pos="431800" algn="l"/>
              </a:tabLst>
            </a:pPr>
            <a:r>
              <a:rPr lang="en-AU" sz="2400" dirty="0">
                <a:effectLst/>
                <a:ea typeface="Times New Roman" panose="02020603050405020304" pitchFamily="18" charset="0"/>
              </a:rPr>
              <a:t>school teachers 8% </a:t>
            </a:r>
          </a:p>
          <a:p>
            <a:pPr marL="431800" algn="just">
              <a:lnSpc>
                <a:spcPct val="120000"/>
              </a:lnSpc>
              <a:spcBef>
                <a:spcPts val="0"/>
              </a:spcBef>
              <a:spcAft>
                <a:spcPts val="0"/>
              </a:spcAft>
              <a:tabLst>
                <a:tab pos="431800" algn="l"/>
              </a:tabLst>
            </a:pPr>
            <a:r>
              <a:rPr lang="en-AU" sz="2400" dirty="0">
                <a:effectLst/>
                <a:ea typeface="Times New Roman" panose="02020603050405020304" pitchFamily="18" charset="0"/>
              </a:rPr>
              <a:t>health and welfare support workers 6%</a:t>
            </a:r>
            <a:endParaRPr lang="en-AU" dirty="0"/>
          </a:p>
        </p:txBody>
      </p:sp>
    </p:spTree>
    <p:extLst>
      <p:ext uri="{BB962C8B-B14F-4D97-AF65-F5344CB8AC3E}">
        <p14:creationId xmlns:p14="http://schemas.microsoft.com/office/powerpoint/2010/main" val="2260254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F71B7-50A7-41E8-950B-768B5655614C}"/>
              </a:ext>
            </a:extLst>
          </p:cNvPr>
          <p:cNvSpPr>
            <a:spLocks noGrp="1"/>
          </p:cNvSpPr>
          <p:nvPr>
            <p:ph type="title"/>
          </p:nvPr>
        </p:nvSpPr>
        <p:spPr/>
        <p:txBody>
          <a:bodyPr/>
          <a:lstStyle/>
          <a:p>
            <a:r>
              <a:rPr lang="en-US" dirty="0"/>
              <a:t>Causes of mental health claims</a:t>
            </a:r>
            <a:endParaRPr lang="en-AU" dirty="0"/>
          </a:p>
        </p:txBody>
      </p:sp>
      <p:sp>
        <p:nvSpPr>
          <p:cNvPr id="3" name="Content Placeholder 2">
            <a:extLst>
              <a:ext uri="{FF2B5EF4-FFF2-40B4-BE49-F238E27FC236}">
                <a16:creationId xmlns:a16="http://schemas.microsoft.com/office/drawing/2014/main" id="{37307863-6F01-4DE3-BCE0-218962BD0248}"/>
              </a:ext>
            </a:extLst>
          </p:cNvPr>
          <p:cNvSpPr>
            <a:spLocks noGrp="1"/>
          </p:cNvSpPr>
          <p:nvPr>
            <p:ph idx="1"/>
          </p:nvPr>
        </p:nvSpPr>
        <p:spPr/>
        <p:txBody>
          <a:bodyPr>
            <a:normAutofit/>
          </a:bodyPr>
          <a:lstStyle/>
          <a:p>
            <a:pPr algn="just">
              <a:lnSpc>
                <a:spcPct val="100000"/>
              </a:lnSpc>
              <a:spcBef>
                <a:spcPts val="0"/>
              </a:spcBef>
              <a:spcAft>
                <a:spcPts val="0"/>
              </a:spcAft>
            </a:pPr>
            <a:r>
              <a:rPr lang="en-AU" sz="2400" dirty="0">
                <a:effectLst/>
                <a:ea typeface="Times New Roman" panose="02020603050405020304" pitchFamily="18" charset="0"/>
              </a:rPr>
              <a:t>Nature of work </a:t>
            </a:r>
            <a:r>
              <a:rPr lang="en-AU" sz="2400" dirty="0" err="1">
                <a:effectLst/>
                <a:ea typeface="Times New Roman" panose="02020603050405020304" pitchFamily="18" charset="0"/>
              </a:rPr>
              <a:t>eg</a:t>
            </a:r>
            <a:r>
              <a:rPr lang="en-AU" sz="2400" dirty="0">
                <a:effectLst/>
                <a:ea typeface="Times New Roman" panose="02020603050405020304" pitchFamily="18" charset="0"/>
              </a:rPr>
              <a:t> first responders</a:t>
            </a:r>
          </a:p>
          <a:p>
            <a:pPr algn="just">
              <a:lnSpc>
                <a:spcPct val="100000"/>
              </a:lnSpc>
              <a:spcBef>
                <a:spcPts val="0"/>
              </a:spcBef>
              <a:spcAft>
                <a:spcPts val="0"/>
              </a:spcAft>
            </a:pPr>
            <a:r>
              <a:rPr lang="en-AU" sz="2400" dirty="0">
                <a:effectLst/>
                <a:ea typeface="Times New Roman" panose="02020603050405020304" pitchFamily="18" charset="0"/>
              </a:rPr>
              <a:t>Workplace conflict leading to interpersonal relationships. </a:t>
            </a:r>
          </a:p>
          <a:p>
            <a:pPr algn="just">
              <a:lnSpc>
                <a:spcPct val="100000"/>
              </a:lnSpc>
              <a:spcBef>
                <a:spcPts val="0"/>
              </a:spcBef>
              <a:spcAft>
                <a:spcPts val="0"/>
              </a:spcAft>
            </a:pPr>
            <a:endParaRPr lang="en-AU" sz="2400" dirty="0">
              <a:effectLst/>
              <a:ea typeface="Times New Roman" panose="02020603050405020304" pitchFamily="18" charset="0"/>
            </a:endParaRPr>
          </a:p>
          <a:p>
            <a:pPr marL="36900" indent="0" algn="just">
              <a:lnSpc>
                <a:spcPct val="100000"/>
              </a:lnSpc>
              <a:spcBef>
                <a:spcPts val="0"/>
              </a:spcBef>
              <a:spcAft>
                <a:spcPts val="0"/>
              </a:spcAft>
              <a:buNone/>
            </a:pPr>
            <a:r>
              <a:rPr lang="en-AU" sz="2400" dirty="0">
                <a:effectLst/>
                <a:ea typeface="Times New Roman" panose="02020603050405020304" pitchFamily="18" charset="0"/>
              </a:rPr>
              <a:t>From employer’s perspective mental health/stress claims are a response to : </a:t>
            </a:r>
          </a:p>
          <a:p>
            <a:pPr lvl="1" algn="just">
              <a:spcBef>
                <a:spcPts val="0"/>
              </a:spcBef>
              <a:spcAft>
                <a:spcPts val="0"/>
              </a:spcAft>
            </a:pPr>
            <a:r>
              <a:rPr lang="en-AU" sz="2200" dirty="0">
                <a:effectLst/>
                <a:ea typeface="Times New Roman" panose="02020603050405020304" pitchFamily="18" charset="0"/>
              </a:rPr>
              <a:t>concerns about workplace performance. </a:t>
            </a:r>
          </a:p>
          <a:p>
            <a:pPr algn="just">
              <a:lnSpc>
                <a:spcPct val="100000"/>
              </a:lnSpc>
              <a:spcBef>
                <a:spcPts val="0"/>
              </a:spcBef>
              <a:spcAft>
                <a:spcPts val="0"/>
              </a:spcAft>
            </a:pPr>
            <a:endParaRPr lang="en-AU" sz="2400" dirty="0">
              <a:effectLst/>
              <a:ea typeface="Times New Roman" panose="02020603050405020304" pitchFamily="18" charset="0"/>
            </a:endParaRPr>
          </a:p>
          <a:p>
            <a:pPr marL="36900" indent="0" algn="just">
              <a:lnSpc>
                <a:spcPct val="100000"/>
              </a:lnSpc>
              <a:spcBef>
                <a:spcPts val="0"/>
              </a:spcBef>
              <a:spcAft>
                <a:spcPts val="0"/>
              </a:spcAft>
              <a:buNone/>
            </a:pPr>
            <a:r>
              <a:rPr lang="en-AU" sz="2400" dirty="0">
                <a:effectLst/>
                <a:ea typeface="Times New Roman" panose="02020603050405020304" pitchFamily="18" charset="0"/>
              </a:rPr>
              <a:t>From employees perspective, a claim draws attention to </a:t>
            </a:r>
          </a:p>
          <a:p>
            <a:pPr marL="673100" algn="just">
              <a:lnSpc>
                <a:spcPct val="100000"/>
              </a:lnSpc>
              <a:spcBef>
                <a:spcPts val="0"/>
              </a:spcBef>
              <a:spcAft>
                <a:spcPts val="0"/>
              </a:spcAft>
              <a:tabLst>
                <a:tab pos="1433195" algn="l"/>
              </a:tabLst>
            </a:pPr>
            <a:r>
              <a:rPr lang="en-AU" sz="2200" dirty="0">
                <a:effectLst/>
                <a:ea typeface="Times New Roman" panose="02020603050405020304" pitchFamily="18" charset="0"/>
              </a:rPr>
              <a:t>chronic overwork</a:t>
            </a:r>
          </a:p>
          <a:p>
            <a:pPr marL="673100" algn="just">
              <a:lnSpc>
                <a:spcPct val="100000"/>
              </a:lnSpc>
              <a:spcBef>
                <a:spcPts val="0"/>
              </a:spcBef>
              <a:spcAft>
                <a:spcPts val="0"/>
              </a:spcAft>
              <a:tabLst>
                <a:tab pos="1433195" algn="l"/>
              </a:tabLst>
            </a:pPr>
            <a:r>
              <a:rPr lang="en-AU" sz="2200" dirty="0">
                <a:effectLst/>
                <a:ea typeface="Times New Roman" panose="02020603050405020304" pitchFamily="18" charset="0"/>
              </a:rPr>
              <a:t>poor supervision</a:t>
            </a:r>
          </a:p>
          <a:p>
            <a:pPr marL="673100" algn="just">
              <a:lnSpc>
                <a:spcPct val="100000"/>
              </a:lnSpc>
              <a:spcBef>
                <a:spcPts val="0"/>
              </a:spcBef>
              <a:spcAft>
                <a:spcPts val="0"/>
              </a:spcAft>
              <a:tabLst>
                <a:tab pos="1433195" algn="l"/>
              </a:tabLst>
            </a:pPr>
            <a:r>
              <a:rPr lang="en-AU" sz="2200" dirty="0">
                <a:effectLst/>
                <a:ea typeface="Times New Roman" panose="02020603050405020304" pitchFamily="18" charset="0"/>
              </a:rPr>
              <a:t>bullying or other workplace dysfunction. </a:t>
            </a:r>
          </a:p>
          <a:p>
            <a:endParaRPr lang="en-AU" dirty="0"/>
          </a:p>
        </p:txBody>
      </p:sp>
    </p:spTree>
    <p:extLst>
      <p:ext uri="{BB962C8B-B14F-4D97-AF65-F5344CB8AC3E}">
        <p14:creationId xmlns:p14="http://schemas.microsoft.com/office/powerpoint/2010/main" val="412955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044BC-221D-4FDF-A4D3-232DF1E61480}"/>
              </a:ext>
            </a:extLst>
          </p:cNvPr>
          <p:cNvSpPr>
            <a:spLocks noGrp="1"/>
          </p:cNvSpPr>
          <p:nvPr>
            <p:ph type="title"/>
          </p:nvPr>
        </p:nvSpPr>
        <p:spPr/>
        <p:txBody>
          <a:bodyPr>
            <a:normAutofit fontScale="90000"/>
          </a:bodyPr>
          <a:lstStyle/>
          <a:p>
            <a:r>
              <a:rPr lang="en-AU" sz="4800" b="1" dirty="0">
                <a:effectLst/>
                <a:ea typeface="Times New Roman" panose="02020603050405020304" pitchFamily="18" charset="0"/>
              </a:rPr>
              <a:t>Specific issues re mental health claims</a:t>
            </a:r>
            <a:br>
              <a:rPr lang="en-AU" sz="4800" dirty="0">
                <a:effectLst/>
                <a:ea typeface="Times New Roman" panose="02020603050405020304" pitchFamily="18" charset="0"/>
              </a:rPr>
            </a:br>
            <a:endParaRPr lang="en-AU" dirty="0"/>
          </a:p>
        </p:txBody>
      </p:sp>
      <p:sp>
        <p:nvSpPr>
          <p:cNvPr id="3" name="Content Placeholder 2">
            <a:extLst>
              <a:ext uri="{FF2B5EF4-FFF2-40B4-BE49-F238E27FC236}">
                <a16:creationId xmlns:a16="http://schemas.microsoft.com/office/drawing/2014/main" id="{9CEE359F-47C2-4F24-85D2-5FD49A582852}"/>
              </a:ext>
            </a:extLst>
          </p:cNvPr>
          <p:cNvSpPr>
            <a:spLocks noGrp="1"/>
          </p:cNvSpPr>
          <p:nvPr>
            <p:ph idx="1"/>
          </p:nvPr>
        </p:nvSpPr>
        <p:spPr>
          <a:xfrm>
            <a:off x="913795" y="2068946"/>
            <a:ext cx="10353762" cy="3241963"/>
          </a:xfrm>
        </p:spPr>
        <p:txBody>
          <a:bodyPr>
            <a:normAutofit/>
          </a:bodyPr>
          <a:lstStyle/>
          <a:p>
            <a:pPr algn="just">
              <a:lnSpc>
                <a:spcPct val="100000"/>
              </a:lnSpc>
              <a:spcBef>
                <a:spcPts val="600"/>
              </a:spcBef>
            </a:pPr>
            <a:r>
              <a:rPr lang="en-AU" sz="2400" dirty="0">
                <a:effectLst/>
                <a:ea typeface="Times New Roman" panose="02020603050405020304" pitchFamily="18" charset="0"/>
              </a:rPr>
              <a:t>Relating a mental illness or injury to employment is inherently difficult: </a:t>
            </a:r>
          </a:p>
          <a:p>
            <a:pPr algn="just">
              <a:lnSpc>
                <a:spcPct val="100000"/>
              </a:lnSpc>
              <a:spcBef>
                <a:spcPts val="600"/>
              </a:spcBef>
            </a:pPr>
            <a:r>
              <a:rPr lang="en-AU" sz="2400" dirty="0">
                <a:effectLst/>
                <a:ea typeface="Times New Roman" panose="02020603050405020304" pitchFamily="18" charset="0"/>
              </a:rPr>
              <a:t>A worker’s physical injury can lead to mental health issues: </a:t>
            </a:r>
          </a:p>
          <a:p>
            <a:pPr algn="just">
              <a:lnSpc>
                <a:spcPct val="100000"/>
              </a:lnSpc>
              <a:spcBef>
                <a:spcPts val="600"/>
              </a:spcBef>
            </a:pPr>
            <a:r>
              <a:rPr lang="en-AU" sz="2400" dirty="0">
                <a:effectLst/>
                <a:ea typeface="Times New Roman" panose="02020603050405020304" pitchFamily="18" charset="0"/>
              </a:rPr>
              <a:t>Employers’ incentive to deny liability for mental health claims to reduce premium increases </a:t>
            </a:r>
          </a:p>
          <a:p>
            <a:pPr algn="just">
              <a:lnSpc>
                <a:spcPct val="100000"/>
              </a:lnSpc>
              <a:spcBef>
                <a:spcPts val="600"/>
              </a:spcBef>
            </a:pPr>
            <a:r>
              <a:rPr lang="en-AU" sz="2400" dirty="0">
                <a:effectLst/>
                <a:ea typeface="Times New Roman" panose="02020603050405020304" pitchFamily="18" charset="0"/>
              </a:rPr>
              <a:t>Assessments by IMEs for mental health claims leads to further stress. </a:t>
            </a:r>
          </a:p>
          <a:p>
            <a:pPr algn="just">
              <a:lnSpc>
                <a:spcPct val="100000"/>
              </a:lnSpc>
              <a:spcBef>
                <a:spcPts val="600"/>
              </a:spcBef>
            </a:pPr>
            <a:r>
              <a:rPr lang="en-AU" sz="2400" dirty="0">
                <a:effectLst/>
                <a:ea typeface="Times New Roman" panose="02020603050405020304" pitchFamily="18" charset="0"/>
              </a:rPr>
              <a:t>Further delays if the worker pursues a common law claim for damages </a:t>
            </a:r>
          </a:p>
          <a:p>
            <a:pPr marL="180340" indent="-180340" algn="just">
              <a:lnSpc>
                <a:spcPts val="1200"/>
              </a:lnSpc>
              <a:spcBef>
                <a:spcPts val="400"/>
              </a:spcBef>
              <a:tabLst>
                <a:tab pos="180340" algn="l"/>
                <a:tab pos="457200" algn="l"/>
              </a:tabLst>
            </a:pPr>
            <a:endParaRPr lang="en-AU" sz="2400" dirty="0">
              <a:effectLst/>
              <a:ea typeface="Times New Roman" panose="02020603050405020304" pitchFamily="18" charset="0"/>
            </a:endParaRPr>
          </a:p>
          <a:p>
            <a:endParaRPr lang="en-AU" dirty="0"/>
          </a:p>
        </p:txBody>
      </p:sp>
    </p:spTree>
    <p:extLst>
      <p:ext uri="{BB962C8B-B14F-4D97-AF65-F5344CB8AC3E}">
        <p14:creationId xmlns:p14="http://schemas.microsoft.com/office/powerpoint/2010/main" val="259570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1C23-FEDC-44C5-A4E3-2170BA031714}"/>
              </a:ext>
            </a:extLst>
          </p:cNvPr>
          <p:cNvSpPr>
            <a:spLocks noGrp="1"/>
          </p:cNvSpPr>
          <p:nvPr>
            <p:ph type="title"/>
          </p:nvPr>
        </p:nvSpPr>
        <p:spPr/>
        <p:txBody>
          <a:bodyPr>
            <a:normAutofit fontScale="90000"/>
          </a:bodyPr>
          <a:lstStyle/>
          <a:p>
            <a:br>
              <a:rPr lang="en-AU" sz="3600" b="1" i="0" dirty="0">
                <a:effectLst/>
                <a:ea typeface="Times New Roman" panose="02020603050405020304" pitchFamily="18" charset="0"/>
                <a:cs typeface="Times New Roman" panose="02020603050405020304" pitchFamily="18" charset="0"/>
              </a:rPr>
            </a:br>
            <a:r>
              <a:rPr lang="en-AU" sz="3600" b="1" i="0" dirty="0">
                <a:effectLst/>
                <a:ea typeface="Times New Roman" panose="02020603050405020304" pitchFamily="18" charset="0"/>
                <a:cs typeface="Times New Roman" panose="02020603050405020304" pitchFamily="18" charset="0"/>
              </a:rPr>
              <a:t>Return to work following a psychological injury or mental illness</a:t>
            </a:r>
            <a:br>
              <a:rPr lang="en-AU" sz="1800" b="1" i="1" dirty="0">
                <a:effectLst/>
                <a:latin typeface="Arial" panose="020B0604020202020204" pitchFamily="34" charset="0"/>
                <a:ea typeface="Times New Roman" panose="02020603050405020304" pitchFamily="18" charset="0"/>
                <a:cs typeface="Times New Roman" panose="02020603050405020304" pitchFamily="18" charset="0"/>
              </a:rPr>
            </a:br>
            <a:endParaRPr lang="en-AU" dirty="0"/>
          </a:p>
        </p:txBody>
      </p:sp>
      <p:sp>
        <p:nvSpPr>
          <p:cNvPr id="3" name="Content Placeholder 2">
            <a:extLst>
              <a:ext uri="{FF2B5EF4-FFF2-40B4-BE49-F238E27FC236}">
                <a16:creationId xmlns:a16="http://schemas.microsoft.com/office/drawing/2014/main" id="{394A7BB8-678C-4692-B46A-F7921C6FED29}"/>
              </a:ext>
            </a:extLst>
          </p:cNvPr>
          <p:cNvSpPr>
            <a:spLocks noGrp="1"/>
          </p:cNvSpPr>
          <p:nvPr>
            <p:ph idx="1"/>
          </p:nvPr>
        </p:nvSpPr>
        <p:spPr>
          <a:xfrm>
            <a:off x="913795" y="1754910"/>
            <a:ext cx="10353762" cy="4849090"/>
          </a:xfrm>
        </p:spPr>
        <p:txBody>
          <a:bodyPr>
            <a:normAutofit/>
          </a:bodyPr>
          <a:lstStyle/>
          <a:p>
            <a:pPr algn="just">
              <a:lnSpc>
                <a:spcPct val="120000"/>
              </a:lnSpc>
              <a:spcBef>
                <a:spcPts val="0"/>
              </a:spcBef>
              <a:spcAft>
                <a:spcPts val="0"/>
              </a:spcAft>
            </a:pPr>
            <a:r>
              <a:rPr lang="en-AU" sz="2000" dirty="0">
                <a:effectLst/>
                <a:ea typeface="Times New Roman" panose="02020603050405020304" pitchFamily="18" charset="0"/>
              </a:rPr>
              <a:t>Rapid return to work better long‑term outcomes -Extended time off work worse outcomes.</a:t>
            </a:r>
          </a:p>
          <a:p>
            <a:pPr algn="just">
              <a:lnSpc>
                <a:spcPct val="120000"/>
              </a:lnSpc>
              <a:spcBef>
                <a:spcPts val="0"/>
              </a:spcBef>
              <a:spcAft>
                <a:spcPts val="0"/>
              </a:spcAft>
            </a:pPr>
            <a:r>
              <a:rPr lang="en-AU" sz="2000" dirty="0">
                <a:effectLst/>
                <a:ea typeface="Times New Roman" panose="02020603050405020304" pitchFamily="18" charset="0"/>
              </a:rPr>
              <a:t>Return for workers with mental health conditions more difficult from a physical illness or injury. </a:t>
            </a:r>
          </a:p>
          <a:p>
            <a:pPr lvl="1" algn="just">
              <a:lnSpc>
                <a:spcPct val="120000"/>
              </a:lnSpc>
              <a:spcBef>
                <a:spcPts val="0"/>
              </a:spcBef>
              <a:spcAft>
                <a:spcPts val="0"/>
              </a:spcAft>
            </a:pPr>
            <a:r>
              <a:rPr lang="en-AU" sz="2000" dirty="0">
                <a:effectLst/>
                <a:ea typeface="Times New Roman" panose="02020603050405020304" pitchFamily="18" charset="0"/>
              </a:rPr>
              <a:t>stigma associated with mental ill‑health, concerns re colleagues</a:t>
            </a:r>
          </a:p>
          <a:p>
            <a:pPr lvl="1" algn="just">
              <a:lnSpc>
                <a:spcPct val="120000"/>
              </a:lnSpc>
              <a:spcBef>
                <a:spcPts val="0"/>
              </a:spcBef>
              <a:spcAft>
                <a:spcPts val="0"/>
              </a:spcAft>
            </a:pPr>
            <a:r>
              <a:rPr lang="en-AU" sz="2000" dirty="0">
                <a:effectLst/>
                <a:ea typeface="Times New Roman" panose="02020603050405020304" pitchFamily="18" charset="0"/>
              </a:rPr>
              <a:t>if due to interpersonal conflict or workplace bullying then even greater concerns </a:t>
            </a:r>
          </a:p>
          <a:p>
            <a:pPr lvl="1" algn="just">
              <a:lnSpc>
                <a:spcPct val="120000"/>
              </a:lnSpc>
              <a:spcBef>
                <a:spcPts val="0"/>
              </a:spcBef>
              <a:spcAft>
                <a:spcPts val="0"/>
              </a:spcAft>
            </a:pPr>
            <a:r>
              <a:rPr lang="en-AU" sz="2000" dirty="0">
                <a:effectLst/>
                <a:ea typeface="Times New Roman" panose="02020603050405020304" pitchFamily="18" charset="0"/>
              </a:rPr>
              <a:t>extremely difficult if not impossible: </a:t>
            </a:r>
          </a:p>
          <a:p>
            <a:pPr lvl="2" algn="just">
              <a:lnSpc>
                <a:spcPct val="120000"/>
              </a:lnSpc>
              <a:spcBef>
                <a:spcPts val="0"/>
              </a:spcBef>
              <a:spcAft>
                <a:spcPts val="0"/>
              </a:spcAft>
            </a:pPr>
            <a:r>
              <a:rPr lang="en-AU" sz="1700" dirty="0">
                <a:effectLst/>
                <a:ea typeface="Times New Roman" panose="02020603050405020304" pitchFamily="18" charset="0"/>
              </a:rPr>
              <a:t>if the psychological injury due to wider cultural issues within the workplace. </a:t>
            </a:r>
          </a:p>
          <a:p>
            <a:pPr lvl="2" algn="just">
              <a:lnSpc>
                <a:spcPct val="120000"/>
              </a:lnSpc>
              <a:spcBef>
                <a:spcPts val="0"/>
              </a:spcBef>
            </a:pPr>
            <a:r>
              <a:rPr lang="en-AU" sz="1700" dirty="0">
                <a:effectLst/>
                <a:ea typeface="Times New Roman" panose="02020603050405020304" pitchFamily="18" charset="0"/>
              </a:rPr>
              <a:t>especially so for smaller businesses at a single site where the injury occurred.</a:t>
            </a:r>
          </a:p>
          <a:p>
            <a:pPr algn="just">
              <a:lnSpc>
                <a:spcPct val="120000"/>
              </a:lnSpc>
              <a:spcBef>
                <a:spcPts val="0"/>
              </a:spcBef>
              <a:spcAft>
                <a:spcPts val="0"/>
              </a:spcAft>
            </a:pPr>
            <a:r>
              <a:rPr lang="en-AU" sz="2000" dirty="0">
                <a:effectLst/>
                <a:ea typeface="Times New Roman" panose="02020603050405020304" pitchFamily="18" charset="0"/>
                <a:cs typeface="Times New Roman" panose="02020603050405020304" pitchFamily="18" charset="0"/>
              </a:rPr>
              <a:t>Workers with a mental health condition:</a:t>
            </a:r>
          </a:p>
          <a:p>
            <a:pPr lvl="1" indent="-342900" algn="just">
              <a:lnSpc>
                <a:spcPct val="120000"/>
              </a:lnSpc>
              <a:spcBef>
                <a:spcPts val="0"/>
              </a:spcBef>
              <a:spcAft>
                <a:spcPts val="0"/>
              </a:spcAft>
              <a:buSzPts val="900"/>
              <a:buFont typeface="Symbol" panose="05050102010706020507" pitchFamily="18" charset="2"/>
              <a:buChar char=""/>
              <a:tabLst>
                <a:tab pos="180340" algn="l"/>
              </a:tabLst>
            </a:pPr>
            <a:r>
              <a:rPr lang="en-AU" sz="2000" dirty="0">
                <a:effectLst/>
                <a:ea typeface="Times New Roman" panose="02020603050405020304" pitchFamily="18" charset="0"/>
                <a:cs typeface="Times New Roman" panose="02020603050405020304" pitchFamily="18" charset="0"/>
              </a:rPr>
              <a:t>are less likely to have returned to work</a:t>
            </a:r>
          </a:p>
          <a:p>
            <a:pPr lvl="1" indent="-342900" algn="just">
              <a:lnSpc>
                <a:spcPct val="120000"/>
              </a:lnSpc>
              <a:spcBef>
                <a:spcPts val="0"/>
              </a:spcBef>
              <a:spcAft>
                <a:spcPts val="0"/>
              </a:spcAft>
              <a:buSzPts val="900"/>
              <a:buFont typeface="Symbol" panose="05050102010706020507" pitchFamily="18" charset="2"/>
              <a:buChar char=""/>
              <a:tabLst>
                <a:tab pos="180340" algn="l"/>
              </a:tabLst>
            </a:pPr>
            <a:r>
              <a:rPr lang="en-AU" sz="2000" dirty="0">
                <a:effectLst/>
                <a:ea typeface="Times New Roman" panose="02020603050405020304" pitchFamily="18" charset="0"/>
                <a:cs typeface="Times New Roman" panose="02020603050405020304" pitchFamily="18" charset="0"/>
              </a:rPr>
              <a:t>report a lower perception of their ability to work</a:t>
            </a:r>
          </a:p>
          <a:p>
            <a:pPr lvl="1" indent="-342900" algn="just">
              <a:lnSpc>
                <a:spcPct val="120000"/>
              </a:lnSpc>
              <a:spcBef>
                <a:spcPts val="0"/>
              </a:spcBef>
              <a:spcAft>
                <a:spcPts val="0"/>
              </a:spcAft>
              <a:buSzPts val="900"/>
              <a:buFont typeface="Symbol" panose="05050102010706020507" pitchFamily="18" charset="2"/>
              <a:buChar char=""/>
              <a:tabLst>
                <a:tab pos="180340" algn="l"/>
              </a:tabLst>
            </a:pPr>
            <a:r>
              <a:rPr lang="en-AU" sz="2000" dirty="0">
                <a:effectLst/>
                <a:ea typeface="Times New Roman" panose="02020603050405020304" pitchFamily="18" charset="0"/>
                <a:cs typeface="Times New Roman" panose="02020603050405020304" pitchFamily="18" charset="0"/>
              </a:rPr>
              <a:t>work fewer hours on their return to work</a:t>
            </a:r>
          </a:p>
          <a:p>
            <a:pPr lvl="1" indent="-342900" algn="just">
              <a:lnSpc>
                <a:spcPct val="120000"/>
              </a:lnSpc>
              <a:spcBef>
                <a:spcPts val="0"/>
              </a:spcBef>
              <a:spcAft>
                <a:spcPts val="0"/>
              </a:spcAft>
              <a:buSzPts val="900"/>
              <a:buFont typeface="Symbol" panose="05050102010706020507" pitchFamily="18" charset="2"/>
              <a:buChar char=""/>
              <a:tabLst>
                <a:tab pos="180340" algn="l"/>
              </a:tabLst>
            </a:pPr>
            <a:r>
              <a:rPr lang="en-AU" sz="2000" dirty="0">
                <a:effectLst/>
                <a:ea typeface="Times New Roman" panose="02020603050405020304" pitchFamily="18" charset="0"/>
                <a:cs typeface="Times New Roman" panose="02020603050405020304" pitchFamily="18" charset="0"/>
              </a:rPr>
              <a:t>report employers’ and colleagues’ attitudes and behaviour more negative related to their illness </a:t>
            </a:r>
          </a:p>
          <a:p>
            <a:pPr lvl="1" indent="-342900" algn="just">
              <a:lnSpc>
                <a:spcPct val="120000"/>
              </a:lnSpc>
              <a:spcBef>
                <a:spcPts val="0"/>
              </a:spcBef>
              <a:spcAft>
                <a:spcPts val="0"/>
              </a:spcAft>
              <a:buSzPts val="900"/>
              <a:buFont typeface="Symbol" panose="05050102010706020507" pitchFamily="18" charset="2"/>
              <a:buChar char=""/>
              <a:tabLst>
                <a:tab pos="180340" algn="l"/>
              </a:tabLst>
            </a:pPr>
            <a:r>
              <a:rPr lang="en-AU" sz="2000" dirty="0">
                <a:effectLst/>
                <a:ea typeface="Times New Roman" panose="02020603050405020304" pitchFamily="18" charset="0"/>
                <a:cs typeface="Times New Roman" panose="02020603050405020304" pitchFamily="18" charset="0"/>
              </a:rPr>
              <a:t>less positive support from their employer. </a:t>
            </a:r>
          </a:p>
          <a:p>
            <a:endParaRPr lang="en-AU" dirty="0"/>
          </a:p>
        </p:txBody>
      </p:sp>
    </p:spTree>
    <p:extLst>
      <p:ext uri="{BB962C8B-B14F-4D97-AF65-F5344CB8AC3E}">
        <p14:creationId xmlns:p14="http://schemas.microsoft.com/office/powerpoint/2010/main" val="87781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1019-9212-4DF6-B047-DF56DCA45E1F}"/>
              </a:ext>
            </a:extLst>
          </p:cNvPr>
          <p:cNvSpPr>
            <a:spLocks noGrp="1"/>
          </p:cNvSpPr>
          <p:nvPr>
            <p:ph type="title"/>
          </p:nvPr>
        </p:nvSpPr>
        <p:spPr/>
        <p:txBody>
          <a:bodyPr>
            <a:normAutofit fontScale="90000"/>
          </a:bodyPr>
          <a:lstStyle/>
          <a:p>
            <a:r>
              <a:rPr lang="en-AU" sz="4400" b="1" dirty="0">
                <a:effectLst/>
                <a:ea typeface="Calibri" panose="020F0502020204030204" pitchFamily="34" charset="0"/>
                <a:cs typeface="Times New Roman" panose="02020603050405020304" pitchFamily="18" charset="0"/>
              </a:rPr>
              <a:t>Workplace bullying and its effects</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Content Placeholder 2">
            <a:extLst>
              <a:ext uri="{FF2B5EF4-FFF2-40B4-BE49-F238E27FC236}">
                <a16:creationId xmlns:a16="http://schemas.microsoft.com/office/drawing/2014/main" id="{6EFD66A1-0149-41E6-AB67-5B0017867BC7}"/>
              </a:ext>
            </a:extLst>
          </p:cNvPr>
          <p:cNvSpPr>
            <a:spLocks noGrp="1"/>
          </p:cNvSpPr>
          <p:nvPr>
            <p:ph idx="1"/>
          </p:nvPr>
        </p:nvSpPr>
        <p:spPr>
          <a:xfrm>
            <a:off x="913795" y="1450109"/>
            <a:ext cx="10353762" cy="5089235"/>
          </a:xfrm>
        </p:spPr>
        <p:txBody>
          <a:bodyPr>
            <a:normAutofit fontScale="92500"/>
          </a:bodyPr>
          <a:lstStyle/>
          <a:p>
            <a:pPr marL="36900" indent="0" algn="just">
              <a:lnSpc>
                <a:spcPct val="120000"/>
              </a:lnSpc>
              <a:spcBef>
                <a:spcPts val="0"/>
              </a:spcBef>
              <a:spcAft>
                <a:spcPts val="0"/>
              </a:spcAft>
              <a:buNone/>
            </a:pPr>
            <a:r>
              <a:rPr lang="en-AU" sz="2200" dirty="0">
                <a:effectLst/>
                <a:ea typeface="Times New Roman" panose="02020603050405020304" pitchFamily="18" charset="0"/>
              </a:rPr>
              <a:t>Bullying is a cause of mental ill‑health. Increasing as a cause of work‑related mental stress. </a:t>
            </a:r>
          </a:p>
          <a:p>
            <a:pPr marL="36900" indent="0" algn="just">
              <a:lnSpc>
                <a:spcPct val="120000"/>
              </a:lnSpc>
              <a:spcBef>
                <a:spcPts val="0"/>
              </a:spcBef>
              <a:buNone/>
            </a:pPr>
            <a:r>
              <a:rPr lang="en-AU" sz="2200" dirty="0">
                <a:effectLst/>
                <a:ea typeface="Times New Roman" panose="02020603050405020304" pitchFamily="18" charset="0"/>
              </a:rPr>
              <a:t>More awareness of workplace bullying may have increased prevalence.</a:t>
            </a:r>
          </a:p>
          <a:p>
            <a:pPr marL="36900" indent="0">
              <a:lnSpc>
                <a:spcPct val="120000"/>
              </a:lnSpc>
              <a:spcBef>
                <a:spcPts val="0"/>
              </a:spcBef>
              <a:spcAft>
                <a:spcPts val="0"/>
              </a:spcAft>
              <a:buNone/>
            </a:pPr>
            <a:r>
              <a:rPr lang="en-AU" sz="2600" b="1" dirty="0">
                <a:effectLst/>
                <a:ea typeface="Times New Roman" panose="02020603050405020304" pitchFamily="18" charset="0"/>
              </a:rPr>
              <a:t>Definitions</a:t>
            </a:r>
            <a:endParaRPr lang="en-AU" sz="2600" dirty="0">
              <a:effectLst/>
              <a:ea typeface="Times New Roman" panose="02020603050405020304" pitchFamily="18" charset="0"/>
            </a:endParaRPr>
          </a:p>
          <a:p>
            <a:pPr marL="36900" indent="0" algn="just">
              <a:lnSpc>
                <a:spcPct val="120000"/>
              </a:lnSpc>
              <a:spcBef>
                <a:spcPts val="0"/>
              </a:spcBef>
              <a:buNone/>
            </a:pPr>
            <a:r>
              <a:rPr lang="en-AU" sz="2200" b="1" dirty="0">
                <a:effectLst/>
                <a:ea typeface="Times New Roman" panose="02020603050405020304" pitchFamily="18" charset="0"/>
              </a:rPr>
              <a:t>Bullying</a:t>
            </a:r>
            <a:r>
              <a:rPr lang="en-AU" sz="2200" dirty="0">
                <a:effectLst/>
                <a:ea typeface="Times New Roman" panose="02020603050405020304" pitchFamily="18" charset="0"/>
              </a:rPr>
              <a:t> is repeated and unreasonable behaviour directed towards a worker or group of workers that creates a risk to health and safety. </a:t>
            </a:r>
          </a:p>
          <a:p>
            <a:pPr lvl="1" algn="just">
              <a:lnSpc>
                <a:spcPct val="120000"/>
              </a:lnSpc>
              <a:spcBef>
                <a:spcPts val="0"/>
              </a:spcBef>
              <a:spcAft>
                <a:spcPts val="0"/>
              </a:spcAft>
            </a:pPr>
            <a:r>
              <a:rPr lang="en-AU" sz="2000" dirty="0">
                <a:effectLst/>
                <a:ea typeface="Times New Roman" panose="02020603050405020304" pitchFamily="18" charset="0"/>
              </a:rPr>
              <a:t>Workplace bullying can cause depression, anxiety, stress and suicide.</a:t>
            </a:r>
          </a:p>
          <a:p>
            <a:pPr lvl="1" algn="just">
              <a:lnSpc>
                <a:spcPct val="120000"/>
              </a:lnSpc>
              <a:spcBef>
                <a:spcPts val="0"/>
              </a:spcBef>
              <a:spcAft>
                <a:spcPts val="0"/>
              </a:spcAft>
            </a:pPr>
            <a:endParaRPr lang="en-AU" sz="2000" dirty="0">
              <a:effectLst/>
              <a:ea typeface="Times New Roman" panose="02020603050405020304" pitchFamily="18" charset="0"/>
            </a:endParaRPr>
          </a:p>
          <a:p>
            <a:pPr marL="36900" indent="0" algn="just">
              <a:lnSpc>
                <a:spcPct val="120000"/>
              </a:lnSpc>
              <a:spcBef>
                <a:spcPts val="0"/>
              </a:spcBef>
              <a:spcAft>
                <a:spcPts val="0"/>
              </a:spcAft>
              <a:buNone/>
            </a:pPr>
            <a:r>
              <a:rPr lang="en-AU" sz="2200" b="1" dirty="0">
                <a:effectLst/>
                <a:ea typeface="Times New Roman" panose="02020603050405020304" pitchFamily="18" charset="0"/>
              </a:rPr>
              <a:t>Harassment </a:t>
            </a:r>
            <a:r>
              <a:rPr lang="en-AU" sz="2200" dirty="0">
                <a:effectLst/>
                <a:ea typeface="Times New Roman" panose="02020603050405020304" pitchFamily="18" charset="0"/>
              </a:rPr>
              <a:t>is u</a:t>
            </a:r>
            <a:r>
              <a:rPr lang="en-AU" sz="2000" dirty="0">
                <a:effectLst/>
                <a:ea typeface="Times New Roman" panose="02020603050405020304" pitchFamily="18" charset="0"/>
              </a:rPr>
              <a:t>nwelcome behaviour that intimidates, offends or humiliates a person and may involve sexual harassment or unlawful discrimination based on a particular characteristic or due to belonging to a particular group of people. It may only need to occur once to be considered harassment.</a:t>
            </a:r>
          </a:p>
          <a:p>
            <a:pPr marL="36900" indent="0" algn="just">
              <a:lnSpc>
                <a:spcPct val="120000"/>
              </a:lnSpc>
              <a:spcBef>
                <a:spcPts val="0"/>
              </a:spcBef>
              <a:spcAft>
                <a:spcPts val="0"/>
              </a:spcAft>
              <a:buNone/>
            </a:pPr>
            <a:endParaRPr lang="en-AU" sz="2200" dirty="0">
              <a:effectLst/>
              <a:ea typeface="Times New Roman" panose="02020603050405020304" pitchFamily="18" charset="0"/>
            </a:endParaRPr>
          </a:p>
          <a:p>
            <a:pPr marL="36900" indent="0" algn="just">
              <a:lnSpc>
                <a:spcPct val="120000"/>
              </a:lnSpc>
              <a:spcBef>
                <a:spcPts val="0"/>
              </a:spcBef>
              <a:spcAft>
                <a:spcPts val="0"/>
              </a:spcAft>
              <a:buNone/>
            </a:pPr>
            <a:r>
              <a:rPr lang="en-AU" sz="2200" dirty="0">
                <a:effectLst/>
                <a:ea typeface="Times New Roman" panose="02020603050405020304" pitchFamily="18" charset="0"/>
              </a:rPr>
              <a:t>There has been an increase in serious workers compensation claims resulting from workplace bullying </a:t>
            </a:r>
          </a:p>
          <a:p>
            <a:endParaRPr lang="en-AU" dirty="0"/>
          </a:p>
        </p:txBody>
      </p:sp>
    </p:spTree>
    <p:extLst>
      <p:ext uri="{BB962C8B-B14F-4D97-AF65-F5344CB8AC3E}">
        <p14:creationId xmlns:p14="http://schemas.microsoft.com/office/powerpoint/2010/main" val="418728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8AE66-797D-495F-8F3C-667962A78E11}"/>
              </a:ext>
            </a:extLst>
          </p:cNvPr>
          <p:cNvSpPr>
            <a:spLocks noGrp="1"/>
          </p:cNvSpPr>
          <p:nvPr>
            <p:ph type="title"/>
          </p:nvPr>
        </p:nvSpPr>
        <p:spPr>
          <a:xfrm>
            <a:off x="756777" y="360218"/>
            <a:ext cx="10353762" cy="1257300"/>
          </a:xfrm>
        </p:spPr>
        <p:txBody>
          <a:bodyPr>
            <a:normAutofit/>
          </a:bodyPr>
          <a:lstStyle/>
          <a:p>
            <a:r>
              <a:rPr lang="en-AU" sz="3200" dirty="0">
                <a:effectLst/>
                <a:ea typeface="Calibri" panose="020F0502020204030204" pitchFamily="34" charset="0"/>
              </a:rPr>
              <a:t>Serious workers compensation claims for bullying, by gender</a:t>
            </a:r>
            <a:endParaRPr lang="en-AU" sz="3200" dirty="0"/>
          </a:p>
        </p:txBody>
      </p:sp>
      <p:pic>
        <p:nvPicPr>
          <p:cNvPr id="5" name="Content Placeholder 4">
            <a:extLst>
              <a:ext uri="{FF2B5EF4-FFF2-40B4-BE49-F238E27FC236}">
                <a16:creationId xmlns:a16="http://schemas.microsoft.com/office/drawing/2014/main" id="{98676D26-7428-41D9-B88B-2A95DC4DD85B}"/>
              </a:ext>
            </a:extLst>
          </p:cNvPr>
          <p:cNvPicPr>
            <a:picLocks noGrp="1" noChangeAspect="1"/>
          </p:cNvPicPr>
          <p:nvPr>
            <p:ph idx="1"/>
          </p:nvPr>
        </p:nvPicPr>
        <p:blipFill>
          <a:blip r:embed="rId2"/>
          <a:stretch>
            <a:fillRect/>
          </a:stretch>
        </p:blipFill>
        <p:spPr>
          <a:xfrm>
            <a:off x="2314071" y="1960871"/>
            <a:ext cx="7938294" cy="4744728"/>
          </a:xfrm>
        </p:spPr>
      </p:pic>
    </p:spTree>
    <p:extLst>
      <p:ext uri="{BB962C8B-B14F-4D97-AF65-F5344CB8AC3E}">
        <p14:creationId xmlns:p14="http://schemas.microsoft.com/office/powerpoint/2010/main" val="596784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8DAAF-01CF-43EB-975F-A781D89FFA71}"/>
              </a:ext>
            </a:extLst>
          </p:cNvPr>
          <p:cNvSpPr>
            <a:spLocks noGrp="1"/>
          </p:cNvSpPr>
          <p:nvPr>
            <p:ph type="title"/>
          </p:nvPr>
        </p:nvSpPr>
        <p:spPr/>
        <p:txBody>
          <a:bodyPr>
            <a:normAutofit/>
          </a:bodyPr>
          <a:lstStyle/>
          <a:p>
            <a:r>
              <a:rPr lang="en-US" dirty="0"/>
              <a:t>Steps to reduce bullying and harassment</a:t>
            </a:r>
            <a:br>
              <a:rPr lang="en-US" dirty="0"/>
            </a:br>
            <a:r>
              <a:rPr lang="en-US" sz="3100" dirty="0"/>
              <a:t>(Victorian Auditor-General)</a:t>
            </a:r>
            <a:endParaRPr lang="en-AU" sz="3100" dirty="0"/>
          </a:p>
        </p:txBody>
      </p:sp>
      <p:sp>
        <p:nvSpPr>
          <p:cNvPr id="3" name="Content Placeholder 2">
            <a:extLst>
              <a:ext uri="{FF2B5EF4-FFF2-40B4-BE49-F238E27FC236}">
                <a16:creationId xmlns:a16="http://schemas.microsoft.com/office/drawing/2014/main" id="{2892EA45-E92C-4FE7-8299-B2D050245045}"/>
              </a:ext>
            </a:extLst>
          </p:cNvPr>
          <p:cNvSpPr>
            <a:spLocks noGrp="1"/>
          </p:cNvSpPr>
          <p:nvPr>
            <p:ph idx="1"/>
          </p:nvPr>
        </p:nvSpPr>
        <p:spPr>
          <a:xfrm>
            <a:off x="913795" y="2076450"/>
            <a:ext cx="10353762" cy="4398241"/>
          </a:xfrm>
        </p:spPr>
        <p:txBody>
          <a:bodyPr>
            <a:normAutofit fontScale="92500" lnSpcReduction="10000"/>
          </a:bodyPr>
          <a:lstStyle/>
          <a:p>
            <a:pPr marL="285750" indent="-285750" algn="just">
              <a:lnSpc>
                <a:spcPts val="1500"/>
              </a:lnSpc>
              <a:spcBef>
                <a:spcPts val="600"/>
              </a:spcBef>
              <a:buSzPts val="900"/>
              <a:tabLst>
                <a:tab pos="215900" algn="l"/>
              </a:tabLst>
            </a:pPr>
            <a:endParaRPr lang="en-AU" sz="2400" dirty="0">
              <a:effectLst/>
              <a:ea typeface="Times New Roman" panose="02020603050405020304" pitchFamily="18" charset="0"/>
            </a:endParaRPr>
          </a:p>
          <a:p>
            <a:pPr marL="285750" indent="-285750" algn="just">
              <a:lnSpc>
                <a:spcPts val="1500"/>
              </a:lnSpc>
              <a:spcBef>
                <a:spcPts val="600"/>
              </a:spcBef>
              <a:buSzPts val="900"/>
              <a:tabLst>
                <a:tab pos="215900" algn="l"/>
              </a:tabLst>
            </a:pPr>
            <a:r>
              <a:rPr lang="en-AU" sz="2400" dirty="0">
                <a:effectLst/>
                <a:ea typeface="Times New Roman" panose="02020603050405020304" pitchFamily="18" charset="0"/>
              </a:rPr>
              <a:t>identifying the potential for workplace bullying</a:t>
            </a:r>
          </a:p>
          <a:p>
            <a:pPr marL="662850" lvl="1" indent="-285750" algn="just">
              <a:lnSpc>
                <a:spcPts val="1500"/>
              </a:lnSpc>
              <a:spcBef>
                <a:spcPts val="600"/>
              </a:spcBef>
              <a:buSzPts val="900"/>
              <a:tabLst>
                <a:tab pos="215900" algn="l"/>
              </a:tabLst>
            </a:pPr>
            <a:r>
              <a:rPr lang="en-AU" sz="2400" dirty="0">
                <a:effectLst/>
                <a:ea typeface="Times New Roman" panose="02020603050405020304" pitchFamily="18" charset="0"/>
              </a:rPr>
              <a:t>data </a:t>
            </a:r>
          </a:p>
          <a:p>
            <a:pPr marL="662850" lvl="1" indent="-285750" algn="just">
              <a:lnSpc>
                <a:spcPts val="1500"/>
              </a:lnSpc>
              <a:spcBef>
                <a:spcPts val="600"/>
              </a:spcBef>
              <a:buSzPts val="900"/>
              <a:tabLst>
                <a:tab pos="215900" algn="l"/>
              </a:tabLst>
            </a:pPr>
            <a:r>
              <a:rPr lang="en-AU" sz="2400" dirty="0">
                <a:effectLst/>
                <a:ea typeface="Times New Roman" panose="02020603050405020304" pitchFamily="18" charset="0"/>
              </a:rPr>
              <a:t>organisational risk factors </a:t>
            </a:r>
          </a:p>
          <a:p>
            <a:pPr marL="285750" indent="-285750" algn="just">
              <a:lnSpc>
                <a:spcPts val="1500"/>
              </a:lnSpc>
              <a:spcBef>
                <a:spcPts val="600"/>
              </a:spcBef>
              <a:buSzPts val="900"/>
              <a:tabLst>
                <a:tab pos="215900" algn="l"/>
              </a:tabLst>
            </a:pPr>
            <a:r>
              <a:rPr lang="en-AU" sz="2400" dirty="0">
                <a:effectLst/>
                <a:ea typeface="Times New Roman" panose="02020603050405020304" pitchFamily="18" charset="0"/>
              </a:rPr>
              <a:t>implementing control measures to deal with these risks</a:t>
            </a:r>
          </a:p>
          <a:p>
            <a:pPr marL="662850" lvl="1" indent="-285750" algn="just">
              <a:lnSpc>
                <a:spcPts val="1500"/>
              </a:lnSpc>
              <a:spcBef>
                <a:spcPts val="600"/>
              </a:spcBef>
              <a:buSzPts val="900"/>
              <a:tabLst>
                <a:tab pos="215900" algn="l"/>
              </a:tabLst>
            </a:pPr>
            <a:r>
              <a:rPr lang="en-AU" sz="2400" dirty="0">
                <a:effectLst/>
                <a:ea typeface="Times New Roman" panose="02020603050405020304" pitchFamily="18" charset="0"/>
              </a:rPr>
              <a:t>building a positive, respectful culture </a:t>
            </a:r>
          </a:p>
          <a:p>
            <a:pPr marL="662850" lvl="1" indent="-285750" algn="just">
              <a:lnSpc>
                <a:spcPts val="1500"/>
              </a:lnSpc>
              <a:spcBef>
                <a:spcPts val="600"/>
              </a:spcBef>
              <a:buSzPts val="900"/>
              <a:tabLst>
                <a:tab pos="215900" algn="l"/>
              </a:tabLst>
            </a:pPr>
            <a:r>
              <a:rPr lang="en-AU" sz="2400" dirty="0">
                <a:effectLst/>
                <a:ea typeface="Times New Roman" panose="02020603050405020304" pitchFamily="18" charset="0"/>
              </a:rPr>
              <a:t>good management practices and systems including</a:t>
            </a:r>
          </a:p>
          <a:p>
            <a:pPr marL="968850" lvl="2" indent="-285750" algn="just">
              <a:lnSpc>
                <a:spcPts val="1500"/>
              </a:lnSpc>
              <a:spcBef>
                <a:spcPts val="600"/>
              </a:spcBef>
              <a:buSzPts val="900"/>
              <a:tabLst>
                <a:tab pos="215900" algn="l"/>
              </a:tabLst>
            </a:pPr>
            <a:r>
              <a:rPr lang="en-AU" sz="2400" dirty="0">
                <a:effectLst/>
                <a:ea typeface="Times New Roman" panose="02020603050405020304" pitchFamily="18" charset="0"/>
              </a:rPr>
              <a:t> policies, procedures and training </a:t>
            </a:r>
          </a:p>
          <a:p>
            <a:r>
              <a:rPr lang="en-AU" sz="2400" dirty="0">
                <a:effectLst/>
                <a:ea typeface="Times New Roman" panose="02020603050405020304" pitchFamily="18" charset="0"/>
              </a:rPr>
              <a:t>monitoring and reviewing the effectiveness of these measures</a:t>
            </a:r>
          </a:p>
          <a:p>
            <a:r>
              <a:rPr lang="en-AU" sz="2400" dirty="0">
                <a:effectLst/>
              </a:rPr>
              <a:t>However – all the policies in the world don’t help some workers</a:t>
            </a:r>
          </a:p>
          <a:p>
            <a:r>
              <a:rPr lang="en-AU" sz="3600" dirty="0">
                <a:effectLst/>
              </a:rPr>
              <a:t>*</a:t>
            </a:r>
            <a:endParaRPr lang="en-AU" sz="3600" dirty="0"/>
          </a:p>
        </p:txBody>
      </p:sp>
    </p:spTree>
    <p:extLst>
      <p:ext uri="{BB962C8B-B14F-4D97-AF65-F5344CB8AC3E}">
        <p14:creationId xmlns:p14="http://schemas.microsoft.com/office/powerpoint/2010/main" val="98294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65A03-1248-4F78-B141-091FCD5730FF}"/>
              </a:ext>
            </a:extLst>
          </p:cNvPr>
          <p:cNvSpPr>
            <a:spLocks noGrp="1"/>
          </p:cNvSpPr>
          <p:nvPr>
            <p:ph type="title"/>
          </p:nvPr>
        </p:nvSpPr>
        <p:spPr/>
        <p:txBody>
          <a:bodyPr>
            <a:normAutofit fontScale="90000"/>
          </a:bodyPr>
          <a:lstStyle/>
          <a:p>
            <a:r>
              <a:rPr lang="en-US" dirty="0"/>
              <a:t>Recommendations re workers’ compensation</a:t>
            </a:r>
            <a:endParaRPr lang="en-AU" dirty="0"/>
          </a:p>
        </p:txBody>
      </p:sp>
      <p:sp>
        <p:nvSpPr>
          <p:cNvPr id="3" name="Content Placeholder 2">
            <a:extLst>
              <a:ext uri="{FF2B5EF4-FFF2-40B4-BE49-F238E27FC236}">
                <a16:creationId xmlns:a16="http://schemas.microsoft.com/office/drawing/2014/main" id="{08467C97-F4EF-428B-B352-E9EA55C523A7}"/>
              </a:ext>
            </a:extLst>
          </p:cNvPr>
          <p:cNvSpPr>
            <a:spLocks noGrp="1"/>
          </p:cNvSpPr>
          <p:nvPr>
            <p:ph idx="1"/>
          </p:nvPr>
        </p:nvSpPr>
        <p:spPr/>
        <p:txBody>
          <a:bodyPr/>
          <a:lstStyle/>
          <a:p>
            <a:r>
              <a:rPr lang="en-AU" sz="2400" b="1" dirty="0">
                <a:effectLst/>
                <a:ea typeface="Times New Roman" panose="02020603050405020304" pitchFamily="18" charset="0"/>
                <a:cs typeface="Times New Roman" panose="02020603050405020304" pitchFamily="18" charset="0"/>
              </a:rPr>
              <a:t>Provisional payments - Workers compensation schemes should fund clinical treatment for all mental health related workers compensation claims </a:t>
            </a:r>
            <a:r>
              <a:rPr lang="en-AU" sz="2400" b="1" u="sng" dirty="0">
                <a:effectLst/>
                <a:ea typeface="Times New Roman" panose="02020603050405020304" pitchFamily="18" charset="0"/>
                <a:cs typeface="Times New Roman" panose="02020603050405020304" pitchFamily="18" charset="0"/>
              </a:rPr>
              <a:t>whilst off work for up to 6 months</a:t>
            </a:r>
            <a:r>
              <a:rPr lang="en-AU" sz="2400" b="1" dirty="0">
                <a:effectLst/>
                <a:ea typeface="Times New Roman" panose="02020603050405020304" pitchFamily="18" charset="0"/>
                <a:cs typeface="Times New Roman" panose="02020603050405020304" pitchFamily="18" charset="0"/>
              </a:rPr>
              <a:t>, irrespective of liability. </a:t>
            </a:r>
          </a:p>
          <a:p>
            <a:endParaRPr lang="en-AU" dirty="0"/>
          </a:p>
        </p:txBody>
      </p:sp>
    </p:spTree>
    <p:extLst>
      <p:ext uri="{BB962C8B-B14F-4D97-AF65-F5344CB8AC3E}">
        <p14:creationId xmlns:p14="http://schemas.microsoft.com/office/powerpoint/2010/main" val="1946121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CC3E-7CEA-4892-8AFB-CA23506D0BEA}"/>
              </a:ext>
            </a:extLst>
          </p:cNvPr>
          <p:cNvSpPr>
            <a:spLocks noGrp="1"/>
          </p:cNvSpPr>
          <p:nvPr>
            <p:ph type="title"/>
          </p:nvPr>
        </p:nvSpPr>
        <p:spPr/>
        <p:txBody>
          <a:bodyPr>
            <a:normAutofit/>
          </a:bodyPr>
          <a:lstStyle/>
          <a:p>
            <a:r>
              <a:rPr lang="en-AU" sz="3600" b="1" dirty="0">
                <a:effectLst/>
                <a:ea typeface="Calibri" panose="020F0502020204030204" pitchFamily="34" charset="0"/>
              </a:rPr>
              <a:t>The Scope of the Report </a:t>
            </a:r>
            <a:endParaRPr lang="en-AU" sz="3600" dirty="0"/>
          </a:p>
        </p:txBody>
      </p:sp>
      <p:sp>
        <p:nvSpPr>
          <p:cNvPr id="3" name="Content Placeholder 2">
            <a:extLst>
              <a:ext uri="{FF2B5EF4-FFF2-40B4-BE49-F238E27FC236}">
                <a16:creationId xmlns:a16="http://schemas.microsoft.com/office/drawing/2014/main" id="{C1A8127F-9A61-4150-A307-000897157E73}"/>
              </a:ext>
            </a:extLst>
          </p:cNvPr>
          <p:cNvSpPr>
            <a:spLocks noGrp="1"/>
          </p:cNvSpPr>
          <p:nvPr>
            <p:ph idx="1"/>
          </p:nvPr>
        </p:nvSpPr>
        <p:spPr>
          <a:xfrm>
            <a:off x="913795" y="1662545"/>
            <a:ext cx="10353762" cy="4267199"/>
          </a:xfrm>
        </p:spPr>
        <p:txBody>
          <a:bodyPr numCol="2">
            <a:normAutofit fontScale="92500" lnSpcReduction="10000"/>
          </a:bodyPr>
          <a:lstStyle/>
          <a:p>
            <a:pPr marL="36900" indent="0">
              <a:lnSpc>
                <a:spcPct val="107000"/>
              </a:lnSpc>
              <a:spcAft>
                <a:spcPts val="600"/>
              </a:spcAft>
              <a:buNone/>
            </a:pPr>
            <a:endParaRPr lang="en-AU" sz="2200" b="1" dirty="0">
              <a:effectLst/>
              <a:ea typeface="Calibri" panose="020F0502020204030204" pitchFamily="34" charset="0"/>
            </a:endParaRPr>
          </a:p>
          <a:p>
            <a:pPr marL="36900" indent="0">
              <a:lnSpc>
                <a:spcPct val="107000"/>
              </a:lnSpc>
              <a:spcAft>
                <a:spcPts val="600"/>
              </a:spcAft>
              <a:buNone/>
            </a:pPr>
            <a:r>
              <a:rPr lang="en-AU" sz="2200" b="1" dirty="0">
                <a:effectLst/>
                <a:ea typeface="Calibri" panose="020F0502020204030204" pitchFamily="34" charset="0"/>
              </a:rPr>
              <a:t>I </a:t>
            </a:r>
            <a:r>
              <a:rPr lang="en-AU" sz="2200" b="1" u="sng" dirty="0">
                <a:effectLst/>
                <a:ea typeface="Calibri" panose="020F0502020204030204" pitchFamily="34" charset="0"/>
              </a:rPr>
              <a:t>Case for Reform</a:t>
            </a:r>
          </a:p>
          <a:p>
            <a:pPr>
              <a:lnSpc>
                <a:spcPct val="107000"/>
              </a:lnSpc>
              <a:spcAft>
                <a:spcPts val="600"/>
              </a:spcAft>
            </a:pPr>
            <a:r>
              <a:rPr lang="en-AU" sz="2200" b="1" dirty="0">
                <a:effectLst/>
                <a:ea typeface="Calibri" panose="020F0502020204030204" pitchFamily="34" charset="0"/>
              </a:rPr>
              <a:t>The state of Australia’s mental health	 </a:t>
            </a:r>
            <a:r>
              <a:rPr lang="en-AU" sz="2200" b="1" dirty="0">
                <a:effectLst/>
                <a:ea typeface="Calibri" panose="020F0502020204030204" pitchFamily="34" charset="0"/>
                <a:cs typeface="Calibri" panose="020F0502020204030204" pitchFamily="34" charset="0"/>
              </a:rPr>
              <a:t>	</a:t>
            </a:r>
            <a:endParaRPr lang="en-AU" sz="2200" b="1" dirty="0">
              <a:effectLst/>
              <a:ea typeface="Calibri" panose="020F0502020204030204" pitchFamily="34" charset="0"/>
              <a:cs typeface="Times New Roman" panose="02020603050405020304" pitchFamily="18" charset="0"/>
            </a:endParaRPr>
          </a:p>
          <a:p>
            <a:pPr>
              <a:lnSpc>
                <a:spcPct val="170000"/>
              </a:lnSpc>
              <a:spcAft>
                <a:spcPts val="0"/>
              </a:spcAft>
            </a:pPr>
            <a:r>
              <a:rPr lang="en-AU" sz="2200" b="1" u="sng" dirty="0">
                <a:effectLst/>
                <a:ea typeface="Calibri" panose="020F0502020204030204" pitchFamily="34" charset="0"/>
              </a:rPr>
              <a:t>The cost of mental ill-health and suicide</a:t>
            </a:r>
          </a:p>
          <a:p>
            <a:pPr marL="36900" indent="0">
              <a:lnSpc>
                <a:spcPct val="170000"/>
              </a:lnSpc>
              <a:spcAft>
                <a:spcPts val="0"/>
              </a:spcAft>
              <a:buNone/>
            </a:pPr>
            <a:r>
              <a:rPr lang="en-AU" sz="2200" b="1" u="sng" dirty="0">
                <a:effectLst/>
                <a:ea typeface="Calibri" panose="020F0502020204030204" pitchFamily="34" charset="0"/>
                <a:cs typeface="Calibri" panose="020F0502020204030204" pitchFamily="34" charset="0"/>
              </a:rPr>
              <a:t>II Prevention and Early Intervention</a:t>
            </a:r>
            <a:r>
              <a:rPr lang="en-AU" sz="2200" b="1" dirty="0">
                <a:effectLst/>
                <a:ea typeface="Calibri" panose="020F0502020204030204" pitchFamily="34" charset="0"/>
                <a:cs typeface="Calibri" panose="020F0502020204030204" pitchFamily="34" charset="0"/>
              </a:rPr>
              <a:t>	</a:t>
            </a:r>
            <a:endParaRPr lang="en-AU" sz="2200" dirty="0">
              <a:effectLst/>
              <a:ea typeface="Calibri" panose="020F0502020204030204" pitchFamily="34" charset="0"/>
              <a:cs typeface="Times New Roman" panose="02020603050405020304" pitchFamily="18" charset="0"/>
            </a:endParaRPr>
          </a:p>
          <a:p>
            <a:pPr>
              <a:lnSpc>
                <a:spcPct val="107000"/>
              </a:lnSpc>
              <a:spcAft>
                <a:spcPts val="600"/>
              </a:spcAft>
            </a:pPr>
            <a:r>
              <a:rPr lang="en-AU" sz="2200" dirty="0">
                <a:effectLst/>
                <a:ea typeface="Calibri" panose="020F0502020204030204" pitchFamily="34" charset="0"/>
                <a:cs typeface="Calibri" panose="020F0502020204030204" pitchFamily="34" charset="0"/>
              </a:rPr>
              <a:t>	Social and emotional wellbeing of children	</a:t>
            </a:r>
            <a:endParaRPr lang="en-AU" sz="2200" dirty="0">
              <a:effectLst/>
              <a:ea typeface="Calibri" panose="020F0502020204030204" pitchFamily="34" charset="0"/>
              <a:cs typeface="Times New Roman" panose="02020603050405020304" pitchFamily="18" charset="0"/>
            </a:endParaRPr>
          </a:p>
          <a:p>
            <a:pPr>
              <a:lnSpc>
                <a:spcPct val="107000"/>
              </a:lnSpc>
              <a:spcAft>
                <a:spcPts val="600"/>
              </a:spcAft>
            </a:pPr>
            <a:r>
              <a:rPr lang="en-AU" sz="2200" dirty="0">
                <a:effectLst/>
                <a:ea typeface="Calibri" panose="020F0502020204030204" pitchFamily="34" charset="0"/>
                <a:cs typeface="Calibri" panose="020F0502020204030204" pitchFamily="34" charset="0"/>
              </a:rPr>
              <a:t>	Youth economic participation	</a:t>
            </a:r>
            <a:endParaRPr lang="en-AU" sz="2200" dirty="0">
              <a:effectLst/>
              <a:ea typeface="Calibri" panose="020F0502020204030204" pitchFamily="34" charset="0"/>
              <a:cs typeface="Times New Roman" panose="02020603050405020304" pitchFamily="18" charset="0"/>
            </a:endParaRPr>
          </a:p>
          <a:p>
            <a:pPr>
              <a:lnSpc>
                <a:spcPct val="107000"/>
              </a:lnSpc>
              <a:spcAft>
                <a:spcPts val="600"/>
              </a:spcAft>
            </a:pPr>
            <a:r>
              <a:rPr lang="en-AU" sz="2200" dirty="0">
                <a:effectLst/>
                <a:ea typeface="Calibri" panose="020F0502020204030204" pitchFamily="34" charset="0"/>
                <a:cs typeface="Calibri" panose="020F0502020204030204" pitchFamily="34" charset="0"/>
              </a:rPr>
              <a:t>	mentally healthy workplaces	</a:t>
            </a:r>
            <a:endParaRPr lang="en-AU" sz="2200" dirty="0">
              <a:effectLst/>
              <a:ea typeface="Calibri" panose="020F0502020204030204" pitchFamily="34" charset="0"/>
              <a:cs typeface="Times New Roman" panose="02020603050405020304" pitchFamily="18" charset="0"/>
            </a:endParaRPr>
          </a:p>
          <a:p>
            <a:pPr>
              <a:lnSpc>
                <a:spcPct val="107000"/>
              </a:lnSpc>
              <a:spcAft>
                <a:spcPts val="600"/>
              </a:spcAft>
            </a:pPr>
            <a:r>
              <a:rPr lang="en-AU" sz="2200" dirty="0">
                <a:effectLst/>
                <a:ea typeface="Calibri" panose="020F0502020204030204" pitchFamily="34" charset="0"/>
                <a:cs typeface="Calibri" panose="020F0502020204030204" pitchFamily="34" charset="0"/>
              </a:rPr>
              <a:t>	Suicide prevention	</a:t>
            </a:r>
            <a:endParaRPr lang="en-AU" sz="2200" dirty="0">
              <a:effectLst/>
              <a:ea typeface="Calibri" panose="020F0502020204030204" pitchFamily="34" charset="0"/>
              <a:cs typeface="Times New Roman" panose="02020603050405020304" pitchFamily="18" charset="0"/>
            </a:endParaRPr>
          </a:p>
          <a:p>
            <a:pPr marL="36900" indent="0">
              <a:lnSpc>
                <a:spcPct val="107000"/>
              </a:lnSpc>
              <a:spcAft>
                <a:spcPts val="600"/>
              </a:spcAft>
              <a:buNone/>
            </a:pPr>
            <a:endParaRPr lang="en-AU" sz="2000" b="1" dirty="0">
              <a:effectLst/>
              <a:ea typeface="Calibri" panose="020F0502020204030204" pitchFamily="34" charset="0"/>
              <a:cs typeface="Calibri" panose="020F0502020204030204" pitchFamily="34" charset="0"/>
            </a:endParaRPr>
          </a:p>
          <a:p>
            <a:pPr marL="36900" indent="0">
              <a:lnSpc>
                <a:spcPct val="107000"/>
              </a:lnSpc>
              <a:spcAft>
                <a:spcPts val="600"/>
              </a:spcAft>
              <a:buNone/>
            </a:pPr>
            <a:r>
              <a:rPr lang="en-AU" sz="2000" b="1" u="sng" dirty="0">
                <a:effectLst/>
                <a:ea typeface="Calibri" panose="020F0502020204030204" pitchFamily="34" charset="0"/>
                <a:cs typeface="Calibri" panose="020F0502020204030204" pitchFamily="34" charset="0"/>
              </a:rPr>
              <a:t>III Re-Orienting Healthcare </a:t>
            </a:r>
          </a:p>
          <a:p>
            <a:pPr>
              <a:lnSpc>
                <a:spcPct val="107000"/>
              </a:lnSpc>
              <a:spcAft>
                <a:spcPts val="600"/>
              </a:spcAft>
            </a:pPr>
            <a:r>
              <a:rPr lang="en-AU" sz="2000" dirty="0">
                <a:effectLst/>
                <a:ea typeface="Calibri" panose="020F0502020204030204" pitchFamily="34" charset="0"/>
                <a:cs typeface="Calibri" panose="020F0502020204030204" pitchFamily="34" charset="0"/>
              </a:rPr>
              <a:t>Informed access to mental healthcare	</a:t>
            </a:r>
            <a:endParaRPr lang="en-AU" sz="2000" dirty="0">
              <a:effectLst/>
              <a:ea typeface="Calibri" panose="020F0502020204030204" pitchFamily="34" charset="0"/>
              <a:cs typeface="Times New Roman" panose="02020603050405020304" pitchFamily="18" charset="0"/>
            </a:endParaRPr>
          </a:p>
          <a:p>
            <a:pPr>
              <a:lnSpc>
                <a:spcPct val="107000"/>
              </a:lnSpc>
              <a:spcAft>
                <a:spcPts val="600"/>
              </a:spcAft>
            </a:pPr>
            <a:r>
              <a:rPr lang="en-AU" sz="2000" dirty="0">
                <a:effectLst/>
                <a:ea typeface="Calibri" panose="020F0502020204030204" pitchFamily="34" charset="0"/>
                <a:cs typeface="Calibri" panose="020F0502020204030204" pitchFamily="34" charset="0"/>
              </a:rPr>
              <a:t>Supported online treatment		</a:t>
            </a:r>
            <a:endParaRPr lang="en-AU" sz="2000" dirty="0">
              <a:effectLst/>
              <a:ea typeface="Calibri" panose="020F0502020204030204" pitchFamily="34" charset="0"/>
              <a:cs typeface="Times New Roman" panose="02020603050405020304" pitchFamily="18" charset="0"/>
            </a:endParaRPr>
          </a:p>
          <a:p>
            <a:pPr>
              <a:lnSpc>
                <a:spcPct val="107000"/>
              </a:lnSpc>
              <a:spcAft>
                <a:spcPts val="600"/>
              </a:spcAft>
            </a:pPr>
            <a:r>
              <a:rPr lang="en-AU" sz="2000" dirty="0">
                <a:effectLst/>
                <a:ea typeface="Calibri" panose="020F0502020204030204" pitchFamily="34" charset="0"/>
                <a:cs typeface="Calibri" panose="020F0502020204030204" pitchFamily="34" charset="0"/>
              </a:rPr>
              <a:t>Mental healthcare for people in crisis	</a:t>
            </a:r>
            <a:endParaRPr lang="en-AU" sz="2000" dirty="0">
              <a:effectLst/>
              <a:ea typeface="Calibri" panose="020F0502020204030204" pitchFamily="34" charset="0"/>
              <a:cs typeface="Times New Roman" panose="02020603050405020304" pitchFamily="18" charset="0"/>
            </a:endParaRPr>
          </a:p>
          <a:p>
            <a:pPr>
              <a:lnSpc>
                <a:spcPct val="107000"/>
              </a:lnSpc>
              <a:spcAft>
                <a:spcPts val="600"/>
              </a:spcAft>
            </a:pPr>
            <a:r>
              <a:rPr lang="en-AU" sz="2000" dirty="0">
                <a:effectLst/>
                <a:ea typeface="Calibri" panose="020F0502020204030204" pitchFamily="34" charset="0"/>
                <a:cs typeface="Calibri" panose="020F0502020204030204" pitchFamily="34" charset="0"/>
              </a:rPr>
              <a:t>Physical and substance use comorbidities	</a:t>
            </a:r>
            <a:endParaRPr lang="en-AU" sz="2000" dirty="0">
              <a:effectLst/>
              <a:ea typeface="Calibri" panose="020F0502020204030204" pitchFamily="34" charset="0"/>
              <a:cs typeface="Times New Roman" panose="02020603050405020304" pitchFamily="18" charset="0"/>
            </a:endParaRPr>
          </a:p>
          <a:p>
            <a:pPr>
              <a:lnSpc>
                <a:spcPct val="107000"/>
              </a:lnSpc>
              <a:spcAft>
                <a:spcPts val="600"/>
              </a:spcAft>
            </a:pPr>
            <a:r>
              <a:rPr lang="en-AU" sz="2000" dirty="0">
                <a:effectLst/>
                <a:ea typeface="Calibri" panose="020F0502020204030204" pitchFamily="34" charset="0"/>
                <a:cs typeface="Calibri" panose="020F0502020204030204" pitchFamily="34" charset="0"/>
              </a:rPr>
              <a:t>Linking consumers and services: towards integrated care	</a:t>
            </a:r>
            <a:endParaRPr lang="en-AU" sz="2000" dirty="0">
              <a:effectLst/>
              <a:ea typeface="Calibri" panose="020F0502020204030204" pitchFamily="34" charset="0"/>
              <a:cs typeface="Times New Roman" panose="02020603050405020304" pitchFamily="18" charset="0"/>
            </a:endParaRPr>
          </a:p>
          <a:p>
            <a:pPr>
              <a:lnSpc>
                <a:spcPct val="107000"/>
              </a:lnSpc>
              <a:spcAft>
                <a:spcPts val="600"/>
              </a:spcAft>
            </a:pPr>
            <a:r>
              <a:rPr lang="en-AU" sz="2000" b="1" u="sng" dirty="0">
                <a:effectLst/>
                <a:ea typeface="Calibri" panose="020F0502020204030204" pitchFamily="34" charset="0"/>
                <a:cs typeface="Calibri" panose="020F0502020204030204" pitchFamily="34" charset="0"/>
              </a:rPr>
              <a:t>Mental health workforce</a:t>
            </a:r>
            <a:r>
              <a:rPr lang="en-AU" sz="2000" dirty="0">
                <a:effectLst/>
                <a:ea typeface="Calibri" panose="020F0502020204030204" pitchFamily="34" charset="0"/>
                <a:cs typeface="Calibri" panose="020F0502020204030204" pitchFamily="34" charset="0"/>
              </a:rPr>
              <a:t>	</a:t>
            </a:r>
            <a:endParaRPr lang="en-AU" sz="2000" dirty="0">
              <a:effectLst/>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125688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81357-F9E3-4682-A60C-1D5428F7F8E6}"/>
              </a:ext>
            </a:extLst>
          </p:cNvPr>
          <p:cNvSpPr>
            <a:spLocks noGrp="1"/>
          </p:cNvSpPr>
          <p:nvPr>
            <p:ph type="title"/>
          </p:nvPr>
        </p:nvSpPr>
        <p:spPr>
          <a:xfrm>
            <a:off x="913795" y="240145"/>
            <a:ext cx="10353762" cy="1257300"/>
          </a:xfrm>
        </p:spPr>
        <p:txBody>
          <a:bodyPr/>
          <a:lstStyle/>
          <a:p>
            <a:r>
              <a:rPr lang="en-US" dirty="0"/>
              <a:t>Commentary</a:t>
            </a:r>
            <a:endParaRPr lang="en-AU" dirty="0"/>
          </a:p>
        </p:txBody>
      </p:sp>
      <p:sp>
        <p:nvSpPr>
          <p:cNvPr id="3" name="Content Placeholder 2">
            <a:extLst>
              <a:ext uri="{FF2B5EF4-FFF2-40B4-BE49-F238E27FC236}">
                <a16:creationId xmlns:a16="http://schemas.microsoft.com/office/drawing/2014/main" id="{E2AC588C-D809-46A7-983C-F4222CA3760F}"/>
              </a:ext>
            </a:extLst>
          </p:cNvPr>
          <p:cNvSpPr>
            <a:spLocks noGrp="1"/>
          </p:cNvSpPr>
          <p:nvPr>
            <p:ph idx="1"/>
          </p:nvPr>
        </p:nvSpPr>
        <p:spPr>
          <a:xfrm>
            <a:off x="913795" y="1348509"/>
            <a:ext cx="10353762" cy="5269346"/>
          </a:xfrm>
        </p:spPr>
        <p:txBody>
          <a:bodyPr>
            <a:normAutofit/>
          </a:bodyPr>
          <a:lstStyle/>
          <a:p>
            <a:pPr marL="36900" marR="263525" indent="0" algn="just">
              <a:lnSpc>
                <a:spcPct val="105000"/>
              </a:lnSpc>
              <a:spcBef>
                <a:spcPts val="770"/>
              </a:spcBef>
              <a:spcAft>
                <a:spcPts val="0"/>
              </a:spcAft>
              <a:buNone/>
            </a:pPr>
            <a:r>
              <a:rPr lang="en-AU" sz="2000" dirty="0">
                <a:effectLst/>
                <a:ea typeface="Times New Roman" panose="02020603050405020304" pitchFamily="18" charset="0"/>
              </a:rPr>
              <a:t>Equity issues:. </a:t>
            </a:r>
          </a:p>
          <a:p>
            <a:pPr marR="263525" algn="just">
              <a:lnSpc>
                <a:spcPct val="105000"/>
              </a:lnSpc>
              <a:spcBef>
                <a:spcPts val="770"/>
              </a:spcBef>
              <a:spcAft>
                <a:spcPts val="0"/>
              </a:spcAft>
            </a:pPr>
            <a:r>
              <a:rPr lang="en-AU" sz="2000" dirty="0">
                <a:effectLst/>
                <a:ea typeface="Times New Roman" panose="02020603050405020304" pitchFamily="18" charset="0"/>
              </a:rPr>
              <a:t>up to six months of funded mental health treatment even if liability is denied </a:t>
            </a:r>
          </a:p>
          <a:p>
            <a:pPr marR="263525" algn="just">
              <a:lnSpc>
                <a:spcPct val="105000"/>
              </a:lnSpc>
              <a:spcBef>
                <a:spcPts val="770"/>
              </a:spcBef>
              <a:spcAft>
                <a:spcPts val="0"/>
              </a:spcAft>
            </a:pPr>
            <a:r>
              <a:rPr lang="en-AU" sz="2000" dirty="0">
                <a:effectLst/>
                <a:ea typeface="Times New Roman" panose="02020603050405020304" pitchFamily="18" charset="0"/>
              </a:rPr>
              <a:t>a worker with a work related physical injury where liability has been denied does not receive the same consideration.</a:t>
            </a:r>
          </a:p>
          <a:p>
            <a:pPr marL="36900" marR="263525" indent="0" algn="just">
              <a:lnSpc>
                <a:spcPct val="105000"/>
              </a:lnSpc>
              <a:spcBef>
                <a:spcPts val="770"/>
              </a:spcBef>
              <a:spcAft>
                <a:spcPts val="0"/>
              </a:spcAft>
              <a:buNone/>
            </a:pPr>
            <a:r>
              <a:rPr lang="en-AU" sz="2000" dirty="0">
                <a:effectLst/>
                <a:ea typeface="Times New Roman" panose="02020603050405020304" pitchFamily="18" charset="0"/>
              </a:rPr>
              <a:t>However payments only for those </a:t>
            </a:r>
            <a:r>
              <a:rPr lang="en-AU" sz="2000" u="sng" dirty="0">
                <a:effectLst/>
                <a:ea typeface="Times New Roman" panose="02020603050405020304" pitchFamily="18" charset="0"/>
              </a:rPr>
              <a:t>off work </a:t>
            </a:r>
            <a:r>
              <a:rPr lang="en-AU" sz="2000" dirty="0">
                <a:effectLst/>
                <a:ea typeface="Times New Roman" panose="02020603050405020304" pitchFamily="18" charset="0"/>
              </a:rPr>
              <a:t>(no weekly payments until liability is determined) </a:t>
            </a:r>
          </a:p>
          <a:p>
            <a:pPr marL="36900" marR="263525" indent="0" algn="just">
              <a:lnSpc>
                <a:spcPct val="105000"/>
              </a:lnSpc>
              <a:spcBef>
                <a:spcPts val="770"/>
              </a:spcBef>
              <a:spcAft>
                <a:spcPts val="0"/>
              </a:spcAft>
              <a:buNone/>
            </a:pPr>
            <a:r>
              <a:rPr lang="en-AU" sz="2000" dirty="0">
                <a:effectLst/>
                <a:ea typeface="Times New Roman" panose="02020603050405020304" pitchFamily="18" charset="0"/>
              </a:rPr>
              <a:t>Removes incentive for workers with other mental health issues, to make a spurious claim to receive funded treatment as they would have no income during that time.</a:t>
            </a:r>
          </a:p>
          <a:p>
            <a:pPr marL="36900" marR="263525" indent="0" algn="just">
              <a:lnSpc>
                <a:spcPct val="105000"/>
              </a:lnSpc>
              <a:spcBef>
                <a:spcPts val="770"/>
              </a:spcBef>
              <a:spcAft>
                <a:spcPts val="0"/>
              </a:spcAft>
              <a:buNone/>
            </a:pPr>
            <a:r>
              <a:rPr lang="en-AU" sz="2000" dirty="0">
                <a:effectLst/>
                <a:ea typeface="Times New Roman" panose="02020603050405020304" pitchFamily="18" charset="0"/>
              </a:rPr>
              <a:t>By contrast, the Victorian legislation funds 13 weeks of mental health treatment even if the worker is still at work. Easily rorted.</a:t>
            </a:r>
          </a:p>
          <a:p>
            <a:pPr marL="36900" marR="263525" indent="0" algn="just">
              <a:lnSpc>
                <a:spcPct val="105000"/>
              </a:lnSpc>
              <a:spcBef>
                <a:spcPts val="770"/>
              </a:spcBef>
              <a:spcAft>
                <a:spcPts val="0"/>
              </a:spcAft>
              <a:buNone/>
            </a:pPr>
            <a:r>
              <a:rPr lang="en-AU" sz="2000" dirty="0">
                <a:effectLst/>
                <a:ea typeface="Times New Roman" panose="02020603050405020304" pitchFamily="18" charset="0"/>
              </a:rPr>
              <a:t>This should be a bonanza for some.</a:t>
            </a:r>
          </a:p>
          <a:p>
            <a:pPr marL="36900" marR="263525" indent="0" algn="just">
              <a:lnSpc>
                <a:spcPct val="105000"/>
              </a:lnSpc>
              <a:spcBef>
                <a:spcPts val="770"/>
              </a:spcBef>
              <a:spcAft>
                <a:spcPts val="0"/>
              </a:spcAft>
              <a:buNone/>
            </a:pPr>
            <a:r>
              <a:rPr lang="en-AU" sz="3600" dirty="0">
                <a:effectLst/>
                <a:ea typeface="Times New Roman" panose="02020603050405020304" pitchFamily="18" charset="0"/>
              </a:rPr>
              <a:t>*</a:t>
            </a:r>
          </a:p>
          <a:p>
            <a:pPr marL="36900" marR="263525" indent="0" algn="just">
              <a:lnSpc>
                <a:spcPct val="105000"/>
              </a:lnSpc>
              <a:spcBef>
                <a:spcPts val="770"/>
              </a:spcBef>
              <a:spcAft>
                <a:spcPts val="0"/>
              </a:spcAft>
              <a:buNone/>
            </a:pPr>
            <a:endParaRPr lang="en-AU" sz="2000" dirty="0">
              <a:effectLst/>
              <a:ea typeface="Times New Roman" panose="02020603050405020304" pitchFamily="18" charset="0"/>
            </a:endParaRPr>
          </a:p>
          <a:p>
            <a:endParaRPr lang="en-AU" dirty="0"/>
          </a:p>
        </p:txBody>
      </p:sp>
    </p:spTree>
    <p:extLst>
      <p:ext uri="{BB962C8B-B14F-4D97-AF65-F5344CB8AC3E}">
        <p14:creationId xmlns:p14="http://schemas.microsoft.com/office/powerpoint/2010/main" val="61644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8A286-AF7E-42CD-BB3A-119CC42E7004}"/>
              </a:ext>
            </a:extLst>
          </p:cNvPr>
          <p:cNvSpPr>
            <a:spLocks noGrp="1"/>
          </p:cNvSpPr>
          <p:nvPr>
            <p:ph type="title"/>
          </p:nvPr>
        </p:nvSpPr>
        <p:spPr>
          <a:xfrm>
            <a:off x="919119" y="273698"/>
            <a:ext cx="10353762" cy="1257300"/>
          </a:xfrm>
        </p:spPr>
        <p:txBody>
          <a:bodyPr/>
          <a:lstStyle/>
          <a:p>
            <a:r>
              <a:rPr lang="en-AU" sz="4800" spc="-30" dirty="0">
                <a:effectLst/>
                <a:latin typeface="+mn-lt"/>
                <a:ea typeface="Calibri" panose="020F0502020204030204" pitchFamily="34" charset="0"/>
                <a:cs typeface="Times New Roman" panose="02020603050405020304" pitchFamily="18" charset="0"/>
              </a:rPr>
              <a:t>Mental illness and working</a:t>
            </a:r>
            <a:endParaRPr lang="en-AU" dirty="0"/>
          </a:p>
        </p:txBody>
      </p:sp>
      <p:pic>
        <p:nvPicPr>
          <p:cNvPr id="5" name="Content Placeholder 4">
            <a:extLst>
              <a:ext uri="{FF2B5EF4-FFF2-40B4-BE49-F238E27FC236}">
                <a16:creationId xmlns:a16="http://schemas.microsoft.com/office/drawing/2014/main" id="{34983431-6A11-42B9-8D65-DD1948148418}"/>
              </a:ext>
            </a:extLst>
          </p:cNvPr>
          <p:cNvPicPr>
            <a:picLocks noGrp="1" noChangeAspect="1"/>
          </p:cNvPicPr>
          <p:nvPr>
            <p:ph idx="1"/>
          </p:nvPr>
        </p:nvPicPr>
        <p:blipFill>
          <a:blip r:embed="rId2"/>
          <a:stretch>
            <a:fillRect/>
          </a:stretch>
        </p:blipFill>
        <p:spPr>
          <a:xfrm>
            <a:off x="3508310" y="1787541"/>
            <a:ext cx="4506686" cy="5027983"/>
          </a:xfrm>
        </p:spPr>
      </p:pic>
    </p:spTree>
    <p:extLst>
      <p:ext uri="{BB962C8B-B14F-4D97-AF65-F5344CB8AC3E}">
        <p14:creationId xmlns:p14="http://schemas.microsoft.com/office/powerpoint/2010/main" val="3724707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3B4F-4578-47F1-91CA-C34B00BD360D}"/>
              </a:ext>
            </a:extLst>
          </p:cNvPr>
          <p:cNvSpPr>
            <a:spLocks noGrp="1"/>
          </p:cNvSpPr>
          <p:nvPr>
            <p:ph type="title"/>
          </p:nvPr>
        </p:nvSpPr>
        <p:spPr/>
        <p:txBody>
          <a:bodyPr>
            <a:normAutofit/>
          </a:bodyPr>
          <a:lstStyle/>
          <a:p>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pic>
        <p:nvPicPr>
          <p:cNvPr id="5" name="Content Placeholder 4">
            <a:extLst>
              <a:ext uri="{FF2B5EF4-FFF2-40B4-BE49-F238E27FC236}">
                <a16:creationId xmlns:a16="http://schemas.microsoft.com/office/drawing/2014/main" id="{0D25E8FA-8626-47D5-B88D-D9329737A202}"/>
              </a:ext>
            </a:extLst>
          </p:cNvPr>
          <p:cNvPicPr>
            <a:picLocks noGrp="1" noChangeAspect="1"/>
          </p:cNvPicPr>
          <p:nvPr>
            <p:ph idx="1"/>
          </p:nvPr>
        </p:nvPicPr>
        <p:blipFill>
          <a:blip r:embed="rId2"/>
          <a:stretch>
            <a:fillRect/>
          </a:stretch>
        </p:blipFill>
        <p:spPr>
          <a:xfrm>
            <a:off x="751294" y="509042"/>
            <a:ext cx="10689412" cy="5739358"/>
          </a:xfrm>
        </p:spPr>
      </p:pic>
    </p:spTree>
    <p:extLst>
      <p:ext uri="{BB962C8B-B14F-4D97-AF65-F5344CB8AC3E}">
        <p14:creationId xmlns:p14="http://schemas.microsoft.com/office/powerpoint/2010/main" val="2749485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144B1-4BB8-4871-92BF-754D047828B7}"/>
              </a:ext>
            </a:extLst>
          </p:cNvPr>
          <p:cNvSpPr>
            <a:spLocks noGrp="1"/>
          </p:cNvSpPr>
          <p:nvPr>
            <p:ph type="title"/>
          </p:nvPr>
        </p:nvSpPr>
        <p:spPr/>
        <p:txBody>
          <a:bodyPr>
            <a:normAutofit fontScale="90000"/>
          </a:bodyPr>
          <a:lstStyle/>
          <a:p>
            <a:r>
              <a:rPr lang="en-AU" sz="4000" b="1" dirty="0">
                <a:effectLst/>
                <a:ea typeface="Calibri" panose="020F0502020204030204" pitchFamily="34" charset="0"/>
                <a:cs typeface="Times New Roman" panose="02020603050405020304" pitchFamily="18" charset="0"/>
              </a:rPr>
              <a:t>Unemployment rate by disability type</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pic>
        <p:nvPicPr>
          <p:cNvPr id="5" name="Content Placeholder 4">
            <a:extLst>
              <a:ext uri="{FF2B5EF4-FFF2-40B4-BE49-F238E27FC236}">
                <a16:creationId xmlns:a16="http://schemas.microsoft.com/office/drawing/2014/main" id="{301A2F04-5E0C-458E-910A-D8DEB63E1B33}"/>
              </a:ext>
            </a:extLst>
          </p:cNvPr>
          <p:cNvPicPr>
            <a:picLocks noGrp="1" noChangeAspect="1"/>
          </p:cNvPicPr>
          <p:nvPr>
            <p:ph idx="1"/>
          </p:nvPr>
        </p:nvPicPr>
        <p:blipFill>
          <a:blip r:embed="rId2"/>
          <a:stretch>
            <a:fillRect/>
          </a:stretch>
        </p:blipFill>
        <p:spPr>
          <a:xfrm>
            <a:off x="2114550" y="2271712"/>
            <a:ext cx="7953375" cy="3324225"/>
          </a:xfr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2FB1F7D-627F-4DD4-9096-0D05019EE8D3}"/>
                  </a:ext>
                </a:extLst>
              </p14:cNvPr>
              <p14:cNvContentPartPr/>
              <p14:nvPr/>
            </p14:nvContentPartPr>
            <p14:xfrm>
              <a:off x="3727440" y="3683160"/>
              <a:ext cx="1276560" cy="32040"/>
            </p14:xfrm>
          </p:contentPart>
        </mc:Choice>
        <mc:Fallback xmlns="">
          <p:pic>
            <p:nvPicPr>
              <p:cNvPr id="6" name="Ink 5">
                <a:extLst>
                  <a:ext uri="{FF2B5EF4-FFF2-40B4-BE49-F238E27FC236}">
                    <a16:creationId xmlns:a16="http://schemas.microsoft.com/office/drawing/2014/main" id="{32FB1F7D-627F-4DD4-9096-0D05019EE8D3}"/>
                  </a:ext>
                </a:extLst>
              </p:cNvPr>
              <p:cNvPicPr/>
              <p:nvPr/>
            </p:nvPicPr>
            <p:blipFill>
              <a:blip r:embed="rId4"/>
              <a:stretch>
                <a:fillRect/>
              </a:stretch>
            </p:blipFill>
            <p:spPr>
              <a:xfrm>
                <a:off x="3711600" y="3619800"/>
                <a:ext cx="1307880" cy="158760"/>
              </a:xfrm>
              <a:prstGeom prst="rect">
                <a:avLst/>
              </a:prstGeom>
            </p:spPr>
          </p:pic>
        </mc:Fallback>
      </mc:AlternateContent>
    </p:spTree>
    <p:extLst>
      <p:ext uri="{BB962C8B-B14F-4D97-AF65-F5344CB8AC3E}">
        <p14:creationId xmlns:p14="http://schemas.microsoft.com/office/powerpoint/2010/main" val="3763669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D5003-7AAB-495C-8B03-21D2721E8918}"/>
              </a:ext>
            </a:extLst>
          </p:cNvPr>
          <p:cNvSpPr>
            <a:spLocks noGrp="1"/>
          </p:cNvSpPr>
          <p:nvPr>
            <p:ph type="title"/>
          </p:nvPr>
        </p:nvSpPr>
        <p:spPr/>
        <p:txBody>
          <a:bodyPr>
            <a:normAutofit/>
          </a:bodyPr>
          <a:lstStyle/>
          <a:p>
            <a:r>
              <a:rPr lang="en-AU" sz="3600" dirty="0">
                <a:effectLst/>
                <a:ea typeface="Calibri" panose="020F0502020204030204" pitchFamily="34" charset="0"/>
                <a:cs typeface="Times New Roman" panose="02020603050405020304" pitchFamily="18" charset="0"/>
              </a:rPr>
              <a:t>Barriers to employment for people with mental illness *</a:t>
            </a:r>
            <a:endParaRPr lang="en-AU" sz="3600" dirty="0"/>
          </a:p>
        </p:txBody>
      </p:sp>
      <p:pic>
        <p:nvPicPr>
          <p:cNvPr id="5" name="Content Placeholder 4">
            <a:extLst>
              <a:ext uri="{FF2B5EF4-FFF2-40B4-BE49-F238E27FC236}">
                <a16:creationId xmlns:a16="http://schemas.microsoft.com/office/drawing/2014/main" id="{A106B5C6-36E1-4610-935B-F8E5F5CC0591}"/>
              </a:ext>
            </a:extLst>
          </p:cNvPr>
          <p:cNvPicPr>
            <a:picLocks noGrp="1" noChangeAspect="1"/>
          </p:cNvPicPr>
          <p:nvPr>
            <p:ph idx="1"/>
          </p:nvPr>
        </p:nvPicPr>
        <p:blipFill>
          <a:blip r:embed="rId2"/>
          <a:stretch>
            <a:fillRect/>
          </a:stretch>
        </p:blipFill>
        <p:spPr>
          <a:xfrm>
            <a:off x="1606569" y="2076450"/>
            <a:ext cx="8969337" cy="3714750"/>
          </a:xfrm>
        </p:spPr>
      </p:pic>
    </p:spTree>
    <p:extLst>
      <p:ext uri="{BB962C8B-B14F-4D97-AF65-F5344CB8AC3E}">
        <p14:creationId xmlns:p14="http://schemas.microsoft.com/office/powerpoint/2010/main" val="3855600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482D-07BB-475D-A5B7-667009D47F4C}"/>
              </a:ext>
            </a:extLst>
          </p:cNvPr>
          <p:cNvSpPr>
            <a:spLocks noGrp="1"/>
          </p:cNvSpPr>
          <p:nvPr>
            <p:ph type="title"/>
          </p:nvPr>
        </p:nvSpPr>
        <p:spPr>
          <a:xfrm>
            <a:off x="919119" y="350982"/>
            <a:ext cx="10353762" cy="1257300"/>
          </a:xfrm>
        </p:spPr>
        <p:txBody>
          <a:bodyPr/>
          <a:lstStyle/>
          <a:p>
            <a:r>
              <a:rPr lang="en-US" dirty="0"/>
              <a:t>Justice</a:t>
            </a:r>
            <a:endParaRPr lang="en-AU" dirty="0"/>
          </a:p>
        </p:txBody>
      </p:sp>
      <p:pic>
        <p:nvPicPr>
          <p:cNvPr id="5" name="Content Placeholder 4">
            <a:extLst>
              <a:ext uri="{FF2B5EF4-FFF2-40B4-BE49-F238E27FC236}">
                <a16:creationId xmlns:a16="http://schemas.microsoft.com/office/drawing/2014/main" id="{7BCAEF87-7049-43D1-BC05-6CE5657607D1}"/>
              </a:ext>
            </a:extLst>
          </p:cNvPr>
          <p:cNvPicPr>
            <a:picLocks noGrp="1" noChangeAspect="1"/>
          </p:cNvPicPr>
          <p:nvPr>
            <p:ph idx="1"/>
          </p:nvPr>
        </p:nvPicPr>
        <p:blipFill>
          <a:blip r:embed="rId2"/>
          <a:stretch>
            <a:fillRect/>
          </a:stretch>
        </p:blipFill>
        <p:spPr>
          <a:xfrm>
            <a:off x="2780145" y="1707147"/>
            <a:ext cx="6400799" cy="4612903"/>
          </a:xfrm>
        </p:spPr>
      </p:pic>
    </p:spTree>
    <p:extLst>
      <p:ext uri="{BB962C8B-B14F-4D97-AF65-F5344CB8AC3E}">
        <p14:creationId xmlns:p14="http://schemas.microsoft.com/office/powerpoint/2010/main" val="3761304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9C51-5BA4-4F78-B114-E49BAF5C4933}"/>
              </a:ext>
            </a:extLst>
          </p:cNvPr>
          <p:cNvSpPr>
            <a:spLocks noGrp="1"/>
          </p:cNvSpPr>
          <p:nvPr>
            <p:ph type="title"/>
          </p:nvPr>
        </p:nvSpPr>
        <p:spPr/>
        <p:txBody>
          <a:bodyPr/>
          <a:lstStyle/>
          <a:p>
            <a:r>
              <a:rPr lang="en-US" dirty="0"/>
              <a:t>Justice and mental health - preamble</a:t>
            </a:r>
            <a:endParaRPr lang="en-AU" dirty="0"/>
          </a:p>
        </p:txBody>
      </p:sp>
      <p:sp>
        <p:nvSpPr>
          <p:cNvPr id="3" name="Content Placeholder 2">
            <a:extLst>
              <a:ext uri="{FF2B5EF4-FFF2-40B4-BE49-F238E27FC236}">
                <a16:creationId xmlns:a16="http://schemas.microsoft.com/office/drawing/2014/main" id="{4105AE5A-0023-4434-B8D7-0924C9E4D5F9}"/>
              </a:ext>
            </a:extLst>
          </p:cNvPr>
          <p:cNvSpPr>
            <a:spLocks noGrp="1"/>
          </p:cNvSpPr>
          <p:nvPr>
            <p:ph idx="1"/>
          </p:nvPr>
        </p:nvSpPr>
        <p:spPr>
          <a:xfrm>
            <a:off x="913795" y="2076450"/>
            <a:ext cx="10353762" cy="4472132"/>
          </a:xfrm>
        </p:spPr>
        <p:txBody>
          <a:bodyPr>
            <a:normAutofit fontScale="92500" lnSpcReduction="10000"/>
          </a:bodyPr>
          <a:lstStyle/>
          <a:p>
            <a:pPr marL="342900" lvl="0" indent="-342900" algn="just">
              <a:lnSpc>
                <a:spcPct val="100000"/>
              </a:lnSpc>
              <a:spcBef>
                <a:spcPts val="500"/>
              </a:spcBef>
              <a:buFont typeface="Symbol" panose="05050102010706020507" pitchFamily="18" charset="2"/>
              <a:buChar char=""/>
            </a:pPr>
            <a:r>
              <a:rPr lang="en-AU" sz="2400" dirty="0">
                <a:effectLst/>
                <a:ea typeface="Times New Roman" panose="02020603050405020304" pitchFamily="18" charset="0"/>
                <a:cs typeface="Times New Roman" panose="02020603050405020304" pitchFamily="18" charset="0"/>
              </a:rPr>
              <a:t>People with mental illness are over‑represented in the justice system</a:t>
            </a:r>
          </a:p>
          <a:p>
            <a:pPr lvl="1" indent="-342900" algn="just">
              <a:spcBef>
                <a:spcPts val="500"/>
              </a:spcBef>
              <a:buFont typeface="Courier New" panose="02070309020205020404" pitchFamily="49" charset="0"/>
              <a:buChar char="o"/>
            </a:pPr>
            <a:r>
              <a:rPr lang="en-AU" sz="2200" dirty="0">
                <a:effectLst/>
                <a:ea typeface="Times New Roman" panose="02020603050405020304" pitchFamily="18" charset="0"/>
                <a:cs typeface="Times New Roman" panose="02020603050405020304" pitchFamily="18" charset="0"/>
              </a:rPr>
              <a:t>in correctional facilities (the majority have short sentences and cycle in and out)</a:t>
            </a:r>
          </a:p>
          <a:p>
            <a:pPr lvl="1" indent="-342900" algn="just">
              <a:spcBef>
                <a:spcPts val="500"/>
              </a:spcBef>
              <a:buFont typeface="Courier New" panose="02070309020205020404" pitchFamily="49" charset="0"/>
              <a:buChar char="o"/>
            </a:pPr>
            <a:r>
              <a:rPr lang="en-AU" sz="2200" dirty="0">
                <a:effectLst/>
                <a:ea typeface="Times New Roman" panose="02020603050405020304" pitchFamily="18" charset="0"/>
                <a:cs typeface="Times New Roman" panose="02020603050405020304" pitchFamily="18" charset="0"/>
              </a:rPr>
              <a:t>as victims of crime.</a:t>
            </a:r>
          </a:p>
          <a:p>
            <a:pPr marL="342900" lvl="0" indent="-342900" algn="just">
              <a:lnSpc>
                <a:spcPct val="100000"/>
              </a:lnSpc>
              <a:spcBef>
                <a:spcPts val="500"/>
              </a:spcBef>
              <a:buFont typeface="Symbol" panose="05050102010706020507" pitchFamily="18" charset="2"/>
              <a:buChar char=""/>
            </a:pPr>
            <a:r>
              <a:rPr lang="en-AU" sz="2400" dirty="0">
                <a:effectLst/>
                <a:ea typeface="Times New Roman" panose="02020603050405020304" pitchFamily="18" charset="0"/>
                <a:cs typeface="Times New Roman" panose="02020603050405020304" pitchFamily="18" charset="0"/>
              </a:rPr>
              <a:t>more likely to have legal problems and face barriers in resolving them </a:t>
            </a:r>
          </a:p>
          <a:p>
            <a:pPr marL="742950" lvl="1" indent="-285750" algn="just">
              <a:spcBef>
                <a:spcPts val="500"/>
              </a:spcBef>
              <a:buFont typeface="Courier New" panose="02070309020205020404" pitchFamily="49" charset="0"/>
              <a:buChar char="o"/>
            </a:pPr>
            <a:r>
              <a:rPr lang="en-AU" sz="2400" dirty="0">
                <a:effectLst/>
                <a:ea typeface="Times New Roman" panose="02020603050405020304" pitchFamily="18" charset="0"/>
                <a:cs typeface="Times New Roman" panose="02020603050405020304" pitchFamily="18" charset="0"/>
              </a:rPr>
              <a:t>discrimination and housing issues.</a:t>
            </a:r>
          </a:p>
          <a:p>
            <a:pPr marL="342900" lvl="0" indent="-342900" algn="just">
              <a:lnSpc>
                <a:spcPct val="100000"/>
              </a:lnSpc>
              <a:spcBef>
                <a:spcPts val="500"/>
              </a:spcBef>
              <a:buFont typeface="Symbol" panose="05050102010706020507" pitchFamily="18" charset="2"/>
              <a:buChar char=""/>
            </a:pPr>
            <a:r>
              <a:rPr lang="en-AU" sz="2400" dirty="0">
                <a:effectLst/>
                <a:ea typeface="Times New Roman" panose="02020603050405020304" pitchFamily="18" charset="0"/>
                <a:cs typeface="Times New Roman" panose="02020603050405020304" pitchFamily="18" charset="0"/>
              </a:rPr>
              <a:t>The justice system can improve mental health outcomes by: </a:t>
            </a:r>
          </a:p>
          <a:p>
            <a:pPr marL="742950" lvl="1" indent="-285750" algn="just">
              <a:spcBef>
                <a:spcPts val="500"/>
              </a:spcBef>
              <a:buFont typeface="Courier New" panose="02070309020205020404" pitchFamily="49" charset="0"/>
              <a:buChar char="o"/>
            </a:pPr>
            <a:r>
              <a:rPr lang="en-AU" sz="2400" dirty="0">
                <a:effectLst/>
                <a:ea typeface="Times New Roman" panose="02020603050405020304" pitchFamily="18" charset="0"/>
                <a:cs typeface="Times New Roman" panose="02020603050405020304" pitchFamily="18" charset="0"/>
              </a:rPr>
              <a:t>diverting or connecting individuals to appropriate mental healthcare </a:t>
            </a:r>
          </a:p>
          <a:p>
            <a:pPr marL="742950" lvl="1" indent="-285750" algn="just">
              <a:spcBef>
                <a:spcPts val="500"/>
              </a:spcBef>
              <a:buFont typeface="Courier New" panose="02070309020205020404" pitchFamily="49" charset="0"/>
              <a:buChar char="o"/>
            </a:pPr>
            <a:r>
              <a:rPr lang="en-AU" sz="2400" dirty="0">
                <a:effectLst/>
                <a:ea typeface="Times New Roman" panose="02020603050405020304" pitchFamily="18" charset="0"/>
                <a:cs typeface="Times New Roman" panose="02020603050405020304" pitchFamily="18" charset="0"/>
              </a:rPr>
              <a:t>ensuring they receive appropriate mental healthcare.</a:t>
            </a:r>
          </a:p>
          <a:p>
            <a:pPr marL="342900" lvl="0" indent="-342900" algn="just">
              <a:lnSpc>
                <a:spcPct val="100000"/>
              </a:lnSpc>
              <a:spcBef>
                <a:spcPts val="1200"/>
              </a:spcBef>
              <a:buFont typeface="Symbol" panose="05050102010706020507" pitchFamily="18" charset="2"/>
              <a:buChar char=""/>
            </a:pPr>
            <a:r>
              <a:rPr lang="en-AU" sz="2400" dirty="0">
                <a:effectLst/>
                <a:ea typeface="Times New Roman" panose="02020603050405020304" pitchFamily="18" charset="0"/>
              </a:rPr>
              <a:t>The justice system is responsible for ensuring people with mental illness have access to justice and services that address their legal needs.</a:t>
            </a:r>
          </a:p>
          <a:p>
            <a:endParaRPr lang="en-AU" dirty="0"/>
          </a:p>
        </p:txBody>
      </p:sp>
    </p:spTree>
    <p:extLst>
      <p:ext uri="{BB962C8B-B14F-4D97-AF65-F5344CB8AC3E}">
        <p14:creationId xmlns:p14="http://schemas.microsoft.com/office/powerpoint/2010/main" val="233557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C3572-122A-4C92-A91E-847FC19CCF72}"/>
              </a:ext>
            </a:extLst>
          </p:cNvPr>
          <p:cNvSpPr>
            <a:spLocks noGrp="1"/>
          </p:cNvSpPr>
          <p:nvPr>
            <p:ph type="title"/>
          </p:nvPr>
        </p:nvSpPr>
        <p:spPr>
          <a:xfrm>
            <a:off x="812194" y="534554"/>
            <a:ext cx="10353762" cy="1257300"/>
          </a:xfrm>
        </p:spPr>
        <p:txBody>
          <a:bodyPr>
            <a:normAutofit fontScale="90000"/>
          </a:bodyPr>
          <a:lstStyle/>
          <a:p>
            <a:r>
              <a:rPr lang="en-AU" sz="4900" b="1" dirty="0">
                <a:effectLst/>
                <a:ea typeface="Times New Roman" panose="02020603050405020304" pitchFamily="18" charset="0"/>
              </a:rPr>
              <a:t>Focus on these Justice and mental health topics</a:t>
            </a:r>
            <a:br>
              <a:rPr lang="en-AU" sz="1800" b="1" dirty="0">
                <a:effectLst/>
                <a:latin typeface="Times New Roman" panose="02020603050405020304" pitchFamily="18" charset="0"/>
                <a:ea typeface="Times New Roman" panose="02020603050405020304" pitchFamily="18" charset="0"/>
              </a:rPr>
            </a:br>
            <a:endParaRPr lang="en-AU" dirty="0"/>
          </a:p>
        </p:txBody>
      </p:sp>
      <p:sp>
        <p:nvSpPr>
          <p:cNvPr id="3" name="Content Placeholder 2">
            <a:extLst>
              <a:ext uri="{FF2B5EF4-FFF2-40B4-BE49-F238E27FC236}">
                <a16:creationId xmlns:a16="http://schemas.microsoft.com/office/drawing/2014/main" id="{85F3DCB2-4A10-4045-A762-DBFF41E78C66}"/>
              </a:ext>
            </a:extLst>
          </p:cNvPr>
          <p:cNvSpPr>
            <a:spLocks noGrp="1"/>
          </p:cNvSpPr>
          <p:nvPr>
            <p:ph idx="1"/>
          </p:nvPr>
        </p:nvSpPr>
        <p:spPr>
          <a:xfrm>
            <a:off x="1218595" y="1791854"/>
            <a:ext cx="10353762" cy="5283200"/>
          </a:xfrm>
        </p:spPr>
        <p:txBody>
          <a:bodyPr>
            <a:normAutofit/>
          </a:bodyPr>
          <a:lstStyle/>
          <a:p>
            <a:pPr marL="342900" lvl="0" indent="-342900">
              <a:spcBef>
                <a:spcPts val="0"/>
              </a:spcBef>
              <a:spcAft>
                <a:spcPts val="600"/>
              </a:spcAft>
              <a:buFont typeface="+mj-lt"/>
              <a:buAutoNum type="arabicPeriod"/>
            </a:pPr>
            <a:r>
              <a:rPr lang="en-AU" sz="2000" b="1" dirty="0">
                <a:effectLst/>
                <a:ea typeface="Calibri" panose="020F0502020204030204" pitchFamily="34" charset="0"/>
              </a:rPr>
              <a:t>Prevalence of mental illness among people in correctional facilities</a:t>
            </a:r>
          </a:p>
          <a:p>
            <a:pPr marL="742950" lvl="1" indent="-285750">
              <a:lnSpc>
                <a:spcPct val="110000"/>
              </a:lnSpc>
              <a:spcBef>
                <a:spcPts val="0"/>
              </a:spcBef>
              <a:spcAft>
                <a:spcPts val="600"/>
              </a:spcAft>
              <a:buFont typeface="+mj-lt"/>
              <a:buAutoNum type="alphaLcPeriod"/>
            </a:pPr>
            <a:r>
              <a:rPr lang="en-AU" sz="2000" b="1" dirty="0">
                <a:effectLst/>
                <a:ea typeface="Calibri" panose="020F0502020204030204" pitchFamily="34" charset="0"/>
              </a:rPr>
              <a:t>Higher prevalence among some demographic groups</a:t>
            </a:r>
          </a:p>
          <a:p>
            <a:pPr indent="-342900">
              <a:spcBef>
                <a:spcPts val="0"/>
              </a:spcBef>
              <a:buFont typeface="+mj-lt"/>
              <a:buAutoNum type="arabicPeriod"/>
            </a:pPr>
            <a:r>
              <a:rPr lang="en-AU" sz="2000" b="1" dirty="0">
                <a:effectLst/>
                <a:ea typeface="Calibri" panose="020F0502020204030204" pitchFamily="34" charset="0"/>
              </a:rPr>
              <a:t>Connecting people in contact with the criminal justice system to mental healthcare</a:t>
            </a:r>
          </a:p>
          <a:p>
            <a:pPr indent="-342900">
              <a:spcBef>
                <a:spcPts val="0"/>
              </a:spcBef>
              <a:buFont typeface="+mj-lt"/>
              <a:buAutoNum type="arabicPeriod"/>
            </a:pPr>
            <a:r>
              <a:rPr lang="en-AU" sz="2000" b="1" dirty="0">
                <a:effectLst/>
                <a:ea typeface="Calibri" panose="020F0502020204030204" pitchFamily="34" charset="0"/>
              </a:rPr>
              <a:t>Early intervention in the criminal justice system</a:t>
            </a:r>
          </a:p>
          <a:p>
            <a:pPr indent="-342900">
              <a:spcBef>
                <a:spcPts val="0"/>
              </a:spcBef>
              <a:buFont typeface="+mj-lt"/>
              <a:buAutoNum type="arabicPeriod"/>
            </a:pPr>
            <a:r>
              <a:rPr lang="en-AU" sz="2000" b="1" dirty="0">
                <a:effectLst/>
                <a:ea typeface="Calibri" panose="020F0502020204030204" pitchFamily="34" charset="0"/>
              </a:rPr>
              <a:t>Shortfalls in forensic mental healthcare</a:t>
            </a:r>
          </a:p>
          <a:p>
            <a:pPr indent="-342900">
              <a:spcBef>
                <a:spcPts val="0"/>
              </a:spcBef>
              <a:buFont typeface="+mj-lt"/>
              <a:buAutoNum type="arabicPeriod"/>
            </a:pPr>
            <a:r>
              <a:rPr lang="en-AU" sz="2000" b="1" dirty="0">
                <a:effectLst/>
                <a:ea typeface="Calibri" panose="020F0502020204030204" pitchFamily="34" charset="0"/>
              </a:rPr>
              <a:t>Mental healthcare in correctional settings — equivalent to that in the community?</a:t>
            </a:r>
          </a:p>
          <a:p>
            <a:pPr indent="-342900">
              <a:spcBef>
                <a:spcPts val="0"/>
              </a:spcBef>
              <a:buFont typeface="+mj-lt"/>
              <a:buAutoNum type="arabicPeriod"/>
            </a:pPr>
            <a:r>
              <a:rPr lang="en-AU" sz="2000" b="1" dirty="0">
                <a:effectLst/>
                <a:ea typeface="Calibri" panose="020F0502020204030204" pitchFamily="34" charset="0"/>
              </a:rPr>
              <a:t>Leaving correctional facilities</a:t>
            </a:r>
          </a:p>
          <a:p>
            <a:pPr indent="-342900">
              <a:spcBef>
                <a:spcPts val="0"/>
              </a:spcBef>
              <a:buFont typeface="+mj-lt"/>
              <a:buAutoNum type="arabicPeriod"/>
            </a:pPr>
            <a:r>
              <a:rPr lang="en-AU" sz="2000" b="1" dirty="0">
                <a:effectLst/>
                <a:ea typeface="Calibri" panose="020F0502020204030204" pitchFamily="34" charset="0"/>
              </a:rPr>
              <a:t>Estimating costs of the justice system</a:t>
            </a:r>
          </a:p>
          <a:p>
            <a:pPr indent="-342900">
              <a:spcBef>
                <a:spcPts val="0"/>
              </a:spcBef>
              <a:buFont typeface="+mj-lt"/>
              <a:buAutoNum type="arabicPeriod"/>
            </a:pPr>
            <a:r>
              <a:rPr lang="en-AU" sz="2000" b="1" dirty="0">
                <a:effectLst/>
                <a:ea typeface="Calibri" panose="020F0502020204030204" pitchFamily="34" charset="0"/>
              </a:rPr>
              <a:t>The costs of mental illness in the criminal justice system</a:t>
            </a:r>
          </a:p>
          <a:p>
            <a:endParaRPr lang="en-AU" dirty="0"/>
          </a:p>
        </p:txBody>
      </p:sp>
    </p:spTree>
    <p:extLst>
      <p:ext uri="{BB962C8B-B14F-4D97-AF65-F5344CB8AC3E}">
        <p14:creationId xmlns:p14="http://schemas.microsoft.com/office/powerpoint/2010/main" val="35933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3D26F-3D3A-4848-BF29-C211F03E31FE}"/>
              </a:ext>
            </a:extLst>
          </p:cNvPr>
          <p:cNvSpPr>
            <a:spLocks noGrp="1"/>
          </p:cNvSpPr>
          <p:nvPr>
            <p:ph type="title"/>
          </p:nvPr>
        </p:nvSpPr>
        <p:spPr/>
        <p:txBody>
          <a:bodyPr/>
          <a:lstStyle/>
          <a:p>
            <a:r>
              <a:rPr lang="en-US" dirty="0"/>
              <a:t>Justice and </a:t>
            </a:r>
            <a:r>
              <a:rPr lang="en-US" sz="4400" dirty="0"/>
              <a:t>mental</a:t>
            </a:r>
            <a:r>
              <a:rPr lang="en-US" dirty="0"/>
              <a:t> health</a:t>
            </a:r>
            <a:endParaRPr lang="en-AU" dirty="0"/>
          </a:p>
        </p:txBody>
      </p:sp>
      <p:sp>
        <p:nvSpPr>
          <p:cNvPr id="3" name="Content Placeholder 2">
            <a:extLst>
              <a:ext uri="{FF2B5EF4-FFF2-40B4-BE49-F238E27FC236}">
                <a16:creationId xmlns:a16="http://schemas.microsoft.com/office/drawing/2014/main" id="{19B4C532-8E79-4AC5-AD61-E57AACEB823D}"/>
              </a:ext>
            </a:extLst>
          </p:cNvPr>
          <p:cNvSpPr>
            <a:spLocks noGrp="1"/>
          </p:cNvSpPr>
          <p:nvPr>
            <p:ph idx="1"/>
          </p:nvPr>
        </p:nvSpPr>
        <p:spPr>
          <a:xfrm>
            <a:off x="913795" y="1634836"/>
            <a:ext cx="10353762" cy="4941455"/>
          </a:xfrm>
        </p:spPr>
        <p:txBody>
          <a:bodyPr>
            <a:normAutofit/>
          </a:bodyPr>
          <a:lstStyle/>
          <a:p>
            <a:pPr lvl="0" indent="-342900">
              <a:spcBef>
                <a:spcPts val="0"/>
              </a:spcBef>
              <a:buFont typeface="+mj-lt"/>
              <a:buAutoNum type="arabicPeriod"/>
            </a:pPr>
            <a:r>
              <a:rPr lang="en-AU" sz="2000" dirty="0">
                <a:effectLst/>
                <a:ea typeface="Calibri" panose="020F0502020204030204" pitchFamily="34" charset="0"/>
              </a:rPr>
              <a:t>People in the justice system with complex needs</a:t>
            </a:r>
          </a:p>
          <a:p>
            <a:pPr lvl="0" indent="-342900">
              <a:spcBef>
                <a:spcPts val="0"/>
              </a:spcBef>
              <a:buFont typeface="+mj-lt"/>
              <a:buAutoNum type="arabicPeriod"/>
            </a:pPr>
            <a:r>
              <a:rPr lang="en-AU" sz="2000" dirty="0">
                <a:effectLst/>
                <a:ea typeface="Calibri" panose="020F0502020204030204" pitchFamily="34" charset="0"/>
              </a:rPr>
              <a:t>High rates of mental illness among victims of crime</a:t>
            </a:r>
          </a:p>
          <a:p>
            <a:pPr lvl="0" indent="-342900">
              <a:spcBef>
                <a:spcPts val="0"/>
              </a:spcBef>
              <a:buFont typeface="+mj-lt"/>
              <a:buAutoNum type="arabicPeriod"/>
            </a:pPr>
            <a:r>
              <a:rPr lang="en-AU" sz="2000" dirty="0">
                <a:effectLst/>
                <a:ea typeface="Calibri" panose="020F0502020204030204" pitchFamily="34" charset="0"/>
              </a:rPr>
              <a:t>Legal issues are more common for people with mental illness </a:t>
            </a:r>
          </a:p>
          <a:p>
            <a:pPr marL="365850" indent="-285750">
              <a:spcBef>
                <a:spcPts val="0"/>
              </a:spcBef>
              <a:buFont typeface="+mj-lt"/>
              <a:buAutoNum type="arabicPeriod"/>
            </a:pPr>
            <a:r>
              <a:rPr lang="en-AU" sz="2000" dirty="0">
                <a:effectLst/>
                <a:ea typeface="Calibri" panose="020F0502020204030204" pitchFamily="34" charset="0"/>
              </a:rPr>
              <a:t>Mental healthcare in adult prisons</a:t>
            </a:r>
          </a:p>
          <a:p>
            <a:pPr marL="342900" lvl="0" indent="-342900">
              <a:lnSpc>
                <a:spcPct val="100000"/>
              </a:lnSpc>
              <a:spcBef>
                <a:spcPts val="0"/>
              </a:spcBef>
              <a:spcAft>
                <a:spcPts val="600"/>
              </a:spcAft>
              <a:buFont typeface="+mj-lt"/>
              <a:buAutoNum type="arabicPeriod"/>
            </a:pPr>
            <a:r>
              <a:rPr lang="en-AU" sz="2000" dirty="0">
                <a:effectLst/>
                <a:ea typeface="Calibri" panose="020F0502020204030204" pitchFamily="34" charset="0"/>
              </a:rPr>
              <a:t>Addressing the needs of Aboriginal and Torres Strait Islander people</a:t>
            </a:r>
          </a:p>
          <a:p>
            <a:pPr marL="342900" lvl="0" indent="-342900">
              <a:lnSpc>
                <a:spcPct val="100000"/>
              </a:lnSpc>
              <a:spcBef>
                <a:spcPts val="0"/>
              </a:spcBef>
              <a:spcAft>
                <a:spcPts val="600"/>
              </a:spcAft>
              <a:buFont typeface="+mj-lt"/>
              <a:buAutoNum type="arabicPeriod"/>
            </a:pPr>
            <a:r>
              <a:rPr lang="en-AU" sz="2000" dirty="0">
                <a:effectLst/>
                <a:ea typeface="Calibri" panose="020F0502020204030204" pitchFamily="34" charset="0"/>
              </a:rPr>
              <a:t>Improving access to justice for people with mental health problems</a:t>
            </a:r>
          </a:p>
          <a:p>
            <a:pPr indent="-342900">
              <a:lnSpc>
                <a:spcPct val="100000"/>
              </a:lnSpc>
              <a:spcBef>
                <a:spcPts val="0"/>
              </a:spcBef>
              <a:buFont typeface="+mj-lt"/>
              <a:buAutoNum type="arabicPeriod"/>
            </a:pPr>
            <a:r>
              <a:rPr lang="en-AU" sz="2000" dirty="0">
                <a:effectLst/>
                <a:ea typeface="Calibri" panose="020F0502020204030204" pitchFamily="34" charset="0"/>
              </a:rPr>
              <a:t>Supporting victims of crime with mental illness to access mental healthcare</a:t>
            </a:r>
          </a:p>
          <a:p>
            <a:pPr lvl="0" indent="-342900">
              <a:lnSpc>
                <a:spcPct val="100000"/>
              </a:lnSpc>
              <a:spcBef>
                <a:spcPts val="0"/>
              </a:spcBef>
              <a:buFont typeface="+mj-lt"/>
              <a:buAutoNum type="arabicPeriod"/>
            </a:pPr>
            <a:r>
              <a:rPr lang="en-AU" sz="2000" dirty="0">
                <a:effectLst/>
                <a:ea typeface="Calibri" panose="020F0502020204030204" pitchFamily="34" charset="0"/>
              </a:rPr>
              <a:t>Access to legal services in mental healthcare settings — health justice partnerships</a:t>
            </a:r>
          </a:p>
          <a:p>
            <a:pPr lvl="0" indent="-342900">
              <a:lnSpc>
                <a:spcPct val="100000"/>
              </a:lnSpc>
              <a:spcBef>
                <a:spcPts val="0"/>
              </a:spcBef>
              <a:buFont typeface="+mj-lt"/>
              <a:buAutoNum type="arabicPeriod"/>
            </a:pPr>
            <a:r>
              <a:rPr lang="en-AU" sz="2000" dirty="0">
                <a:effectLst/>
                <a:ea typeface="Calibri" panose="020F0502020204030204" pitchFamily="34" charset="0"/>
              </a:rPr>
              <a:t>Legal representation in mental health tribunals</a:t>
            </a:r>
          </a:p>
          <a:p>
            <a:pPr marL="342900" lvl="0" indent="-342900">
              <a:lnSpc>
                <a:spcPct val="100000"/>
              </a:lnSpc>
              <a:spcBef>
                <a:spcPts val="0"/>
              </a:spcBef>
              <a:spcAft>
                <a:spcPts val="600"/>
              </a:spcAft>
              <a:buFont typeface="+mj-lt"/>
              <a:buAutoNum type="arabicPeriod"/>
            </a:pPr>
            <a:r>
              <a:rPr lang="en-AU" sz="2000" dirty="0">
                <a:effectLst/>
                <a:ea typeface="Calibri" panose="020F0502020204030204" pitchFamily="34" charset="0"/>
              </a:rPr>
              <a:t>Mental health advance directives by people with mental health issues about possible future compulsory treatment</a:t>
            </a:r>
          </a:p>
          <a:p>
            <a:pPr marL="342900" lvl="0" indent="-342900">
              <a:lnSpc>
                <a:spcPct val="100000"/>
              </a:lnSpc>
              <a:spcBef>
                <a:spcPts val="0"/>
              </a:spcBef>
              <a:spcAft>
                <a:spcPts val="600"/>
              </a:spcAft>
              <a:buFont typeface="+mj-lt"/>
              <a:buAutoNum type="arabicPeriod"/>
            </a:pPr>
            <a:r>
              <a:rPr lang="en-AU" sz="2000" dirty="0">
                <a:effectLst/>
                <a:ea typeface="Calibri" panose="020F0502020204030204" pitchFamily="34" charset="0"/>
              </a:rPr>
              <a:t>Mutual recognition of mental health orders between states and territories</a:t>
            </a:r>
          </a:p>
          <a:p>
            <a:endParaRPr lang="en-AU" dirty="0"/>
          </a:p>
        </p:txBody>
      </p:sp>
    </p:spTree>
    <p:extLst>
      <p:ext uri="{BB962C8B-B14F-4D97-AF65-F5344CB8AC3E}">
        <p14:creationId xmlns:p14="http://schemas.microsoft.com/office/powerpoint/2010/main" val="70010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A99F8-036D-4F77-A4D1-E597ACC1D1E3}"/>
              </a:ext>
            </a:extLst>
          </p:cNvPr>
          <p:cNvSpPr>
            <a:spLocks noGrp="1"/>
          </p:cNvSpPr>
          <p:nvPr>
            <p:ph type="title"/>
          </p:nvPr>
        </p:nvSpPr>
        <p:spPr/>
        <p:txBody>
          <a:bodyPr>
            <a:normAutofit fontScale="90000"/>
          </a:bodyPr>
          <a:lstStyle/>
          <a:p>
            <a:r>
              <a:rPr lang="en-US" sz="4900" b="1" dirty="0"/>
              <a:t>Prevalence in </a:t>
            </a:r>
            <a:r>
              <a:rPr lang="en-AU" sz="4900" b="1" dirty="0">
                <a:effectLst/>
                <a:ea typeface="Calibri" panose="020F0502020204030204" pitchFamily="34" charset="0"/>
                <a:cs typeface="Calibri" panose="020F0502020204030204" pitchFamily="34" charset="0"/>
              </a:rPr>
              <a:t>Correctional facilities</a:t>
            </a:r>
            <a:br>
              <a:rPr lang="en-AU" sz="4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Content Placeholder 2">
            <a:extLst>
              <a:ext uri="{FF2B5EF4-FFF2-40B4-BE49-F238E27FC236}">
                <a16:creationId xmlns:a16="http://schemas.microsoft.com/office/drawing/2014/main" id="{0737EFF3-3319-4795-ABDC-C5DCF762868E}"/>
              </a:ext>
            </a:extLst>
          </p:cNvPr>
          <p:cNvSpPr>
            <a:spLocks noGrp="1"/>
          </p:cNvSpPr>
          <p:nvPr>
            <p:ph idx="1"/>
          </p:nvPr>
        </p:nvSpPr>
        <p:spPr>
          <a:xfrm>
            <a:off x="913795" y="1514764"/>
            <a:ext cx="10353762" cy="4276435"/>
          </a:xfrm>
        </p:spPr>
        <p:txBody>
          <a:bodyPr/>
          <a:lstStyle/>
          <a:p>
            <a:pPr marL="342900" lvl="0" indent="-342900">
              <a:buFont typeface="Symbol" panose="05050102010706020507" pitchFamily="18" charset="2"/>
              <a:buChar char=""/>
            </a:pPr>
            <a:r>
              <a:rPr lang="en-AU" sz="2000" dirty="0">
                <a:effectLst/>
                <a:ea typeface="Calibri" panose="020F0502020204030204" pitchFamily="34" charset="0"/>
                <a:cs typeface="Calibri" panose="020F0502020204030204" pitchFamily="34" charset="0"/>
              </a:rPr>
              <a:t>About 40% of prison entrants had been told that they had a mental illness (including substance use disorders).This compares with the general population aged 18 years and over of 22%</a:t>
            </a:r>
            <a:endParaRPr lang="en-AU" sz="2000" dirty="0">
              <a:effectLst/>
              <a:ea typeface="Calibri" panose="020F0502020204030204" pitchFamily="34" charset="0"/>
            </a:endParaRPr>
          </a:p>
          <a:p>
            <a:pPr marL="342900" lvl="0" indent="-342900">
              <a:buFont typeface="Symbol" panose="05050102010706020507" pitchFamily="18" charset="2"/>
              <a:buChar char=""/>
            </a:pPr>
            <a:r>
              <a:rPr lang="en-AU" sz="2000" dirty="0">
                <a:effectLst/>
                <a:ea typeface="Calibri" panose="020F0502020204030204" pitchFamily="34" charset="0"/>
                <a:cs typeface="Calibri" panose="020F0502020204030204" pitchFamily="34" charset="0"/>
              </a:rPr>
              <a:t>Depression the most common diagnosis, men 36% and 61% women then</a:t>
            </a:r>
          </a:p>
          <a:p>
            <a:pPr lvl="1" indent="-342900">
              <a:buFont typeface="Symbol" panose="05050102010706020507" pitchFamily="18" charset="2"/>
              <a:buChar char=""/>
            </a:pPr>
            <a:r>
              <a:rPr lang="en-AU" sz="1800" dirty="0">
                <a:effectLst/>
                <a:ea typeface="Calibri" panose="020F0502020204030204" pitchFamily="34" charset="0"/>
                <a:cs typeface="Calibri" panose="020F0502020204030204" pitchFamily="34" charset="0"/>
              </a:rPr>
              <a:t>anxiety disorders </a:t>
            </a:r>
          </a:p>
          <a:p>
            <a:pPr lvl="1" indent="-342900">
              <a:buFont typeface="Symbol" panose="05050102010706020507" pitchFamily="18" charset="2"/>
              <a:buChar char=""/>
            </a:pPr>
            <a:r>
              <a:rPr lang="en-AU" sz="1800" dirty="0">
                <a:effectLst/>
                <a:ea typeface="Calibri" panose="020F0502020204030204" pitchFamily="34" charset="0"/>
                <a:cs typeface="Calibri" panose="020F0502020204030204" pitchFamily="34" charset="0"/>
              </a:rPr>
              <a:t>drug abuse and dependence. </a:t>
            </a:r>
            <a:endParaRPr lang="en-AU" sz="1800" dirty="0">
              <a:effectLst/>
              <a:ea typeface="Calibri" panose="020F0502020204030204" pitchFamily="34" charset="0"/>
            </a:endParaRPr>
          </a:p>
          <a:p>
            <a:endParaRPr lang="en-AU" dirty="0"/>
          </a:p>
        </p:txBody>
      </p:sp>
    </p:spTree>
    <p:extLst>
      <p:ext uri="{BB962C8B-B14F-4D97-AF65-F5344CB8AC3E}">
        <p14:creationId xmlns:p14="http://schemas.microsoft.com/office/powerpoint/2010/main" val="375210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EFB5F-72C6-4D4C-AE1A-B499FA28C6CF}"/>
              </a:ext>
            </a:extLst>
          </p:cNvPr>
          <p:cNvSpPr>
            <a:spLocks noGrp="1"/>
          </p:cNvSpPr>
          <p:nvPr>
            <p:ph type="title"/>
          </p:nvPr>
        </p:nvSpPr>
        <p:spPr/>
        <p:txBody>
          <a:bodyPr>
            <a:normAutofit/>
          </a:bodyPr>
          <a:lstStyle/>
          <a:p>
            <a:r>
              <a:rPr lang="en-AU" sz="3600" b="1" dirty="0">
                <a:effectLst/>
                <a:ea typeface="Calibri" panose="020F0502020204030204" pitchFamily="34" charset="0"/>
              </a:rPr>
              <a:t>The Scope of the Report II</a:t>
            </a:r>
            <a:endParaRPr lang="en-AU" sz="3600" dirty="0"/>
          </a:p>
        </p:txBody>
      </p:sp>
      <p:sp>
        <p:nvSpPr>
          <p:cNvPr id="3" name="Content Placeholder 2">
            <a:extLst>
              <a:ext uri="{FF2B5EF4-FFF2-40B4-BE49-F238E27FC236}">
                <a16:creationId xmlns:a16="http://schemas.microsoft.com/office/drawing/2014/main" id="{3ACAE375-6FF3-4E1B-9FDB-5C9D5A167236}"/>
              </a:ext>
            </a:extLst>
          </p:cNvPr>
          <p:cNvSpPr>
            <a:spLocks noGrp="1"/>
          </p:cNvSpPr>
          <p:nvPr>
            <p:ph idx="1"/>
          </p:nvPr>
        </p:nvSpPr>
        <p:spPr>
          <a:xfrm>
            <a:off x="913795" y="1736436"/>
            <a:ext cx="10353762" cy="4581237"/>
          </a:xfrm>
        </p:spPr>
        <p:txBody>
          <a:bodyPr numCol="2">
            <a:normAutofit fontScale="55000" lnSpcReduction="20000"/>
          </a:bodyPr>
          <a:lstStyle/>
          <a:p>
            <a:pPr marL="36900" indent="0">
              <a:lnSpc>
                <a:spcPct val="107000"/>
              </a:lnSpc>
              <a:spcBef>
                <a:spcPts val="600"/>
              </a:spcBef>
              <a:buNone/>
            </a:pPr>
            <a:endParaRPr lang="en-AU" sz="2600" b="1" dirty="0">
              <a:effectLst/>
              <a:ea typeface="Calibri" panose="020F0502020204030204" pitchFamily="34" charset="0"/>
              <a:cs typeface="Calibri" panose="020F0502020204030204" pitchFamily="34" charset="0"/>
            </a:endParaRPr>
          </a:p>
          <a:p>
            <a:pPr marL="36900" indent="0">
              <a:lnSpc>
                <a:spcPct val="107000"/>
              </a:lnSpc>
              <a:spcBef>
                <a:spcPts val="600"/>
              </a:spcBef>
              <a:buNone/>
            </a:pPr>
            <a:r>
              <a:rPr lang="en-AU" sz="3200" b="1" u="sng" dirty="0">
                <a:effectLst/>
                <a:ea typeface="Calibri" panose="020F0502020204030204" pitchFamily="34" charset="0"/>
                <a:cs typeface="Calibri" panose="020F0502020204030204" pitchFamily="34" charset="0"/>
              </a:rPr>
              <a:t>IV Re-orienting Services and Supports</a:t>
            </a:r>
            <a:endParaRPr lang="en-AU" sz="3200" u="sng" dirty="0">
              <a:effectLst/>
              <a:ea typeface="Calibri" panose="020F0502020204030204" pitchFamily="34" charset="0"/>
              <a:cs typeface="Times New Roman" panose="02020603050405020304" pitchFamily="18" charset="0"/>
            </a:endParaRPr>
          </a:p>
          <a:p>
            <a:pPr>
              <a:lnSpc>
                <a:spcPct val="107000"/>
              </a:lnSpc>
              <a:spcBef>
                <a:spcPts val="600"/>
              </a:spcBef>
            </a:pPr>
            <a:r>
              <a:rPr lang="en-AU" sz="3200" dirty="0">
                <a:effectLst/>
                <a:ea typeface="Calibri" panose="020F0502020204030204" pitchFamily="34" charset="0"/>
                <a:cs typeface="Calibri" panose="020F0502020204030204" pitchFamily="34" charset="0"/>
              </a:rPr>
              <a:t>Psychosocial support – recovery and</a:t>
            </a:r>
          </a:p>
          <a:p>
            <a:pPr marL="450000" lvl="1" indent="0">
              <a:lnSpc>
                <a:spcPct val="107000"/>
              </a:lnSpc>
              <a:spcBef>
                <a:spcPts val="600"/>
              </a:spcBef>
              <a:buNone/>
            </a:pPr>
            <a:r>
              <a:rPr lang="en-AU" sz="3200" dirty="0">
                <a:effectLst/>
                <a:ea typeface="Calibri" panose="020F0502020204030204" pitchFamily="34" charset="0"/>
                <a:cs typeface="Calibri" panose="020F0502020204030204" pitchFamily="34" charset="0"/>
              </a:rPr>
              <a:t> living in the community	</a:t>
            </a:r>
            <a:endParaRPr lang="en-AU" sz="3200" dirty="0">
              <a:effectLst/>
              <a:ea typeface="Calibri" panose="020F0502020204030204" pitchFamily="34" charset="0"/>
              <a:cs typeface="Times New Roman" panose="02020603050405020304" pitchFamily="18" charset="0"/>
            </a:endParaRPr>
          </a:p>
          <a:p>
            <a:pPr>
              <a:lnSpc>
                <a:spcPct val="107000"/>
              </a:lnSpc>
              <a:spcBef>
                <a:spcPts val="600"/>
              </a:spcBef>
            </a:pPr>
            <a:r>
              <a:rPr lang="en-AU" sz="3200" dirty="0">
                <a:effectLst/>
                <a:ea typeface="Calibri" panose="020F0502020204030204" pitchFamily="34" charset="0"/>
                <a:cs typeface="Calibri" panose="020F0502020204030204" pitchFamily="34" charset="0"/>
              </a:rPr>
              <a:t>Carers and families	</a:t>
            </a:r>
            <a:endParaRPr lang="en-AU" sz="3200" dirty="0">
              <a:effectLst/>
              <a:ea typeface="Calibri" panose="020F0502020204030204" pitchFamily="34" charset="0"/>
              <a:cs typeface="Times New Roman" panose="02020603050405020304" pitchFamily="18" charset="0"/>
            </a:endParaRPr>
          </a:p>
          <a:p>
            <a:pPr>
              <a:lnSpc>
                <a:spcPct val="107000"/>
              </a:lnSpc>
              <a:spcBef>
                <a:spcPts val="600"/>
              </a:spcBef>
            </a:pPr>
            <a:r>
              <a:rPr lang="en-AU" sz="3200" dirty="0">
                <a:effectLst/>
                <a:ea typeface="Calibri" panose="020F0502020204030204" pitchFamily="34" charset="0"/>
                <a:cs typeface="Calibri" panose="020F0502020204030204" pitchFamily="34" charset="0"/>
              </a:rPr>
              <a:t>Income and employment support	</a:t>
            </a:r>
            <a:endParaRPr lang="en-AU" sz="3200" dirty="0">
              <a:effectLst/>
              <a:ea typeface="Calibri" panose="020F0502020204030204" pitchFamily="34" charset="0"/>
              <a:cs typeface="Times New Roman" panose="02020603050405020304" pitchFamily="18" charset="0"/>
            </a:endParaRPr>
          </a:p>
          <a:p>
            <a:pPr>
              <a:lnSpc>
                <a:spcPct val="107000"/>
              </a:lnSpc>
              <a:spcBef>
                <a:spcPts val="600"/>
              </a:spcBef>
            </a:pPr>
            <a:r>
              <a:rPr lang="en-AU" sz="3200" dirty="0">
                <a:effectLst/>
                <a:ea typeface="Calibri" panose="020F0502020204030204" pitchFamily="34" charset="0"/>
                <a:cs typeface="Calibri" panose="020F0502020204030204" pitchFamily="34" charset="0"/>
              </a:rPr>
              <a:t>Housing and homelessness	</a:t>
            </a:r>
            <a:endParaRPr lang="en-AU" sz="3200" dirty="0">
              <a:effectLst/>
              <a:ea typeface="Calibri" panose="020F0502020204030204" pitchFamily="34" charset="0"/>
              <a:cs typeface="Times New Roman" panose="02020603050405020304" pitchFamily="18" charset="0"/>
            </a:endParaRPr>
          </a:p>
          <a:p>
            <a:pPr>
              <a:lnSpc>
                <a:spcPct val="107000"/>
              </a:lnSpc>
              <a:spcBef>
                <a:spcPts val="600"/>
              </a:spcBef>
            </a:pPr>
            <a:r>
              <a:rPr lang="en-AU" sz="3200" b="1" u="sng" dirty="0">
                <a:effectLst/>
                <a:ea typeface="Calibri" panose="020F0502020204030204" pitchFamily="34" charset="0"/>
                <a:cs typeface="Calibri" panose="020F0502020204030204" pitchFamily="34" charset="0"/>
              </a:rPr>
              <a:t>Justice</a:t>
            </a:r>
            <a:r>
              <a:rPr lang="en-AU" sz="3200" dirty="0">
                <a:effectLst/>
                <a:ea typeface="Calibri" panose="020F0502020204030204" pitchFamily="34" charset="0"/>
                <a:cs typeface="Calibri" panose="020F0502020204030204" pitchFamily="34" charset="0"/>
              </a:rPr>
              <a:t>	</a:t>
            </a:r>
            <a:endParaRPr lang="en-AU" sz="3200" dirty="0">
              <a:effectLst/>
              <a:ea typeface="Calibri" panose="020F0502020204030204" pitchFamily="34" charset="0"/>
              <a:cs typeface="Times New Roman" panose="02020603050405020304" pitchFamily="18" charset="0"/>
            </a:endParaRPr>
          </a:p>
          <a:p>
            <a:pPr marL="0" marR="540385" indent="0">
              <a:lnSpc>
                <a:spcPct val="170000"/>
              </a:lnSpc>
              <a:spcBef>
                <a:spcPts val="0"/>
              </a:spcBef>
              <a:buNone/>
              <a:tabLst>
                <a:tab pos="5581015" algn="r"/>
              </a:tabLst>
            </a:pPr>
            <a:r>
              <a:rPr lang="en-AU" sz="2900" dirty="0">
                <a:effectLst/>
                <a:ea typeface="Times New Roman" panose="02020603050405020304" pitchFamily="18" charset="0"/>
                <a:cs typeface="Times New Roman" panose="02020603050405020304" pitchFamily="18" charset="0"/>
              </a:rPr>
              <a:t>However no mention of traffic accidents and associated mental ill health. </a:t>
            </a:r>
            <a:r>
              <a:rPr lang="en-AU" sz="2900" dirty="0">
                <a:effectLst/>
                <a:ea typeface="Calibri" panose="020F0502020204030204" pitchFamily="34" charset="0"/>
                <a:cs typeface="Times New Roman" panose="02020603050405020304" pitchFamily="18" charset="0"/>
              </a:rPr>
              <a:t>Accident related disability medical expenses and lost productivity costs was over $33 billion in 2016</a:t>
            </a:r>
            <a:endParaRPr lang="en-AU" sz="2900" dirty="0">
              <a:effectLst/>
              <a:ea typeface="Times New Roman" panose="02020603050405020304" pitchFamily="18" charset="0"/>
              <a:cs typeface="Times New Roman" panose="02020603050405020304" pitchFamily="18" charset="0"/>
            </a:endParaRPr>
          </a:p>
          <a:p>
            <a:pPr marL="0" marR="540385" indent="0">
              <a:lnSpc>
                <a:spcPct val="170000"/>
              </a:lnSpc>
              <a:spcBef>
                <a:spcPts val="0"/>
              </a:spcBef>
              <a:buNone/>
              <a:tabLst>
                <a:tab pos="5581015" algn="r"/>
              </a:tabLst>
            </a:pPr>
            <a:endParaRPr lang="en-AU" sz="3200" b="1" dirty="0">
              <a:effectLst/>
              <a:ea typeface="Times New Roman" panose="02020603050405020304" pitchFamily="18" charset="0"/>
              <a:cs typeface="Times New Roman" panose="02020603050405020304" pitchFamily="18" charset="0"/>
            </a:endParaRPr>
          </a:p>
          <a:p>
            <a:pPr marL="0" marR="540385" indent="0">
              <a:lnSpc>
                <a:spcPct val="170000"/>
              </a:lnSpc>
              <a:spcBef>
                <a:spcPts val="0"/>
              </a:spcBef>
              <a:buNone/>
              <a:tabLst>
                <a:tab pos="5581015" algn="r"/>
              </a:tabLst>
            </a:pPr>
            <a:r>
              <a:rPr lang="en-AU" sz="3200" b="1" u="sng" dirty="0">
                <a:effectLst/>
                <a:ea typeface="Times New Roman" panose="02020603050405020304" pitchFamily="18" charset="0"/>
                <a:cs typeface="Times New Roman" panose="02020603050405020304" pitchFamily="18" charset="0"/>
              </a:rPr>
              <a:t>Appendices</a:t>
            </a:r>
          </a:p>
          <a:p>
            <a:pPr marL="457200" marR="540385" indent="-457200">
              <a:lnSpc>
                <a:spcPct val="170000"/>
              </a:lnSpc>
              <a:spcBef>
                <a:spcPts val="600"/>
              </a:spcBef>
              <a:spcAft>
                <a:spcPts val="0"/>
              </a:spcAft>
              <a:tabLst>
                <a:tab pos="5581015" algn="r"/>
              </a:tabLst>
            </a:pPr>
            <a:r>
              <a:rPr lang="en-AU" sz="3200" dirty="0">
                <a:effectLst/>
                <a:ea typeface="Times New Roman" panose="02020603050405020304" pitchFamily="18" charset="0"/>
                <a:cs typeface="Times New Roman" panose="02020603050405020304" pitchFamily="18" charset="0"/>
              </a:rPr>
              <a:t>Income and employment support</a:t>
            </a:r>
          </a:p>
          <a:p>
            <a:pPr marL="457200" marR="540385" indent="-457200">
              <a:lnSpc>
                <a:spcPct val="170000"/>
              </a:lnSpc>
              <a:spcBef>
                <a:spcPts val="600"/>
              </a:spcBef>
              <a:spcAft>
                <a:spcPts val="0"/>
              </a:spcAft>
              <a:tabLst>
                <a:tab pos="5581015" algn="r"/>
              </a:tabLst>
            </a:pPr>
            <a:r>
              <a:rPr lang="en-AU" sz="3200" b="1" u="sng" dirty="0">
                <a:effectLst/>
                <a:ea typeface="Times New Roman" panose="02020603050405020304" pitchFamily="18" charset="0"/>
                <a:cs typeface="Times New Roman" panose="02020603050405020304" pitchFamily="18" charset="0"/>
              </a:rPr>
              <a:t>Employment and mental health</a:t>
            </a:r>
          </a:p>
          <a:p>
            <a:pPr marL="457200" marR="540385" indent="-457200">
              <a:lnSpc>
                <a:spcPct val="170000"/>
              </a:lnSpc>
              <a:spcBef>
                <a:spcPts val="600"/>
              </a:spcBef>
              <a:spcAft>
                <a:spcPts val="0"/>
              </a:spcAft>
              <a:tabLst>
                <a:tab pos="5581015" algn="r"/>
              </a:tabLst>
            </a:pPr>
            <a:r>
              <a:rPr lang="en-AU" sz="3200" b="1" u="sng" dirty="0">
                <a:effectLst/>
                <a:ea typeface="Times New Roman" panose="02020603050405020304" pitchFamily="18" charset="0"/>
                <a:cs typeface="Times New Roman" panose="02020603050405020304" pitchFamily="18" charset="0"/>
              </a:rPr>
              <a:t>Bullying and mental health</a:t>
            </a:r>
          </a:p>
          <a:p>
            <a:pPr marL="457200" marR="540385" indent="-457200">
              <a:lnSpc>
                <a:spcPct val="170000"/>
              </a:lnSpc>
              <a:spcBef>
                <a:spcPts val="600"/>
              </a:spcBef>
              <a:spcAft>
                <a:spcPts val="0"/>
              </a:spcAft>
              <a:tabLst>
                <a:tab pos="5581015" algn="r"/>
              </a:tabLst>
            </a:pPr>
            <a:r>
              <a:rPr lang="en-AU" sz="3200" b="1" u="sng" dirty="0">
                <a:effectLst/>
                <a:ea typeface="Times New Roman" panose="02020603050405020304" pitchFamily="18" charset="0"/>
                <a:cs typeface="Times New Roman" panose="02020603050405020304" pitchFamily="18" charset="0"/>
              </a:rPr>
              <a:t>Mental health and workers compensation</a:t>
            </a:r>
          </a:p>
          <a:p>
            <a:pPr marL="457200" marR="540385" indent="-457200">
              <a:lnSpc>
                <a:spcPct val="170000"/>
              </a:lnSpc>
              <a:spcBef>
                <a:spcPts val="600"/>
              </a:spcBef>
              <a:spcAft>
                <a:spcPts val="0"/>
              </a:spcAft>
              <a:tabLst>
                <a:tab pos="5581015" algn="r"/>
              </a:tabLst>
            </a:pPr>
            <a:r>
              <a:rPr lang="en-AU" sz="3200" b="1" u="sng" dirty="0">
                <a:effectLst/>
                <a:ea typeface="Times New Roman" panose="02020603050405020304" pitchFamily="18" charset="0"/>
                <a:cs typeface="Times New Roman" panose="02020603050405020304" pitchFamily="18" charset="0"/>
              </a:rPr>
              <a:t>Cost of mental ill‑health and suicide</a:t>
            </a:r>
          </a:p>
          <a:p>
            <a:pPr marL="457200" marR="540385" indent="-457200">
              <a:lnSpc>
                <a:spcPct val="170000"/>
              </a:lnSpc>
              <a:spcBef>
                <a:spcPts val="600"/>
              </a:spcBef>
              <a:spcAft>
                <a:spcPts val="0"/>
              </a:spcAft>
              <a:tabLst>
                <a:tab pos="5581015" algn="r"/>
              </a:tabLst>
            </a:pPr>
            <a:r>
              <a:rPr lang="en-AU" sz="3200" dirty="0">
                <a:effectLst/>
                <a:ea typeface="Times New Roman" panose="02020603050405020304" pitchFamily="18" charset="0"/>
                <a:cs typeface="Times New Roman" panose="02020603050405020304" pitchFamily="18" charset="0"/>
              </a:rPr>
              <a:t>Benefits and costs improved mental health</a:t>
            </a:r>
          </a:p>
          <a:p>
            <a:endParaRPr lang="en-AU" dirty="0"/>
          </a:p>
        </p:txBody>
      </p:sp>
    </p:spTree>
    <p:extLst>
      <p:ext uri="{BB962C8B-B14F-4D97-AF65-F5344CB8AC3E}">
        <p14:creationId xmlns:p14="http://schemas.microsoft.com/office/powerpoint/2010/main" val="77986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CF0AB-D569-4E0B-B942-A92764CD4A8C}"/>
              </a:ext>
            </a:extLst>
          </p:cNvPr>
          <p:cNvSpPr>
            <a:spLocks noGrp="1"/>
          </p:cNvSpPr>
          <p:nvPr>
            <p:ph type="title"/>
          </p:nvPr>
        </p:nvSpPr>
        <p:spPr/>
        <p:txBody>
          <a:bodyPr>
            <a:normAutofit fontScale="90000"/>
          </a:bodyPr>
          <a:lstStyle/>
          <a:p>
            <a:r>
              <a:rPr lang="en-AU" sz="4900" b="1" i="0" dirty="0">
                <a:effectLst/>
                <a:ea typeface="Times New Roman" panose="02020603050405020304" pitchFamily="18" charset="0"/>
                <a:cs typeface="Times New Roman" panose="02020603050405020304" pitchFamily="18" charset="0"/>
              </a:rPr>
              <a:t>Prevalence of mental illness is higher among some demographic groups</a:t>
            </a:r>
            <a:br>
              <a:rPr lang="en-AU" sz="4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AU" dirty="0"/>
          </a:p>
        </p:txBody>
      </p:sp>
      <p:sp>
        <p:nvSpPr>
          <p:cNvPr id="3" name="Content Placeholder 2">
            <a:extLst>
              <a:ext uri="{FF2B5EF4-FFF2-40B4-BE49-F238E27FC236}">
                <a16:creationId xmlns:a16="http://schemas.microsoft.com/office/drawing/2014/main" id="{9562F8CB-963D-47DF-8610-C296D41DC809}"/>
              </a:ext>
            </a:extLst>
          </p:cNvPr>
          <p:cNvSpPr>
            <a:spLocks noGrp="1"/>
          </p:cNvSpPr>
          <p:nvPr>
            <p:ph idx="1"/>
          </p:nvPr>
        </p:nvSpPr>
        <p:spPr>
          <a:xfrm>
            <a:off x="876850" y="2050474"/>
            <a:ext cx="10353762" cy="4405744"/>
          </a:xfrm>
        </p:spPr>
        <p:txBody>
          <a:bodyPr>
            <a:normAutofit fontScale="85000" lnSpcReduction="10000"/>
          </a:bodyPr>
          <a:lstStyle/>
          <a:p>
            <a:pPr indent="-342900">
              <a:lnSpc>
                <a:spcPct val="120000"/>
              </a:lnSpc>
              <a:spcBef>
                <a:spcPts val="0"/>
              </a:spcBef>
            </a:pPr>
            <a:r>
              <a:rPr lang="en-AU" sz="2900" dirty="0">
                <a:effectLst/>
                <a:ea typeface="Calibri" panose="020F0502020204030204" pitchFamily="34" charset="0"/>
                <a:cs typeface="Calibri" panose="020F0502020204030204" pitchFamily="34" charset="0"/>
              </a:rPr>
              <a:t>Prisoners with a diagnosed mental illness 35% of men  and 65% of women. </a:t>
            </a:r>
            <a:endParaRPr lang="en-AU" sz="2900" dirty="0">
              <a:effectLst/>
              <a:ea typeface="Calibri" panose="020F0502020204030204" pitchFamily="34" charset="0"/>
            </a:endParaRPr>
          </a:p>
          <a:p>
            <a:pPr>
              <a:lnSpc>
                <a:spcPct val="120000"/>
              </a:lnSpc>
              <a:spcBef>
                <a:spcPts val="0"/>
              </a:spcBef>
            </a:pPr>
            <a:r>
              <a:rPr lang="en-AU" sz="2900" dirty="0">
                <a:effectLst/>
                <a:ea typeface="Calibri" panose="020F0502020204030204" pitchFamily="34" charset="0"/>
                <a:cs typeface="Calibri" panose="020F0502020204030204" pitchFamily="34" charset="0"/>
              </a:rPr>
              <a:t> NSW juvenile survey  83% had at least one psychological disorder. </a:t>
            </a:r>
          </a:p>
          <a:p>
            <a:pPr indent="-342900">
              <a:lnSpc>
                <a:spcPct val="120000"/>
              </a:lnSpc>
              <a:spcBef>
                <a:spcPts val="0"/>
              </a:spcBef>
            </a:pPr>
            <a:r>
              <a:rPr lang="en-AU" sz="2900" dirty="0">
                <a:effectLst/>
                <a:ea typeface="Calibri" panose="020F0502020204030204" pitchFamily="34" charset="0"/>
                <a:cs typeface="Calibri" panose="020F0502020204030204" pitchFamily="34" charset="0"/>
              </a:rPr>
              <a:t>The Victorian Youth Parole Board (2019) 48% had mental health problems.</a:t>
            </a:r>
            <a:endParaRPr lang="en-AU" sz="2900" dirty="0">
              <a:effectLst/>
              <a:ea typeface="Calibri" panose="020F0502020204030204" pitchFamily="34" charset="0"/>
            </a:endParaRPr>
          </a:p>
          <a:p>
            <a:pPr>
              <a:lnSpc>
                <a:spcPct val="120000"/>
              </a:lnSpc>
              <a:spcBef>
                <a:spcPts val="0"/>
              </a:spcBef>
            </a:pPr>
            <a:r>
              <a:rPr lang="en-AU" sz="2900" dirty="0">
                <a:effectLst/>
                <a:ea typeface="Calibri" panose="020F0502020204030204" pitchFamily="34" charset="0"/>
                <a:cs typeface="Calibri" panose="020F0502020204030204" pitchFamily="34" charset="0"/>
              </a:rPr>
              <a:t> Aboriginal and Torres Strait Islander are 2% of the adult population, yet 27% of the national adult prison population. </a:t>
            </a:r>
            <a:endParaRPr lang="en-AU" sz="2900" dirty="0">
              <a:effectLst/>
              <a:ea typeface="Calibri" panose="020F0502020204030204" pitchFamily="34" charset="0"/>
            </a:endParaRPr>
          </a:p>
          <a:p>
            <a:pPr indent="-342900">
              <a:lnSpc>
                <a:spcPct val="120000"/>
              </a:lnSpc>
              <a:spcBef>
                <a:spcPts val="0"/>
              </a:spcBef>
            </a:pPr>
            <a:r>
              <a:rPr lang="en-AU" sz="2900" dirty="0">
                <a:effectLst/>
                <a:ea typeface="Calibri" panose="020F0502020204030204" pitchFamily="34" charset="0"/>
                <a:cs typeface="Calibri" panose="020F0502020204030204" pitchFamily="34" charset="0"/>
              </a:rPr>
              <a:t>Young Aboriginal and Torres Strait Islander people between10–17 years  55–62% in detention but only 6% of the 10–17 years population. </a:t>
            </a:r>
            <a:endParaRPr lang="en-AU" sz="2900" dirty="0">
              <a:effectLst/>
              <a:ea typeface="Calibri" panose="020F0502020204030204" pitchFamily="34" charset="0"/>
            </a:endParaRPr>
          </a:p>
          <a:p>
            <a:pPr indent="-342900">
              <a:lnSpc>
                <a:spcPct val="120000"/>
              </a:lnSpc>
              <a:spcBef>
                <a:spcPts val="0"/>
              </a:spcBef>
            </a:pPr>
            <a:r>
              <a:rPr lang="en-AU" sz="2900" dirty="0">
                <a:effectLst/>
                <a:ea typeface="Calibri" panose="020F0502020204030204" pitchFamily="34" charset="0"/>
                <a:cs typeface="Calibri" panose="020F0502020204030204" pitchFamily="34" charset="0"/>
              </a:rPr>
              <a:t>Prevalence of mental health issues among incarcerated Aboriginal and Torres Strait Islander people is 70% to 90% .</a:t>
            </a:r>
            <a:endParaRPr lang="en-AU" sz="2900" dirty="0">
              <a:effectLst/>
              <a:ea typeface="Calibri" panose="020F0502020204030204" pitchFamily="34" charset="0"/>
            </a:endParaRPr>
          </a:p>
          <a:p>
            <a:endParaRPr lang="en-AU" dirty="0"/>
          </a:p>
        </p:txBody>
      </p:sp>
    </p:spTree>
    <p:extLst>
      <p:ext uri="{BB962C8B-B14F-4D97-AF65-F5344CB8AC3E}">
        <p14:creationId xmlns:p14="http://schemas.microsoft.com/office/powerpoint/2010/main" val="264066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C8F56-4BCA-4467-9C70-E8DF7F1E3B59}"/>
              </a:ext>
            </a:extLst>
          </p:cNvPr>
          <p:cNvSpPr>
            <a:spLocks noGrp="1"/>
          </p:cNvSpPr>
          <p:nvPr>
            <p:ph type="title"/>
          </p:nvPr>
        </p:nvSpPr>
        <p:spPr/>
        <p:txBody>
          <a:bodyPr>
            <a:normAutofit fontScale="90000"/>
          </a:bodyPr>
          <a:lstStyle/>
          <a:p>
            <a:r>
              <a:rPr lang="en-AU" sz="4800" b="1" dirty="0">
                <a:effectLst/>
                <a:ea typeface="Calibri" panose="020F0502020204030204" pitchFamily="34" charset="0"/>
                <a:cs typeface="Calibri" panose="020F0502020204030204" pitchFamily="34" charset="0"/>
              </a:rPr>
              <a:t>People with complex needs</a:t>
            </a:r>
            <a:br>
              <a:rPr lang="en-AU" sz="4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Content Placeholder 2">
            <a:extLst>
              <a:ext uri="{FF2B5EF4-FFF2-40B4-BE49-F238E27FC236}">
                <a16:creationId xmlns:a16="http://schemas.microsoft.com/office/drawing/2014/main" id="{8ABC7057-93D3-410E-8906-B266B1964150}"/>
              </a:ext>
            </a:extLst>
          </p:cNvPr>
          <p:cNvSpPr>
            <a:spLocks noGrp="1"/>
          </p:cNvSpPr>
          <p:nvPr>
            <p:ph idx="1"/>
          </p:nvPr>
        </p:nvSpPr>
        <p:spPr/>
        <p:txBody>
          <a:bodyPr>
            <a:normAutofit fontScale="92500" lnSpcReduction="20000"/>
          </a:bodyPr>
          <a:lstStyle/>
          <a:p>
            <a:pPr marL="36900" indent="0">
              <a:lnSpc>
                <a:spcPct val="107000"/>
              </a:lnSpc>
              <a:spcAft>
                <a:spcPts val="800"/>
              </a:spcAft>
              <a:buNone/>
            </a:pPr>
            <a:r>
              <a:rPr lang="en-AU" sz="2000" dirty="0">
                <a:effectLst/>
                <a:ea typeface="Calibri" panose="020F0502020204030204" pitchFamily="34" charset="0"/>
                <a:cs typeface="Calibri" panose="020F0502020204030204" pitchFamily="34" charset="0"/>
              </a:rPr>
              <a:t>People with mental illness in the criminal justice system tend to have complex needs.</a:t>
            </a:r>
            <a:endParaRPr lang="en-AU" sz="20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AU" sz="2000" dirty="0">
                <a:effectLst/>
                <a:ea typeface="Calibri" panose="020F0502020204030204" pitchFamily="34" charset="0"/>
                <a:cs typeface="Calibri" panose="020F0502020204030204" pitchFamily="34" charset="0"/>
              </a:rPr>
              <a:t>Mental illness and co-morbid substance use  disorders</a:t>
            </a:r>
          </a:p>
          <a:p>
            <a:pPr lvl="1" indent="-342900">
              <a:buFont typeface="Symbol" panose="05050102010706020507" pitchFamily="18" charset="2"/>
              <a:buChar char=""/>
            </a:pPr>
            <a:r>
              <a:rPr lang="en-AU" sz="1800" dirty="0">
                <a:effectLst/>
                <a:ea typeface="Calibri" panose="020F0502020204030204" pitchFamily="34" charset="0"/>
                <a:cs typeface="Calibri" panose="020F0502020204030204" pitchFamily="34" charset="0"/>
              </a:rPr>
              <a:t>overall 29% in prison</a:t>
            </a:r>
          </a:p>
          <a:p>
            <a:pPr lvl="1" indent="-342900">
              <a:buFont typeface="Symbol" panose="05050102010706020507" pitchFamily="18" charset="2"/>
              <a:buChar char=""/>
            </a:pPr>
            <a:r>
              <a:rPr lang="en-AU" sz="1800" dirty="0">
                <a:effectLst/>
                <a:ea typeface="Calibri" panose="020F0502020204030204" pitchFamily="34" charset="0"/>
                <a:cs typeface="Calibri" panose="020F0502020204030204" pitchFamily="34" charset="0"/>
              </a:rPr>
              <a:t>men 25%; women 46%</a:t>
            </a:r>
          </a:p>
          <a:p>
            <a:pPr lvl="1" indent="-342900">
              <a:buFont typeface="Symbol" panose="05050102010706020507" pitchFamily="18" charset="2"/>
              <a:buChar char=""/>
            </a:pPr>
            <a:r>
              <a:rPr lang="en-AU" sz="1800" dirty="0">
                <a:effectLst/>
                <a:ea typeface="Calibri" panose="020F0502020204030204" pitchFamily="34" charset="0"/>
                <a:cs typeface="Calibri" panose="020F0502020204030204" pitchFamily="34" charset="0"/>
              </a:rPr>
              <a:t>Aboriginal and Torres Strait Islander people in prison 77%</a:t>
            </a:r>
            <a:endParaRPr lang="en-AU" sz="1800" dirty="0">
              <a:effectLst/>
              <a:ea typeface="Calibri" panose="020F0502020204030204" pitchFamily="34" charset="0"/>
            </a:endParaRPr>
          </a:p>
          <a:p>
            <a:pPr marL="342900" lvl="0" indent="-342900">
              <a:buFont typeface="Symbol" panose="05050102010706020507" pitchFamily="18" charset="2"/>
              <a:buChar char=""/>
            </a:pPr>
            <a:r>
              <a:rPr lang="en-AU" sz="2000" dirty="0">
                <a:effectLst/>
                <a:ea typeface="Calibri" panose="020F0502020204030204" pitchFamily="34" charset="0"/>
                <a:cs typeface="Calibri" panose="020F0502020204030204" pitchFamily="34" charset="0"/>
              </a:rPr>
              <a:t>Other co-morbidities </a:t>
            </a:r>
            <a:endParaRPr lang="en-AU" sz="2000" dirty="0">
              <a:effectLst/>
              <a:ea typeface="Calibri" panose="020F0502020204030204" pitchFamily="34" charset="0"/>
            </a:endParaRPr>
          </a:p>
          <a:p>
            <a:pPr marL="342900" lvl="0" indent="-342900">
              <a:buFont typeface="Symbol" panose="05050102010706020507" pitchFamily="18" charset="2"/>
              <a:buChar char=""/>
            </a:pPr>
            <a:r>
              <a:rPr lang="en-AU" sz="2000" dirty="0">
                <a:effectLst/>
                <a:ea typeface="Calibri" panose="020F0502020204030204" pitchFamily="34" charset="0"/>
                <a:cs typeface="Calibri" panose="020F0502020204030204" pitchFamily="34" charset="0"/>
              </a:rPr>
              <a:t>68% of people with Cognitive and intellectual disabilities also had mental illness or a substance use disorder. </a:t>
            </a:r>
          </a:p>
          <a:p>
            <a:pPr lvl="0" indent="-342900">
              <a:buFont typeface="Symbol" panose="05050102010706020507" pitchFamily="18" charset="2"/>
              <a:buChar char=""/>
            </a:pPr>
            <a:r>
              <a:rPr lang="en-AU" sz="2000" dirty="0">
                <a:effectLst/>
                <a:ea typeface="Calibri" panose="020F0502020204030204" pitchFamily="34" charset="0"/>
                <a:cs typeface="Calibri" panose="020F0502020204030204" pitchFamily="34" charset="0"/>
              </a:rPr>
              <a:t>36% of Aboriginal and Torres Strait Islander people in prison with mental illness, also had a cognitive disability.</a:t>
            </a:r>
            <a:endParaRPr lang="en-AU" sz="2000" dirty="0">
              <a:effectLst/>
              <a:ea typeface="Calibri" panose="020F0502020204030204" pitchFamily="34" charset="0"/>
            </a:endParaRPr>
          </a:p>
          <a:p>
            <a:endParaRPr lang="en-AU" dirty="0"/>
          </a:p>
        </p:txBody>
      </p:sp>
    </p:spTree>
    <p:extLst>
      <p:ext uri="{BB962C8B-B14F-4D97-AF65-F5344CB8AC3E}">
        <p14:creationId xmlns:p14="http://schemas.microsoft.com/office/powerpoint/2010/main" val="49593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F430-8C3E-4A8D-957E-6BF0522E2B4B}"/>
              </a:ext>
            </a:extLst>
          </p:cNvPr>
          <p:cNvSpPr>
            <a:spLocks noGrp="1"/>
          </p:cNvSpPr>
          <p:nvPr>
            <p:ph type="title"/>
          </p:nvPr>
        </p:nvSpPr>
        <p:spPr>
          <a:xfrm>
            <a:off x="913795" y="1066801"/>
            <a:ext cx="10353762" cy="1257300"/>
          </a:xfrm>
        </p:spPr>
        <p:txBody>
          <a:bodyPr>
            <a:normAutofit fontScale="90000"/>
          </a:bodyPr>
          <a:lstStyle/>
          <a:p>
            <a:pPr>
              <a:lnSpc>
                <a:spcPct val="107000"/>
              </a:lnSpc>
              <a:spcAft>
                <a:spcPts val="800"/>
              </a:spcAft>
            </a:pPr>
            <a:r>
              <a:rPr lang="en-AU" sz="4000" b="1" dirty="0">
                <a:effectLst/>
                <a:ea typeface="Calibri" panose="020F0502020204030204" pitchFamily="34" charset="0"/>
                <a:cs typeface="Calibri" panose="020F0502020204030204" pitchFamily="34" charset="0"/>
              </a:rPr>
              <a:t>Connecting people in contact with the criminal justice system to mental healthcare</a:t>
            </a:r>
            <a:br>
              <a:rPr lang="en-AU" sz="4800" dirty="0">
                <a:effectLst/>
                <a:latin typeface="Calibri" panose="020F0502020204030204" pitchFamily="34" charset="0"/>
                <a:ea typeface="Calibri" panose="020F0502020204030204" pitchFamily="34" charset="0"/>
                <a:cs typeface="Times New Roman" panose="02020603050405020304" pitchFamily="18" charset="0"/>
              </a:rPr>
            </a:br>
            <a:r>
              <a:rPr lang="en-AU" sz="4800" dirty="0">
                <a:effectLst/>
                <a:latin typeface="Calibri" panose="020F0502020204030204" pitchFamily="34" charset="0"/>
                <a:ea typeface="Calibri" panose="020F0502020204030204" pitchFamily="34" charset="0"/>
                <a:cs typeface="Calibri" panose="020F0502020204030204" pitchFamily="34" charset="0"/>
              </a:rPr>
              <a:t> </a:t>
            </a:r>
            <a:br>
              <a:rPr lang="en-AU" sz="4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Content Placeholder 2">
            <a:extLst>
              <a:ext uri="{FF2B5EF4-FFF2-40B4-BE49-F238E27FC236}">
                <a16:creationId xmlns:a16="http://schemas.microsoft.com/office/drawing/2014/main" id="{2E9ABF69-6656-4F7D-BD2A-916CC8275822}"/>
              </a:ext>
            </a:extLst>
          </p:cNvPr>
          <p:cNvSpPr>
            <a:spLocks noGrp="1"/>
          </p:cNvSpPr>
          <p:nvPr>
            <p:ph idx="1"/>
          </p:nvPr>
        </p:nvSpPr>
        <p:spPr/>
        <p:txBody>
          <a:bodyPr/>
          <a:lstStyle/>
          <a:p>
            <a:pPr>
              <a:lnSpc>
                <a:spcPct val="107000"/>
              </a:lnSpc>
              <a:spcAft>
                <a:spcPts val="800"/>
              </a:spcAft>
            </a:pPr>
            <a:r>
              <a:rPr lang="en-AU" sz="2400" dirty="0">
                <a:effectLst/>
                <a:ea typeface="Calibri" panose="020F0502020204030204" pitchFamily="34" charset="0"/>
                <a:cs typeface="Calibri" panose="020F0502020204030204" pitchFamily="34" charset="0"/>
              </a:rPr>
              <a:t>Potential for the justice system to connect people to mental healthcare to obtain better outcomes such as:</a:t>
            </a:r>
          </a:p>
          <a:p>
            <a:pPr lvl="1">
              <a:lnSpc>
                <a:spcPct val="107000"/>
              </a:lnSpc>
              <a:spcAft>
                <a:spcPts val="800"/>
              </a:spcAft>
            </a:pPr>
            <a:r>
              <a:rPr lang="en-AU" sz="2200" dirty="0">
                <a:effectLst/>
                <a:ea typeface="Calibri" panose="020F0502020204030204" pitchFamily="34" charset="0"/>
                <a:cs typeface="Calibri" panose="020F0502020204030204" pitchFamily="34" charset="0"/>
              </a:rPr>
              <a:t>recognition of mental health problems for those in the criminal justice system </a:t>
            </a:r>
          </a:p>
          <a:p>
            <a:pPr lvl="2">
              <a:lnSpc>
                <a:spcPct val="107000"/>
              </a:lnSpc>
              <a:spcAft>
                <a:spcPts val="800"/>
              </a:spcAft>
            </a:pPr>
            <a:r>
              <a:rPr lang="en-AU" sz="1900" dirty="0">
                <a:effectLst/>
                <a:ea typeface="Calibri" panose="020F0502020204030204" pitchFamily="34" charset="0"/>
                <a:cs typeface="Calibri" panose="020F0502020204030204" pitchFamily="34" charset="0"/>
              </a:rPr>
              <a:t>(for example, through court diversion programs) </a:t>
            </a:r>
          </a:p>
          <a:p>
            <a:pPr lvl="1">
              <a:lnSpc>
                <a:spcPct val="107000"/>
              </a:lnSpc>
              <a:spcAft>
                <a:spcPts val="800"/>
              </a:spcAft>
            </a:pPr>
            <a:r>
              <a:rPr lang="en-AU" sz="2200" dirty="0">
                <a:effectLst/>
                <a:ea typeface="Calibri" panose="020F0502020204030204" pitchFamily="34" charset="0"/>
                <a:cs typeface="Calibri" panose="020F0502020204030204" pitchFamily="34" charset="0"/>
              </a:rPr>
              <a:t>ensuring people gain access to justice. </a:t>
            </a:r>
            <a:endParaRPr lang="en-AU" sz="2200" dirty="0">
              <a:effectLst/>
              <a:ea typeface="Calibri" panose="020F0502020204030204" pitchFamily="34" charset="0"/>
              <a:cs typeface="Times New Roman" panose="02020603050405020304" pitchFamily="18" charset="0"/>
            </a:endParaRPr>
          </a:p>
          <a:p>
            <a:pPr marL="36900" indent="0">
              <a:lnSpc>
                <a:spcPct val="107000"/>
              </a:lnSpc>
              <a:spcAft>
                <a:spcPts val="800"/>
              </a:spcAft>
              <a:buNone/>
            </a:pPr>
            <a:r>
              <a:rPr lang="en-AU" sz="1800" dirty="0">
                <a:effectLst/>
                <a:latin typeface="Calibri" panose="020F0502020204030204" pitchFamily="34" charset="0"/>
                <a:ea typeface="Calibri" panose="020F0502020204030204" pitchFamily="34" charset="0"/>
                <a:cs typeface="Calibri" panose="020F0502020204030204" pitchFamily="34"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91416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A1B9-9C1F-4640-82C7-D592CB0D0031}"/>
              </a:ext>
            </a:extLst>
          </p:cNvPr>
          <p:cNvSpPr>
            <a:spLocks noGrp="1"/>
          </p:cNvSpPr>
          <p:nvPr>
            <p:ph type="title"/>
          </p:nvPr>
        </p:nvSpPr>
        <p:spPr/>
        <p:txBody>
          <a:bodyPr>
            <a:normAutofit fontScale="90000"/>
          </a:bodyPr>
          <a:lstStyle/>
          <a:p>
            <a:br>
              <a:rPr lang="en-AU" sz="4800" b="1" dirty="0">
                <a:effectLst/>
                <a:ea typeface="Calibri" panose="020F0502020204030204" pitchFamily="34" charset="0"/>
                <a:cs typeface="Calibri" panose="020F0502020204030204" pitchFamily="34" charset="0"/>
              </a:rPr>
            </a:br>
            <a:br>
              <a:rPr lang="en-AU" sz="4800" b="1" dirty="0">
                <a:effectLst/>
                <a:ea typeface="Calibri" panose="020F0502020204030204" pitchFamily="34" charset="0"/>
                <a:cs typeface="Calibri" panose="020F0502020204030204" pitchFamily="34" charset="0"/>
              </a:rPr>
            </a:br>
            <a:r>
              <a:rPr lang="en-AU" sz="4800" b="1" dirty="0">
                <a:effectLst/>
                <a:ea typeface="Calibri" panose="020F0502020204030204" pitchFamily="34" charset="0"/>
                <a:cs typeface="Calibri" panose="020F0502020204030204" pitchFamily="34" charset="0"/>
              </a:rPr>
              <a:t>Early intervention in the criminal justice system</a:t>
            </a:r>
            <a:br>
              <a:rPr lang="en-AU" sz="5400" dirty="0">
                <a:effectLst/>
                <a:latin typeface="Calibri" panose="020F0502020204030204" pitchFamily="34" charset="0"/>
                <a:ea typeface="Calibri" panose="020F0502020204030204" pitchFamily="34" charset="0"/>
                <a:cs typeface="Times New Roman" panose="02020603050405020304" pitchFamily="18" charset="0"/>
              </a:rPr>
            </a:br>
            <a:br>
              <a:rPr lang="en-AU" sz="4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Content Placeholder 2">
            <a:extLst>
              <a:ext uri="{FF2B5EF4-FFF2-40B4-BE49-F238E27FC236}">
                <a16:creationId xmlns:a16="http://schemas.microsoft.com/office/drawing/2014/main" id="{10B12A92-866A-4225-AAB8-9264834D1FC0}"/>
              </a:ext>
            </a:extLst>
          </p:cNvPr>
          <p:cNvSpPr>
            <a:spLocks noGrp="1"/>
          </p:cNvSpPr>
          <p:nvPr>
            <p:ph idx="1"/>
          </p:nvPr>
        </p:nvSpPr>
        <p:spPr/>
        <p:txBody>
          <a:bodyPr>
            <a:normAutofit fontScale="92500" lnSpcReduction="10000"/>
          </a:bodyPr>
          <a:lstStyle/>
          <a:p>
            <a:pPr marL="0" indent="0" algn="just">
              <a:lnSpc>
                <a:spcPct val="100000"/>
              </a:lnSpc>
              <a:spcBef>
                <a:spcPts val="600"/>
              </a:spcBef>
              <a:buNone/>
            </a:pPr>
            <a:endParaRPr lang="en-AU" sz="2000" dirty="0">
              <a:effectLst/>
              <a:ea typeface="Times New Roman" panose="02020603050405020304" pitchFamily="18" charset="0"/>
              <a:cs typeface="Times New Roman" panose="02020603050405020304" pitchFamily="18" charset="0"/>
            </a:endParaRPr>
          </a:p>
          <a:p>
            <a:pPr marL="215900" algn="just">
              <a:lnSpc>
                <a:spcPct val="100000"/>
              </a:lnSpc>
              <a:spcBef>
                <a:spcPts val="600"/>
              </a:spcBef>
            </a:pPr>
            <a:r>
              <a:rPr lang="en-AU" sz="2000" dirty="0">
                <a:effectLst/>
                <a:ea typeface="Times New Roman" panose="02020603050405020304" pitchFamily="18" charset="0"/>
                <a:cs typeface="Times New Roman" panose="02020603050405020304" pitchFamily="18" charset="0"/>
              </a:rPr>
              <a:t>identifying people with cognitive and/or psychiatric impairment </a:t>
            </a:r>
          </a:p>
          <a:p>
            <a:pPr marL="215900" algn="just">
              <a:lnSpc>
                <a:spcPct val="100000"/>
              </a:lnSpc>
              <a:spcBef>
                <a:spcPts val="600"/>
              </a:spcBef>
            </a:pPr>
            <a:r>
              <a:rPr lang="en-AU" sz="2000" dirty="0">
                <a:effectLst/>
                <a:ea typeface="Times New Roman" panose="02020603050405020304" pitchFamily="18" charset="0"/>
                <a:cs typeface="Times New Roman" panose="02020603050405020304" pitchFamily="18" charset="0"/>
              </a:rPr>
              <a:t>providing appropriate supports – better and cheaper than:</a:t>
            </a:r>
          </a:p>
          <a:p>
            <a:pPr marL="593000" lvl="1">
              <a:spcBef>
                <a:spcPts val="600"/>
              </a:spcBef>
            </a:pPr>
            <a:r>
              <a:rPr lang="en-AU" sz="2000" dirty="0">
                <a:effectLst/>
                <a:ea typeface="Times New Roman" panose="02020603050405020304" pitchFamily="18" charset="0"/>
                <a:cs typeface="Times New Roman" panose="02020603050405020304" pitchFamily="18" charset="0"/>
              </a:rPr>
              <a:t> diverting a person once they have been charged </a:t>
            </a:r>
            <a:r>
              <a:rPr lang="en-AU" dirty="0">
                <a:effectLst/>
              </a:rPr>
              <a:t>to appropriate mental health treatment and social support</a:t>
            </a:r>
            <a:endParaRPr lang="en-AU" sz="2000" dirty="0">
              <a:effectLst/>
              <a:ea typeface="Times New Roman" panose="02020603050405020304" pitchFamily="18" charset="0"/>
              <a:cs typeface="Times New Roman" panose="02020603050405020304" pitchFamily="18" charset="0"/>
            </a:endParaRPr>
          </a:p>
          <a:p>
            <a:pPr marL="593000" lvl="1" algn="just">
              <a:spcBef>
                <a:spcPts val="600"/>
              </a:spcBef>
            </a:pPr>
            <a:r>
              <a:rPr lang="en-AU" sz="2000" dirty="0">
                <a:effectLst/>
                <a:ea typeface="Times New Roman" panose="02020603050405020304" pitchFamily="18" charset="0"/>
                <a:cs typeface="Times New Roman" panose="02020603050405020304" pitchFamily="18" charset="0"/>
              </a:rPr>
              <a:t>assisting people subject to forensic orders </a:t>
            </a:r>
          </a:p>
          <a:p>
            <a:pPr marL="593000" lvl="1" algn="just">
              <a:spcBef>
                <a:spcPts val="600"/>
              </a:spcBef>
            </a:pPr>
            <a:r>
              <a:rPr lang="en-AU" sz="2000" dirty="0">
                <a:effectLst/>
                <a:ea typeface="Times New Roman" panose="02020603050405020304" pitchFamily="18" charset="0"/>
                <a:cs typeface="Times New Roman" panose="02020603050405020304" pitchFamily="18" charset="0"/>
              </a:rPr>
              <a:t>in prison. </a:t>
            </a:r>
            <a:endParaRPr lang="en-AU" sz="2000" dirty="0">
              <a:effectLst/>
              <a:ea typeface="Times New Roman" panose="02020603050405020304" pitchFamily="18" charset="0"/>
            </a:endParaRPr>
          </a:p>
          <a:p>
            <a:pPr algn="just">
              <a:lnSpc>
                <a:spcPct val="100000"/>
              </a:lnSpc>
            </a:pPr>
            <a:r>
              <a:rPr lang="en-AU" sz="2000" dirty="0">
                <a:effectLst/>
                <a:ea typeface="Calibri" panose="020F0502020204030204" pitchFamily="34" charset="0"/>
                <a:cs typeface="Calibri" panose="020F0502020204030204" pitchFamily="34" charset="0"/>
              </a:rPr>
              <a:t>New South Wales - estimated that early intervention initiatives for each dollar spent </a:t>
            </a:r>
          </a:p>
          <a:p>
            <a:pPr lvl="1" algn="just"/>
            <a:r>
              <a:rPr lang="en-AU" sz="1800" dirty="0">
                <a:effectLst/>
                <a:ea typeface="Calibri" panose="020F0502020204030204" pitchFamily="34" charset="0"/>
                <a:cs typeface="Calibri" panose="020F0502020204030204" pitchFamily="34" charset="0"/>
              </a:rPr>
              <a:t>-savings of between $1.40 and $2.40 in the longer term.</a:t>
            </a:r>
            <a:endParaRPr lang="en-AU" sz="1800" dirty="0">
              <a:effectLst/>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86119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665C4-1175-4410-87E4-E279F3E075A7}"/>
              </a:ext>
            </a:extLst>
          </p:cNvPr>
          <p:cNvSpPr>
            <a:spLocks noGrp="1"/>
          </p:cNvSpPr>
          <p:nvPr>
            <p:ph type="title"/>
          </p:nvPr>
        </p:nvSpPr>
        <p:spPr/>
        <p:txBody>
          <a:bodyPr>
            <a:normAutofit fontScale="90000"/>
          </a:bodyPr>
          <a:lstStyle/>
          <a:p>
            <a:r>
              <a:rPr lang="en-AU" sz="4000" b="1" dirty="0">
                <a:effectLst/>
                <a:ea typeface="Calibri" panose="020F0502020204030204" pitchFamily="34" charset="0"/>
                <a:cs typeface="Times New Roman" panose="02020603050405020304" pitchFamily="18" charset="0"/>
              </a:rPr>
              <a:t>Mental healthcare in correctional settings — equivalent to that in the community?</a:t>
            </a:r>
            <a:br>
              <a:rPr lang="en-AU" sz="4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Content Placeholder 2">
            <a:extLst>
              <a:ext uri="{FF2B5EF4-FFF2-40B4-BE49-F238E27FC236}">
                <a16:creationId xmlns:a16="http://schemas.microsoft.com/office/drawing/2014/main" id="{F93C7E9A-DFFF-4674-9400-C61B658E09D8}"/>
              </a:ext>
            </a:extLst>
          </p:cNvPr>
          <p:cNvSpPr>
            <a:spLocks noGrp="1"/>
          </p:cNvSpPr>
          <p:nvPr>
            <p:ph idx="1"/>
          </p:nvPr>
        </p:nvSpPr>
        <p:spPr/>
        <p:txBody>
          <a:bodyPr>
            <a:normAutofit/>
          </a:bodyPr>
          <a:lstStyle/>
          <a:p>
            <a:pPr>
              <a:spcBef>
                <a:spcPts val="0"/>
              </a:spcBef>
            </a:pPr>
            <a:r>
              <a:rPr lang="en-AU" sz="2000" dirty="0">
                <a:effectLst/>
                <a:ea typeface="Calibri" panose="020F0502020204030204" pitchFamily="34" charset="0"/>
                <a:cs typeface="Times New Roman" panose="02020603050405020304" pitchFamily="18" charset="0"/>
              </a:rPr>
              <a:t>Currently, mental healthcare in correctional facilities is siloed — </a:t>
            </a:r>
          </a:p>
          <a:p>
            <a:pPr lvl="1" indent="-342900">
              <a:lnSpc>
                <a:spcPct val="110000"/>
              </a:lnSpc>
              <a:spcBef>
                <a:spcPts val="0"/>
              </a:spcBef>
              <a:buFont typeface="Symbol" panose="05050102010706020507" pitchFamily="18" charset="2"/>
              <a:buChar char=""/>
            </a:pPr>
            <a:r>
              <a:rPr lang="en-AU" sz="2000" dirty="0">
                <a:effectLst/>
                <a:ea typeface="Calibri" panose="020F0502020204030204" pitchFamily="34" charset="0"/>
              </a:rPr>
              <a:t>no national standards </a:t>
            </a:r>
          </a:p>
          <a:p>
            <a:pPr lvl="1" indent="-342900">
              <a:lnSpc>
                <a:spcPct val="110000"/>
              </a:lnSpc>
              <a:spcBef>
                <a:spcPts val="0"/>
              </a:spcBef>
              <a:buFont typeface="Symbol" panose="05050102010706020507" pitchFamily="18" charset="2"/>
              <a:buChar char=""/>
            </a:pPr>
            <a:r>
              <a:rPr lang="en-AU" sz="2000" dirty="0">
                <a:effectLst/>
                <a:ea typeface="Calibri" panose="020F0502020204030204" pitchFamily="34" charset="0"/>
              </a:rPr>
              <a:t>no measurement of outcomes </a:t>
            </a:r>
          </a:p>
          <a:p>
            <a:pPr lvl="1" indent="-342900">
              <a:lnSpc>
                <a:spcPct val="110000"/>
              </a:lnSpc>
              <a:spcBef>
                <a:spcPts val="0"/>
              </a:spcBef>
              <a:buFont typeface="Symbol" panose="05050102010706020507" pitchFamily="18" charset="2"/>
              <a:buChar char=""/>
            </a:pPr>
            <a:r>
              <a:rPr lang="en-AU" sz="2000" dirty="0">
                <a:effectLst/>
                <a:ea typeface="Calibri" panose="020F0502020204030204" pitchFamily="34" charset="0"/>
              </a:rPr>
              <a:t>no complete and reliable data on prevalence of mental illness </a:t>
            </a:r>
          </a:p>
          <a:p>
            <a:pPr lvl="1" indent="-342900">
              <a:lnSpc>
                <a:spcPct val="110000"/>
              </a:lnSpc>
              <a:spcBef>
                <a:spcPts val="0"/>
              </a:spcBef>
              <a:buFont typeface="Symbol" panose="05050102010706020507" pitchFamily="18" charset="2"/>
              <a:buChar char=""/>
            </a:pPr>
            <a:r>
              <a:rPr lang="en-AU" sz="2000" dirty="0">
                <a:effectLst/>
                <a:ea typeface="Calibri" panose="020F0502020204030204" pitchFamily="34" charset="0"/>
              </a:rPr>
              <a:t>no complete and reliable data on the mental health needs of this population. </a:t>
            </a:r>
          </a:p>
          <a:p>
            <a:pPr>
              <a:spcBef>
                <a:spcPts val="0"/>
              </a:spcBef>
            </a:pPr>
            <a:r>
              <a:rPr lang="en-AU" sz="2000" dirty="0">
                <a:effectLst/>
                <a:ea typeface="Calibri" panose="020F0502020204030204" pitchFamily="34" charset="0"/>
                <a:cs typeface="Times New Roman" panose="02020603050405020304" pitchFamily="18" charset="0"/>
              </a:rPr>
              <a:t>A common view that policies addressing the needs of people with mental illness in correctional facilities should sit separately from those in the community. (I am not clear what this means and could find no justification for it)</a:t>
            </a:r>
          </a:p>
          <a:p>
            <a:endParaRPr lang="en-AU" dirty="0"/>
          </a:p>
        </p:txBody>
      </p:sp>
    </p:spTree>
    <p:extLst>
      <p:ext uri="{BB962C8B-B14F-4D97-AF65-F5344CB8AC3E}">
        <p14:creationId xmlns:p14="http://schemas.microsoft.com/office/powerpoint/2010/main" val="175446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83A12-2572-4952-8C39-C1F42AD4EA21}"/>
              </a:ext>
            </a:extLst>
          </p:cNvPr>
          <p:cNvSpPr>
            <a:spLocks noGrp="1"/>
          </p:cNvSpPr>
          <p:nvPr>
            <p:ph type="title"/>
          </p:nvPr>
        </p:nvSpPr>
        <p:spPr/>
        <p:txBody>
          <a:bodyPr>
            <a:normAutofit/>
          </a:bodyPr>
          <a:lstStyle/>
          <a:p>
            <a:r>
              <a:rPr lang="en-AU" sz="4000" dirty="0">
                <a:effectLst/>
                <a:latin typeface="+mn-lt"/>
                <a:ea typeface="Calibri" panose="020F0502020204030204" pitchFamily="34" charset="0"/>
                <a:cs typeface="Times New Roman" panose="02020603050405020304" pitchFamily="18" charset="0"/>
              </a:rPr>
              <a:t>Key issues regarding mental healthcare in correctional facilities</a:t>
            </a:r>
            <a:endParaRPr lang="en-AU" dirty="0"/>
          </a:p>
        </p:txBody>
      </p:sp>
      <p:sp>
        <p:nvSpPr>
          <p:cNvPr id="3" name="Content Placeholder 2">
            <a:extLst>
              <a:ext uri="{FF2B5EF4-FFF2-40B4-BE49-F238E27FC236}">
                <a16:creationId xmlns:a16="http://schemas.microsoft.com/office/drawing/2014/main" id="{BB08F5CD-5353-4BDF-9490-6F42A04F09F6}"/>
              </a:ext>
            </a:extLst>
          </p:cNvPr>
          <p:cNvSpPr>
            <a:spLocks noGrp="1"/>
          </p:cNvSpPr>
          <p:nvPr>
            <p:ph idx="1"/>
          </p:nvPr>
        </p:nvSpPr>
        <p:spPr>
          <a:xfrm>
            <a:off x="913795" y="1866900"/>
            <a:ext cx="10353762" cy="4884882"/>
          </a:xfrm>
        </p:spPr>
        <p:txBody>
          <a:bodyPr>
            <a:normAutofit/>
          </a:bodyPr>
          <a:lstStyle/>
          <a:p>
            <a:pPr marL="285750" indent="-285750"/>
            <a:r>
              <a:rPr lang="en-AU" sz="2000" dirty="0">
                <a:effectLst/>
                <a:ea typeface="Calibri" panose="020F0502020204030204" pitchFamily="34" charset="0"/>
              </a:rPr>
              <a:t>poor screening and assessment upon reception</a:t>
            </a:r>
          </a:p>
          <a:p>
            <a:pPr marL="285750" indent="-285750"/>
            <a:r>
              <a:rPr lang="en-AU" sz="2000" dirty="0">
                <a:effectLst/>
                <a:ea typeface="Calibri" panose="020F0502020204030204" pitchFamily="34" charset="0"/>
              </a:rPr>
              <a:t>inadequate mental health services </a:t>
            </a:r>
          </a:p>
          <a:p>
            <a:pPr marL="742950" lvl="1" indent="-285750"/>
            <a:r>
              <a:rPr lang="en-AU" sz="2000" dirty="0">
                <a:effectLst/>
                <a:ea typeface="Calibri" panose="020F0502020204030204" pitchFamily="34" charset="0"/>
              </a:rPr>
              <a:t>increases in prison populations not matched with increases in mental healthcare and services. </a:t>
            </a:r>
          </a:p>
          <a:p>
            <a:pPr marL="742950" lvl="1" indent="-285750"/>
            <a:r>
              <a:rPr lang="en-AU" sz="2000" dirty="0">
                <a:effectLst/>
                <a:ea typeface="Calibri" panose="020F0502020204030204" pitchFamily="34" charset="0"/>
              </a:rPr>
              <a:t>fewer than 1% of prisoners with mental illness transferred to appropriate mental health services for assessment and treatment.</a:t>
            </a:r>
          </a:p>
          <a:p>
            <a:pPr marL="742950" lvl="1" indent="-285750"/>
            <a:r>
              <a:rPr lang="en-AU" sz="2000" dirty="0">
                <a:effectLst/>
                <a:ea typeface="Calibri" panose="020F0502020204030204" pitchFamily="34" charset="0"/>
              </a:rPr>
              <a:t>mental healthcare less accessible for people detained while awaiting trial or sentencing, and for those serving short sentences. </a:t>
            </a:r>
          </a:p>
          <a:p>
            <a:pPr marL="285750" indent="-285750"/>
            <a:r>
              <a:rPr lang="en-AU" sz="2000" dirty="0">
                <a:effectLst/>
                <a:ea typeface="Calibri" panose="020F0502020204030204" pitchFamily="34" charset="0"/>
              </a:rPr>
              <a:t>inadequate staffing of prison mental health services.</a:t>
            </a:r>
          </a:p>
          <a:p>
            <a:r>
              <a:rPr lang="en-AU" sz="2000" dirty="0">
                <a:effectLst/>
              </a:rPr>
              <a:t>use of practices in correctional facilities that can lead to, or exacerbate, mental illness.</a:t>
            </a:r>
          </a:p>
          <a:p>
            <a:pPr lvl="1"/>
            <a:r>
              <a:rPr lang="en-AU" sz="2000" dirty="0">
                <a:effectLst/>
              </a:rPr>
              <a:t>solitary confinement, restraints or other management regimes</a:t>
            </a:r>
          </a:p>
        </p:txBody>
      </p:sp>
    </p:spTree>
    <p:extLst>
      <p:ext uri="{BB962C8B-B14F-4D97-AF65-F5344CB8AC3E}">
        <p14:creationId xmlns:p14="http://schemas.microsoft.com/office/powerpoint/2010/main" val="230691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FB1E0-61C0-4ECC-8310-56C27D0BF6FF}"/>
              </a:ext>
            </a:extLst>
          </p:cNvPr>
          <p:cNvSpPr>
            <a:spLocks noGrp="1"/>
          </p:cNvSpPr>
          <p:nvPr>
            <p:ph type="title"/>
          </p:nvPr>
        </p:nvSpPr>
        <p:spPr/>
        <p:txBody>
          <a:bodyPr>
            <a:normAutofit/>
          </a:bodyPr>
          <a:lstStyle/>
          <a:p>
            <a:r>
              <a:rPr lang="en-AU" sz="3200" dirty="0">
                <a:effectLst/>
                <a:ea typeface="Times New Roman" panose="02020603050405020304" pitchFamily="18" charset="0"/>
              </a:rPr>
              <a:t>Estimates of funded &amp; occupied clinical mental health staff (FTE/550 prisoners)</a:t>
            </a:r>
            <a:endParaRPr lang="en-AU" sz="3200" dirty="0"/>
          </a:p>
        </p:txBody>
      </p:sp>
      <p:pic>
        <p:nvPicPr>
          <p:cNvPr id="5" name="Content Placeholder 4">
            <a:extLst>
              <a:ext uri="{FF2B5EF4-FFF2-40B4-BE49-F238E27FC236}">
                <a16:creationId xmlns:a16="http://schemas.microsoft.com/office/drawing/2014/main" id="{4F1157A1-ECE5-41B3-B87B-18C720F54597}"/>
              </a:ext>
            </a:extLst>
          </p:cNvPr>
          <p:cNvPicPr>
            <a:picLocks noGrp="1" noChangeAspect="1"/>
          </p:cNvPicPr>
          <p:nvPr>
            <p:ph idx="1"/>
          </p:nvPr>
        </p:nvPicPr>
        <p:blipFill>
          <a:blip r:embed="rId2"/>
          <a:stretch>
            <a:fillRect/>
          </a:stretch>
        </p:blipFill>
        <p:spPr>
          <a:xfrm>
            <a:off x="1428877" y="1847897"/>
            <a:ext cx="8340274" cy="4730185"/>
          </a:xfrm>
        </p:spPr>
      </p:pic>
    </p:spTree>
    <p:extLst>
      <p:ext uri="{BB962C8B-B14F-4D97-AF65-F5344CB8AC3E}">
        <p14:creationId xmlns:p14="http://schemas.microsoft.com/office/powerpoint/2010/main" val="903830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55DD6-CD66-4EEE-A272-7C28C374AF7E}"/>
              </a:ext>
            </a:extLst>
          </p:cNvPr>
          <p:cNvSpPr>
            <a:spLocks noGrp="1"/>
          </p:cNvSpPr>
          <p:nvPr>
            <p:ph type="title"/>
          </p:nvPr>
        </p:nvSpPr>
        <p:spPr/>
        <p:txBody>
          <a:bodyPr>
            <a:normAutofit fontScale="90000"/>
          </a:bodyPr>
          <a:lstStyle/>
          <a:p>
            <a:r>
              <a:rPr lang="en-AU" sz="4800" b="1" dirty="0">
                <a:effectLst/>
              </a:rPr>
              <a:t>Leaving correctional facilities</a:t>
            </a:r>
            <a:br>
              <a:rPr lang="en-AU" sz="4400" b="1" i="1" dirty="0">
                <a:effectLst/>
              </a:rPr>
            </a:br>
            <a:endParaRPr lang="en-AU" dirty="0"/>
          </a:p>
        </p:txBody>
      </p:sp>
      <p:sp>
        <p:nvSpPr>
          <p:cNvPr id="3" name="Content Placeholder 2">
            <a:extLst>
              <a:ext uri="{FF2B5EF4-FFF2-40B4-BE49-F238E27FC236}">
                <a16:creationId xmlns:a16="http://schemas.microsoft.com/office/drawing/2014/main" id="{D62298AC-1FC4-4E15-BFBF-37ACF9CABD1C}"/>
              </a:ext>
            </a:extLst>
          </p:cNvPr>
          <p:cNvSpPr>
            <a:spLocks noGrp="1"/>
          </p:cNvSpPr>
          <p:nvPr>
            <p:ph idx="1"/>
          </p:nvPr>
        </p:nvSpPr>
        <p:spPr>
          <a:xfrm>
            <a:off x="913795" y="1487056"/>
            <a:ext cx="10353762" cy="5043054"/>
          </a:xfrm>
        </p:spPr>
        <p:txBody>
          <a:bodyPr>
            <a:normAutofit lnSpcReduction="10000"/>
          </a:bodyPr>
          <a:lstStyle/>
          <a:p>
            <a:r>
              <a:rPr lang="en-AU" sz="2400" dirty="0">
                <a:effectLst/>
              </a:rPr>
              <a:t>People leaving correctional facilities face multiple barriers returning to the community as incarceration disrupts: </a:t>
            </a:r>
          </a:p>
          <a:p>
            <a:pPr lvl="1"/>
            <a:r>
              <a:rPr lang="en-AU" sz="2200" dirty="0">
                <a:effectLst/>
              </a:rPr>
              <a:t>housing </a:t>
            </a:r>
          </a:p>
          <a:p>
            <a:pPr lvl="1"/>
            <a:r>
              <a:rPr lang="en-AU" sz="2200" dirty="0">
                <a:effectLst/>
              </a:rPr>
              <a:t>financial and employment situations, </a:t>
            </a:r>
          </a:p>
          <a:p>
            <a:pPr lvl="1"/>
            <a:r>
              <a:rPr lang="en-AU" sz="2200" dirty="0">
                <a:effectLst/>
              </a:rPr>
              <a:t>family responsibilities </a:t>
            </a:r>
          </a:p>
          <a:p>
            <a:pPr lvl="1"/>
            <a:r>
              <a:rPr lang="en-AU" sz="2200" dirty="0">
                <a:effectLst/>
              </a:rPr>
              <a:t>social connections </a:t>
            </a:r>
          </a:p>
          <a:p>
            <a:r>
              <a:rPr lang="en-AU" sz="2000" dirty="0">
                <a:effectLst/>
              </a:rPr>
              <a:t>people leaving prison have higher rates of hospitalisation for mental illness, compared with the general population.</a:t>
            </a:r>
          </a:p>
          <a:p>
            <a:pPr lvl="0"/>
            <a:r>
              <a:rPr lang="en-AU" sz="2000" dirty="0">
                <a:effectLst/>
              </a:rPr>
              <a:t>average healthcare costs for people leaving prison with mental illness or a comorbidity between 2-3 times higher than others leaving prison</a:t>
            </a:r>
          </a:p>
          <a:p>
            <a:pPr lvl="0"/>
            <a:r>
              <a:rPr lang="en-AU" sz="2000" dirty="0">
                <a:effectLst/>
              </a:rPr>
              <a:t>suicide is 14.2  times higher for women and 4.8 times higher for men leaving prison compared to the general population. </a:t>
            </a:r>
          </a:p>
          <a:p>
            <a:endParaRPr lang="en-AU" dirty="0"/>
          </a:p>
        </p:txBody>
      </p:sp>
    </p:spTree>
    <p:extLst>
      <p:ext uri="{BB962C8B-B14F-4D97-AF65-F5344CB8AC3E}">
        <p14:creationId xmlns:p14="http://schemas.microsoft.com/office/powerpoint/2010/main" val="37507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A084F-AB7A-47F5-982C-4135A1A3BAEA}"/>
              </a:ext>
            </a:extLst>
          </p:cNvPr>
          <p:cNvSpPr>
            <a:spLocks noGrp="1"/>
          </p:cNvSpPr>
          <p:nvPr>
            <p:ph type="title"/>
          </p:nvPr>
        </p:nvSpPr>
        <p:spPr/>
        <p:txBody>
          <a:bodyPr>
            <a:normAutofit/>
          </a:bodyPr>
          <a:lstStyle/>
          <a:p>
            <a:r>
              <a:rPr lang="en-AU" sz="4800" dirty="0">
                <a:effectLst/>
              </a:rPr>
              <a:t>Barriers to reintegration after prison</a:t>
            </a:r>
            <a:endParaRPr lang="en-AU" dirty="0"/>
          </a:p>
        </p:txBody>
      </p:sp>
      <p:sp>
        <p:nvSpPr>
          <p:cNvPr id="3" name="Content Placeholder 2">
            <a:extLst>
              <a:ext uri="{FF2B5EF4-FFF2-40B4-BE49-F238E27FC236}">
                <a16:creationId xmlns:a16="http://schemas.microsoft.com/office/drawing/2014/main" id="{C4D31B8E-13B7-4D66-BF78-FF85257A4560}"/>
              </a:ext>
            </a:extLst>
          </p:cNvPr>
          <p:cNvSpPr>
            <a:spLocks noGrp="1"/>
          </p:cNvSpPr>
          <p:nvPr>
            <p:ph idx="1"/>
          </p:nvPr>
        </p:nvSpPr>
        <p:spPr>
          <a:xfrm>
            <a:off x="913795" y="1773382"/>
            <a:ext cx="10353762" cy="4839854"/>
          </a:xfrm>
        </p:spPr>
        <p:txBody>
          <a:bodyPr>
            <a:normAutofit/>
          </a:bodyPr>
          <a:lstStyle/>
          <a:p>
            <a:pPr lvl="0"/>
            <a:r>
              <a:rPr lang="en-AU" sz="2400" dirty="0">
                <a:effectLst/>
              </a:rPr>
              <a:t>poverty </a:t>
            </a:r>
          </a:p>
          <a:p>
            <a:pPr lvl="0"/>
            <a:r>
              <a:rPr lang="en-AU" sz="2400" dirty="0">
                <a:effectLst/>
              </a:rPr>
              <a:t>low levels of education</a:t>
            </a:r>
          </a:p>
          <a:p>
            <a:pPr lvl="0"/>
            <a:r>
              <a:rPr lang="en-AU" sz="2400" dirty="0">
                <a:effectLst/>
              </a:rPr>
              <a:t>unemployment</a:t>
            </a:r>
          </a:p>
          <a:p>
            <a:pPr lvl="0"/>
            <a:r>
              <a:rPr lang="en-AU" sz="2400" dirty="0">
                <a:effectLst/>
              </a:rPr>
              <a:t>homelessness</a:t>
            </a:r>
          </a:p>
          <a:p>
            <a:pPr lvl="0"/>
            <a:r>
              <a:rPr lang="en-AU" sz="2400" dirty="0">
                <a:effectLst/>
              </a:rPr>
              <a:t>drug or alcohol dependencies</a:t>
            </a:r>
          </a:p>
          <a:p>
            <a:pPr lvl="0"/>
            <a:r>
              <a:rPr lang="en-AU" sz="2400" dirty="0">
                <a:effectLst/>
              </a:rPr>
              <a:t>a lack of social support </a:t>
            </a:r>
          </a:p>
          <a:p>
            <a:pPr lvl="0"/>
            <a:r>
              <a:rPr lang="en-AU" sz="2400" dirty="0">
                <a:effectLst/>
              </a:rPr>
              <a:t>loss of family ties</a:t>
            </a:r>
          </a:p>
          <a:p>
            <a:endParaRPr lang="en-AU" dirty="0"/>
          </a:p>
        </p:txBody>
      </p:sp>
    </p:spTree>
    <p:extLst>
      <p:ext uri="{BB962C8B-B14F-4D97-AF65-F5344CB8AC3E}">
        <p14:creationId xmlns:p14="http://schemas.microsoft.com/office/powerpoint/2010/main" val="198752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1E150-D003-4D75-B861-D77E1E0BFCA9}"/>
              </a:ext>
            </a:extLst>
          </p:cNvPr>
          <p:cNvSpPr>
            <a:spLocks noGrp="1"/>
          </p:cNvSpPr>
          <p:nvPr>
            <p:ph type="title"/>
          </p:nvPr>
        </p:nvSpPr>
        <p:spPr/>
        <p:txBody>
          <a:bodyPr>
            <a:normAutofit fontScale="90000"/>
          </a:bodyPr>
          <a:lstStyle/>
          <a:p>
            <a:r>
              <a:rPr lang="en-US" dirty="0"/>
              <a:t>Additional burdens of </a:t>
            </a:r>
            <a:r>
              <a:rPr lang="en-AU" sz="4800" dirty="0">
                <a:effectLst/>
              </a:rPr>
              <a:t>mental illness and comorbidities  after leaving prison</a:t>
            </a:r>
            <a:endParaRPr lang="en-AU" dirty="0"/>
          </a:p>
        </p:txBody>
      </p:sp>
      <p:sp>
        <p:nvSpPr>
          <p:cNvPr id="3" name="Content Placeholder 2">
            <a:extLst>
              <a:ext uri="{FF2B5EF4-FFF2-40B4-BE49-F238E27FC236}">
                <a16:creationId xmlns:a16="http://schemas.microsoft.com/office/drawing/2014/main" id="{01D298C9-9D86-4C63-817F-9E6BD2EEA457}"/>
              </a:ext>
            </a:extLst>
          </p:cNvPr>
          <p:cNvSpPr>
            <a:spLocks noGrp="1"/>
          </p:cNvSpPr>
          <p:nvPr>
            <p:ph idx="1"/>
          </p:nvPr>
        </p:nvSpPr>
        <p:spPr>
          <a:xfrm>
            <a:off x="913795" y="2076450"/>
            <a:ext cx="10353762" cy="4074968"/>
          </a:xfrm>
        </p:spPr>
        <p:txBody>
          <a:bodyPr>
            <a:normAutofit fontScale="92500" lnSpcReduction="10000"/>
          </a:bodyPr>
          <a:lstStyle/>
          <a:p>
            <a:pPr lvl="0"/>
            <a:r>
              <a:rPr lang="en-AU" sz="2400" dirty="0">
                <a:effectLst/>
              </a:rPr>
              <a:t>mental illness and comorbidities can lead to: </a:t>
            </a:r>
          </a:p>
          <a:p>
            <a:pPr lvl="1"/>
            <a:r>
              <a:rPr lang="en-AU" sz="2400" dirty="0">
                <a:effectLst/>
              </a:rPr>
              <a:t>inability to maintain tenancies leading to homelessness</a:t>
            </a:r>
          </a:p>
          <a:p>
            <a:pPr lvl="1"/>
            <a:r>
              <a:rPr lang="en-AU" sz="2400" dirty="0">
                <a:effectLst/>
              </a:rPr>
              <a:t> increased likelihood of substance misuse </a:t>
            </a:r>
          </a:p>
          <a:p>
            <a:pPr lvl="1"/>
            <a:r>
              <a:rPr lang="en-AU" sz="2400" dirty="0">
                <a:effectLst/>
              </a:rPr>
              <a:t>barriers to employment </a:t>
            </a:r>
          </a:p>
          <a:p>
            <a:pPr lvl="2"/>
            <a:r>
              <a:rPr lang="en-AU" dirty="0">
                <a:effectLst/>
              </a:rPr>
              <a:t>stigma associated with a criminal history as well as with mental illness</a:t>
            </a:r>
          </a:p>
          <a:p>
            <a:pPr lvl="1"/>
            <a:r>
              <a:rPr lang="en-AU" sz="2400" dirty="0">
                <a:effectLst/>
              </a:rPr>
              <a:t>lack of engagement with GPs and other practitioners to seek treatment, including medication and psychological supports</a:t>
            </a:r>
          </a:p>
          <a:p>
            <a:pPr lvl="1"/>
            <a:r>
              <a:rPr lang="en-AU" sz="2400" dirty="0">
                <a:effectLst/>
              </a:rPr>
              <a:t>frequent challenging or anti‑social behaviours</a:t>
            </a:r>
          </a:p>
          <a:p>
            <a:pPr lvl="1"/>
            <a:r>
              <a:rPr lang="en-AU" sz="2400" dirty="0">
                <a:effectLst/>
              </a:rPr>
              <a:t>increased risk of reoffending and return to correctional facilities. </a:t>
            </a:r>
          </a:p>
          <a:p>
            <a:endParaRPr lang="en-AU" dirty="0"/>
          </a:p>
        </p:txBody>
      </p:sp>
    </p:spTree>
    <p:extLst>
      <p:ext uri="{BB962C8B-B14F-4D97-AF65-F5344CB8AC3E}">
        <p14:creationId xmlns:p14="http://schemas.microsoft.com/office/powerpoint/2010/main" val="169809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7D0D5-E29C-4A1C-82DD-E2776184BB4A}"/>
              </a:ext>
            </a:extLst>
          </p:cNvPr>
          <p:cNvSpPr>
            <a:spLocks noGrp="1"/>
          </p:cNvSpPr>
          <p:nvPr>
            <p:ph type="title"/>
          </p:nvPr>
        </p:nvSpPr>
        <p:spPr/>
        <p:txBody>
          <a:bodyPr/>
          <a:lstStyle/>
          <a:p>
            <a:r>
              <a:rPr lang="en-US" dirty="0"/>
              <a:t>Report Definitions</a:t>
            </a:r>
            <a:endParaRPr lang="en-AU" dirty="0"/>
          </a:p>
        </p:txBody>
      </p:sp>
      <p:sp>
        <p:nvSpPr>
          <p:cNvPr id="3" name="Content Placeholder 2">
            <a:extLst>
              <a:ext uri="{FF2B5EF4-FFF2-40B4-BE49-F238E27FC236}">
                <a16:creationId xmlns:a16="http://schemas.microsoft.com/office/drawing/2014/main" id="{BFBA33ED-9265-4F0F-B813-F418A0263DA5}"/>
              </a:ext>
            </a:extLst>
          </p:cNvPr>
          <p:cNvSpPr>
            <a:spLocks noGrp="1"/>
          </p:cNvSpPr>
          <p:nvPr>
            <p:ph idx="1"/>
          </p:nvPr>
        </p:nvSpPr>
        <p:spPr>
          <a:xfrm>
            <a:off x="913795" y="1866900"/>
            <a:ext cx="10353762" cy="4636537"/>
          </a:xfrm>
        </p:spPr>
        <p:txBody>
          <a:bodyPr>
            <a:normAutofit/>
          </a:bodyPr>
          <a:lstStyle/>
          <a:p>
            <a:pPr algn="just">
              <a:lnSpc>
                <a:spcPct val="100000"/>
              </a:lnSpc>
              <a:spcBef>
                <a:spcPts val="600"/>
              </a:spcBef>
            </a:pPr>
            <a:r>
              <a:rPr lang="en-AU" sz="2000" b="1" dirty="0">
                <a:effectLst/>
                <a:ea typeface="Times New Roman" panose="02020603050405020304" pitchFamily="18" charset="0"/>
                <a:cs typeface="Times New Roman" panose="02020603050405020304" pitchFamily="18" charset="0"/>
              </a:rPr>
              <a:t>Mental health</a:t>
            </a:r>
            <a:r>
              <a:rPr lang="en-AU" sz="2000" dirty="0">
                <a:effectLst/>
                <a:ea typeface="Times New Roman" panose="02020603050405020304" pitchFamily="18" charset="0"/>
                <a:cs typeface="Times New Roman" panose="02020603050405020304" pitchFamily="18" charset="0"/>
              </a:rPr>
              <a:t> is a state of wellbeing in which every individual realises their own potential, can cope with the normal stresses of life, can work productively and fruitfully, and is able to make a contribution to their community. (Is the Report describing happiness?)</a:t>
            </a:r>
          </a:p>
          <a:p>
            <a:pPr algn="just">
              <a:lnSpc>
                <a:spcPct val="100000"/>
              </a:lnSpc>
              <a:spcBef>
                <a:spcPts val="600"/>
              </a:spcBef>
            </a:pPr>
            <a:r>
              <a:rPr lang="en-AU" sz="2000" b="1" dirty="0">
                <a:effectLst/>
                <a:ea typeface="Times New Roman" panose="02020603050405020304" pitchFamily="18" charset="0"/>
                <a:cs typeface="Times New Roman" panose="02020603050405020304" pitchFamily="18" charset="0"/>
              </a:rPr>
              <a:t>Mental illness</a:t>
            </a:r>
            <a:r>
              <a:rPr lang="en-AU" sz="2000" dirty="0">
                <a:effectLst/>
                <a:ea typeface="Times New Roman" panose="02020603050405020304" pitchFamily="18" charset="0"/>
                <a:cs typeface="Times New Roman" panose="02020603050405020304" pitchFamily="18" charset="0"/>
              </a:rPr>
              <a:t> or </a:t>
            </a:r>
            <a:r>
              <a:rPr lang="en-AU" sz="2000" b="1" dirty="0">
                <a:effectLst/>
                <a:ea typeface="Times New Roman" panose="02020603050405020304" pitchFamily="18" charset="0"/>
                <a:cs typeface="Times New Roman" panose="02020603050405020304" pitchFamily="18" charset="0"/>
              </a:rPr>
              <a:t>mental disorder</a:t>
            </a:r>
            <a:r>
              <a:rPr lang="en-AU" sz="2000" dirty="0">
                <a:effectLst/>
                <a:ea typeface="Times New Roman" panose="02020603050405020304" pitchFamily="18" charset="0"/>
                <a:cs typeface="Times New Roman" panose="02020603050405020304" pitchFamily="18" charset="0"/>
              </a:rPr>
              <a:t> is a health problem that significantly affects how a person feels, thinks, behaves and interacts with others. It is diagnosed according to standardised criteria.</a:t>
            </a:r>
          </a:p>
          <a:p>
            <a:pPr algn="just">
              <a:lnSpc>
                <a:spcPct val="100000"/>
              </a:lnSpc>
              <a:spcBef>
                <a:spcPts val="600"/>
              </a:spcBef>
            </a:pPr>
            <a:r>
              <a:rPr lang="en-AU" sz="2000" b="1" dirty="0">
                <a:effectLst/>
                <a:ea typeface="Times New Roman" panose="02020603050405020304" pitchFamily="18" charset="0"/>
                <a:cs typeface="Times New Roman" panose="02020603050405020304" pitchFamily="18" charset="0"/>
              </a:rPr>
              <a:t>Mental health</a:t>
            </a:r>
            <a:r>
              <a:rPr lang="en-AU" sz="2000" dirty="0">
                <a:effectLst/>
                <a:ea typeface="Times New Roman" panose="02020603050405020304" pitchFamily="18" charset="0"/>
                <a:cs typeface="Times New Roman" panose="02020603050405020304" pitchFamily="18" charset="0"/>
              </a:rPr>
              <a:t> </a:t>
            </a:r>
            <a:r>
              <a:rPr lang="en-AU" sz="2000" b="1" dirty="0">
                <a:effectLst/>
                <a:ea typeface="Times New Roman" panose="02020603050405020304" pitchFamily="18" charset="0"/>
                <a:cs typeface="Times New Roman" panose="02020603050405020304" pitchFamily="18" charset="0"/>
              </a:rPr>
              <a:t>problem</a:t>
            </a:r>
            <a:r>
              <a:rPr lang="en-AU" sz="2000" dirty="0">
                <a:effectLst/>
                <a:ea typeface="Times New Roman" panose="02020603050405020304" pitchFamily="18" charset="0"/>
                <a:cs typeface="Times New Roman" panose="02020603050405020304" pitchFamily="18" charset="0"/>
              </a:rPr>
              <a:t> refers to a combination of diminished cognitive, emotional, behavioural and social abilities, but not to the extent of meeting the criteria for a mental illness or disorder.</a:t>
            </a:r>
          </a:p>
          <a:p>
            <a:pPr>
              <a:lnSpc>
                <a:spcPct val="100000"/>
              </a:lnSpc>
            </a:pPr>
            <a:r>
              <a:rPr lang="en-AU" sz="2000" b="1" dirty="0">
                <a:effectLst/>
                <a:ea typeface="Times New Roman" panose="02020603050405020304" pitchFamily="18" charset="0"/>
              </a:rPr>
              <a:t>Mental ill‑health</a:t>
            </a:r>
            <a:r>
              <a:rPr lang="en-AU" sz="2000" dirty="0">
                <a:effectLst/>
                <a:ea typeface="Times New Roman" panose="02020603050405020304" pitchFamily="18" charset="0"/>
              </a:rPr>
              <a:t> refers to diminished mental health from either a mental illness/disorder or a mental health problem</a:t>
            </a:r>
          </a:p>
          <a:p>
            <a:pPr>
              <a:lnSpc>
                <a:spcPct val="100000"/>
              </a:lnSpc>
            </a:pPr>
            <a:r>
              <a:rPr lang="en-AU" sz="2000" b="1" dirty="0">
                <a:effectLst/>
              </a:rPr>
              <a:t>Productivity </a:t>
            </a:r>
            <a:r>
              <a:rPr lang="en-AU" sz="2000" dirty="0">
                <a:effectLst/>
              </a:rPr>
              <a:t>measures how much people produce from a given amount of effort and resources. The greater their productivity, the higher their incomes and living standards.</a:t>
            </a:r>
          </a:p>
          <a:p>
            <a:pPr>
              <a:lnSpc>
                <a:spcPct val="100000"/>
              </a:lnSpc>
            </a:pPr>
            <a:endParaRPr lang="en-AU" sz="1800" dirty="0"/>
          </a:p>
        </p:txBody>
      </p:sp>
    </p:spTree>
    <p:extLst>
      <p:ext uri="{BB962C8B-B14F-4D97-AF65-F5344CB8AC3E}">
        <p14:creationId xmlns:p14="http://schemas.microsoft.com/office/powerpoint/2010/main" val="288927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8AF6-F6DD-4B29-AD5D-DD884C7C3614}"/>
              </a:ext>
            </a:extLst>
          </p:cNvPr>
          <p:cNvSpPr>
            <a:spLocks noGrp="1"/>
          </p:cNvSpPr>
          <p:nvPr>
            <p:ph type="title"/>
          </p:nvPr>
        </p:nvSpPr>
        <p:spPr/>
        <p:txBody>
          <a:bodyPr>
            <a:normAutofit fontScale="90000"/>
          </a:bodyPr>
          <a:lstStyle/>
          <a:p>
            <a:r>
              <a:rPr lang="en-US" dirty="0"/>
              <a:t>Difficulty maintaining an ex-prisoners health care</a:t>
            </a:r>
            <a:endParaRPr lang="en-AU" dirty="0"/>
          </a:p>
        </p:txBody>
      </p:sp>
      <p:sp>
        <p:nvSpPr>
          <p:cNvPr id="3" name="Content Placeholder 2">
            <a:extLst>
              <a:ext uri="{FF2B5EF4-FFF2-40B4-BE49-F238E27FC236}">
                <a16:creationId xmlns:a16="http://schemas.microsoft.com/office/drawing/2014/main" id="{A2D39CAB-AF80-407E-8CF1-361B6E03B3AA}"/>
              </a:ext>
            </a:extLst>
          </p:cNvPr>
          <p:cNvSpPr>
            <a:spLocks noGrp="1"/>
          </p:cNvSpPr>
          <p:nvPr>
            <p:ph idx="1"/>
          </p:nvPr>
        </p:nvSpPr>
        <p:spPr/>
        <p:txBody>
          <a:bodyPr/>
          <a:lstStyle/>
          <a:p>
            <a:pPr algn="just">
              <a:lnSpc>
                <a:spcPct val="100000"/>
              </a:lnSpc>
              <a:spcBef>
                <a:spcPts val="1200"/>
              </a:spcBef>
            </a:pPr>
            <a:r>
              <a:rPr lang="en-AU" sz="2000" dirty="0">
                <a:effectLst/>
                <a:ea typeface="Times New Roman" panose="02020603050405020304" pitchFamily="18" charset="0"/>
              </a:rPr>
              <a:t>The NSW Mental Health Review Tribunal stated that maintaining a person’s mental healthcare when they leave custody is difficult for several reasons. </a:t>
            </a:r>
          </a:p>
          <a:p>
            <a:pPr marL="662850" lvl="1" indent="-285750" algn="just">
              <a:spcBef>
                <a:spcPts val="1200"/>
              </a:spcBef>
            </a:pPr>
            <a:r>
              <a:rPr lang="en-AU" sz="2000" dirty="0">
                <a:effectLst/>
                <a:ea typeface="Times New Roman" panose="02020603050405020304" pitchFamily="18" charset="0"/>
              </a:rPr>
              <a:t>release dates can be difficult to predict. </a:t>
            </a:r>
          </a:p>
          <a:p>
            <a:pPr marL="662850" lvl="1" indent="-285750" algn="just">
              <a:spcBef>
                <a:spcPts val="1200"/>
              </a:spcBef>
            </a:pPr>
            <a:r>
              <a:rPr lang="en-AU" sz="2000" dirty="0">
                <a:effectLst/>
                <a:ea typeface="Times New Roman" panose="02020603050405020304" pitchFamily="18" charset="0"/>
              </a:rPr>
              <a:t>uncertainty about living arrangements prevent linkage to a local mental health team. </a:t>
            </a:r>
          </a:p>
          <a:p>
            <a:pPr marL="662850" lvl="1" indent="-285750" algn="just">
              <a:spcBef>
                <a:spcPts val="1200"/>
              </a:spcBef>
            </a:pPr>
            <a:r>
              <a:rPr lang="en-AU" sz="2000" dirty="0">
                <a:effectLst/>
                <a:ea typeface="Times New Roman" panose="02020603050405020304" pitchFamily="18" charset="0"/>
              </a:rPr>
              <a:t>community mental health teams reluctant to take on ex-prisoners</a:t>
            </a:r>
          </a:p>
          <a:p>
            <a:endParaRPr lang="en-AU" dirty="0"/>
          </a:p>
        </p:txBody>
      </p:sp>
    </p:spTree>
    <p:extLst>
      <p:ext uri="{BB962C8B-B14F-4D97-AF65-F5344CB8AC3E}">
        <p14:creationId xmlns:p14="http://schemas.microsoft.com/office/powerpoint/2010/main" val="205087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62990-0F45-464F-8118-C2E2D49FB0B5}"/>
              </a:ext>
            </a:extLst>
          </p:cNvPr>
          <p:cNvSpPr>
            <a:spLocks noGrp="1"/>
          </p:cNvSpPr>
          <p:nvPr>
            <p:ph type="title"/>
          </p:nvPr>
        </p:nvSpPr>
        <p:spPr>
          <a:xfrm>
            <a:off x="913795" y="347565"/>
            <a:ext cx="10353762" cy="1257300"/>
          </a:xfrm>
        </p:spPr>
        <p:txBody>
          <a:bodyPr/>
          <a:lstStyle/>
          <a:p>
            <a:r>
              <a:rPr lang="en-US" dirty="0"/>
              <a:t>Successful transition support programs</a:t>
            </a:r>
            <a:endParaRPr lang="en-AU" dirty="0"/>
          </a:p>
        </p:txBody>
      </p:sp>
      <p:sp>
        <p:nvSpPr>
          <p:cNvPr id="3" name="Content Placeholder 2">
            <a:extLst>
              <a:ext uri="{FF2B5EF4-FFF2-40B4-BE49-F238E27FC236}">
                <a16:creationId xmlns:a16="http://schemas.microsoft.com/office/drawing/2014/main" id="{866F9074-F3BA-42AB-B725-805CB0E10E08}"/>
              </a:ext>
            </a:extLst>
          </p:cNvPr>
          <p:cNvSpPr>
            <a:spLocks noGrp="1"/>
          </p:cNvSpPr>
          <p:nvPr>
            <p:ph idx="1"/>
          </p:nvPr>
        </p:nvSpPr>
        <p:spPr>
          <a:xfrm>
            <a:off x="913795" y="1604865"/>
            <a:ext cx="10353762" cy="4842117"/>
          </a:xfrm>
        </p:spPr>
        <p:txBody>
          <a:bodyPr>
            <a:normAutofit/>
          </a:bodyPr>
          <a:lstStyle/>
          <a:p>
            <a:pPr marL="36900" indent="0">
              <a:lnSpc>
                <a:spcPct val="100000"/>
              </a:lnSpc>
              <a:spcBef>
                <a:spcPts val="0"/>
              </a:spcBef>
              <a:buNone/>
            </a:pPr>
            <a:r>
              <a:rPr lang="en-AU" sz="2000" dirty="0">
                <a:effectLst/>
                <a:ea typeface="Calibri" panose="020F0502020204030204" pitchFamily="34" charset="0"/>
                <a:cs typeface="Times New Roman" panose="02020603050405020304" pitchFamily="18" charset="0"/>
              </a:rPr>
              <a:t>The Report states that programs must be:</a:t>
            </a:r>
          </a:p>
          <a:p>
            <a:pPr marL="342900" lvl="0" indent="-342900">
              <a:lnSpc>
                <a:spcPct val="100000"/>
              </a:lnSpc>
              <a:spcBef>
                <a:spcPts val="0"/>
              </a:spcBef>
              <a:buFont typeface="Symbol" panose="05050102010706020507" pitchFamily="18" charset="2"/>
              <a:buChar char=""/>
            </a:pPr>
            <a:r>
              <a:rPr lang="en-AU" sz="2000" dirty="0">
                <a:effectLst/>
                <a:ea typeface="Calibri" panose="020F0502020204030204" pitchFamily="34" charset="0"/>
              </a:rPr>
              <a:t>Holistic — provide a range of social supports with wrap‑around, integrated care. </a:t>
            </a:r>
          </a:p>
          <a:p>
            <a:pPr marL="342900" lvl="0" indent="-342900">
              <a:lnSpc>
                <a:spcPct val="100000"/>
              </a:lnSpc>
              <a:spcBef>
                <a:spcPts val="0"/>
              </a:spcBef>
              <a:buFont typeface="Symbol" panose="05050102010706020507" pitchFamily="18" charset="2"/>
              <a:buChar char=""/>
            </a:pPr>
            <a:r>
              <a:rPr lang="en-AU" sz="2000" dirty="0">
                <a:effectLst/>
                <a:ea typeface="Calibri" panose="020F0502020204030204" pitchFamily="34" charset="0"/>
              </a:rPr>
              <a:t>Coordinated — roles and responsibilities of services involved clearly defined. </a:t>
            </a:r>
          </a:p>
          <a:p>
            <a:pPr marL="342900" lvl="0" indent="-342900">
              <a:lnSpc>
                <a:spcPct val="100000"/>
              </a:lnSpc>
              <a:spcBef>
                <a:spcPts val="0"/>
              </a:spcBef>
              <a:buFont typeface="Symbol" panose="05050102010706020507" pitchFamily="18" charset="2"/>
              <a:buChar char=""/>
            </a:pPr>
            <a:r>
              <a:rPr lang="en-AU" sz="2000" dirty="0">
                <a:effectLst/>
                <a:ea typeface="Calibri" panose="020F0502020204030204" pitchFamily="34" charset="0"/>
              </a:rPr>
              <a:t>Pre‑release planning </a:t>
            </a:r>
          </a:p>
          <a:p>
            <a:pPr marL="342900" lvl="0" indent="-342900">
              <a:lnSpc>
                <a:spcPct val="100000"/>
              </a:lnSpc>
              <a:spcBef>
                <a:spcPts val="0"/>
              </a:spcBef>
              <a:buFont typeface="Symbol" panose="05050102010706020507" pitchFamily="18" charset="2"/>
              <a:buChar char=""/>
            </a:pPr>
            <a:r>
              <a:rPr lang="en-AU" sz="2000" dirty="0">
                <a:effectLst/>
                <a:ea typeface="Calibri" panose="020F0502020204030204" pitchFamily="34" charset="0"/>
              </a:rPr>
              <a:t>Flexible — care and support should be mobile and flexible, including outreach services. </a:t>
            </a:r>
          </a:p>
          <a:p>
            <a:pPr marL="742950" lvl="1" indent="-285750">
              <a:spcBef>
                <a:spcPts val="0"/>
              </a:spcBef>
              <a:buFont typeface="Courier New" panose="02070309020205020404" pitchFamily="49" charset="0"/>
              <a:buChar char="o"/>
            </a:pPr>
            <a:r>
              <a:rPr lang="en-AU" sz="2000" dirty="0">
                <a:effectLst/>
                <a:ea typeface="Calibri" panose="020F0502020204030204" pitchFamily="34" charset="0"/>
              </a:rPr>
              <a:t>many cannot afford to travel to access services. </a:t>
            </a:r>
          </a:p>
          <a:p>
            <a:pPr marL="742950" lvl="1" indent="-285750">
              <a:spcBef>
                <a:spcPts val="0"/>
              </a:spcBef>
              <a:buFont typeface="Courier New" panose="02070309020205020404" pitchFamily="49" charset="0"/>
              <a:buChar char="o"/>
            </a:pPr>
            <a:r>
              <a:rPr lang="en-AU" sz="2000" dirty="0">
                <a:effectLst/>
                <a:ea typeface="Calibri" panose="020F0502020204030204" pitchFamily="34" charset="0"/>
              </a:rPr>
              <a:t>many face a range of post‑release requirements:</a:t>
            </a:r>
          </a:p>
          <a:p>
            <a:pPr marL="1143000" lvl="2" indent="-228600">
              <a:spcBef>
                <a:spcPts val="0"/>
              </a:spcBef>
              <a:buFont typeface="Wingdings" panose="05000000000000000000" pitchFamily="2" charset="2"/>
              <a:buChar char=""/>
            </a:pPr>
            <a:r>
              <a:rPr lang="en-AU" sz="2000" dirty="0">
                <a:effectLst/>
                <a:ea typeface="Calibri" panose="020F0502020204030204" pitchFamily="34" charset="0"/>
              </a:rPr>
              <a:t>parole conditions </a:t>
            </a:r>
          </a:p>
          <a:p>
            <a:pPr marL="1143000" lvl="2" indent="-228600">
              <a:spcBef>
                <a:spcPts val="0"/>
              </a:spcBef>
              <a:buFont typeface="Wingdings" panose="05000000000000000000" pitchFamily="2" charset="2"/>
              <a:buChar char=""/>
            </a:pPr>
            <a:r>
              <a:rPr lang="en-AU" sz="2000" dirty="0">
                <a:effectLst/>
                <a:ea typeface="Calibri" panose="020F0502020204030204" pitchFamily="34" charset="0"/>
              </a:rPr>
              <a:t>obligations related to child safety </a:t>
            </a:r>
          </a:p>
          <a:p>
            <a:pPr marL="1143000" lvl="2" indent="-228600">
              <a:spcBef>
                <a:spcPts val="0"/>
              </a:spcBef>
              <a:buFont typeface="Wingdings" panose="05000000000000000000" pitchFamily="2" charset="2"/>
              <a:buChar char=""/>
            </a:pPr>
            <a:r>
              <a:rPr lang="en-AU" sz="2000" dirty="0">
                <a:effectLst/>
                <a:ea typeface="Calibri" panose="020F0502020204030204" pitchFamily="34" charset="0"/>
              </a:rPr>
              <a:t>employment. </a:t>
            </a:r>
          </a:p>
          <a:p>
            <a:pPr marL="342900" lvl="0" indent="-342900">
              <a:lnSpc>
                <a:spcPct val="100000"/>
              </a:lnSpc>
              <a:spcBef>
                <a:spcPts val="0"/>
              </a:spcBef>
              <a:buFont typeface="Symbol" panose="05050102010706020507" pitchFamily="18" charset="2"/>
              <a:buChar char=""/>
            </a:pPr>
            <a:r>
              <a:rPr lang="en-AU" sz="2000" dirty="0">
                <a:effectLst/>
                <a:ea typeface="Calibri" panose="020F0502020204030204" pitchFamily="34" charset="0"/>
              </a:rPr>
              <a:t>Longer term — care and support longer term to ensure establishment of reliable links with community supports</a:t>
            </a:r>
          </a:p>
          <a:p>
            <a:endParaRPr lang="en-AU" dirty="0"/>
          </a:p>
        </p:txBody>
      </p:sp>
    </p:spTree>
    <p:extLst>
      <p:ext uri="{BB962C8B-B14F-4D97-AF65-F5344CB8AC3E}">
        <p14:creationId xmlns:p14="http://schemas.microsoft.com/office/powerpoint/2010/main" val="97102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ACD1F-2DD8-4D98-B729-8F5E31833393}"/>
              </a:ext>
            </a:extLst>
          </p:cNvPr>
          <p:cNvSpPr>
            <a:spLocks noGrp="1"/>
          </p:cNvSpPr>
          <p:nvPr>
            <p:ph type="title"/>
          </p:nvPr>
        </p:nvSpPr>
        <p:spPr/>
        <p:txBody>
          <a:bodyPr>
            <a:noAutofit/>
          </a:bodyPr>
          <a:lstStyle/>
          <a:p>
            <a:r>
              <a:rPr lang="en-AU" sz="4400" b="1" dirty="0">
                <a:effectLst/>
                <a:ea typeface="Times New Roman" panose="02020603050405020304" pitchFamily="18" charset="0"/>
                <a:cs typeface="Times New Roman" panose="02020603050405020304" pitchFamily="18" charset="0"/>
              </a:rPr>
              <a:t>Forensic mental healthcare - shortfalls</a:t>
            </a:r>
            <a:br>
              <a:rPr lang="en-AU" sz="4400" b="1" dirty="0">
                <a:solidFill>
                  <a:schemeClr val="tx1"/>
                </a:solidFill>
                <a:effectLst/>
                <a:ea typeface="Times New Roman" panose="02020603050405020304" pitchFamily="18" charset="0"/>
                <a:cs typeface="Times New Roman" panose="02020603050405020304" pitchFamily="18" charset="0"/>
              </a:rPr>
            </a:br>
            <a:endParaRPr lang="en-AU" sz="4400" dirty="0">
              <a:solidFill>
                <a:schemeClr val="tx1"/>
              </a:solidFill>
            </a:endParaRPr>
          </a:p>
        </p:txBody>
      </p:sp>
      <p:sp>
        <p:nvSpPr>
          <p:cNvPr id="3" name="Content Placeholder 2">
            <a:extLst>
              <a:ext uri="{FF2B5EF4-FFF2-40B4-BE49-F238E27FC236}">
                <a16:creationId xmlns:a16="http://schemas.microsoft.com/office/drawing/2014/main" id="{758CA23C-210F-4A93-99FF-14DD8C8694E0}"/>
              </a:ext>
            </a:extLst>
          </p:cNvPr>
          <p:cNvSpPr>
            <a:spLocks noGrp="1"/>
          </p:cNvSpPr>
          <p:nvPr>
            <p:ph idx="1"/>
          </p:nvPr>
        </p:nvSpPr>
        <p:spPr>
          <a:xfrm>
            <a:off x="913795" y="1440874"/>
            <a:ext cx="10353762" cy="4689338"/>
          </a:xfrm>
        </p:spPr>
        <p:txBody>
          <a:bodyPr>
            <a:normAutofit/>
          </a:bodyPr>
          <a:lstStyle/>
          <a:p>
            <a:pPr algn="just">
              <a:lnSpc>
                <a:spcPct val="100000"/>
              </a:lnSpc>
              <a:spcBef>
                <a:spcPts val="0"/>
              </a:spcBef>
            </a:pPr>
            <a:r>
              <a:rPr lang="en-AU" sz="2000" spc="-10" dirty="0">
                <a:effectLst/>
                <a:ea typeface="Times New Roman" panose="02020603050405020304" pitchFamily="18" charset="0"/>
              </a:rPr>
              <a:t>Principles: people who are unfit to plead/not guilty by reason of cognitive or mental health impairment should receive treatment that is tailored, inclusive and recovery orientated.</a:t>
            </a:r>
            <a:endParaRPr lang="en-AU" sz="2000" dirty="0">
              <a:effectLst/>
              <a:ea typeface="Times New Roman" panose="02020603050405020304" pitchFamily="18" charset="0"/>
            </a:endParaRPr>
          </a:p>
          <a:p>
            <a:pPr algn="just">
              <a:lnSpc>
                <a:spcPct val="100000"/>
              </a:lnSpc>
              <a:spcBef>
                <a:spcPts val="1200"/>
              </a:spcBef>
            </a:pPr>
            <a:r>
              <a:rPr lang="en-AU" sz="2000" spc="-10" dirty="0">
                <a:effectLst/>
                <a:ea typeface="Times New Roman" panose="02020603050405020304" pitchFamily="18" charset="0"/>
              </a:rPr>
              <a:t>Forensic mental healthcare is highly specialised and costly: </a:t>
            </a:r>
            <a:endParaRPr lang="en-AU" sz="2000" dirty="0">
              <a:effectLst/>
              <a:ea typeface="Times New Roman" panose="02020603050405020304" pitchFamily="18" charset="0"/>
            </a:endParaRPr>
          </a:p>
          <a:p>
            <a:pPr lvl="1" algn="just">
              <a:spcBef>
                <a:spcPts val="1200"/>
              </a:spcBef>
            </a:pPr>
            <a:r>
              <a:rPr lang="en-AU" sz="2000" spc="-10" dirty="0">
                <a:effectLst/>
                <a:ea typeface="Times New Roman" panose="02020603050405020304" pitchFamily="18" charset="0"/>
              </a:rPr>
              <a:t>about $1200 per patient day is spent on forensic mental health services compared to $310 per day for prisoners in correctional facilities.</a:t>
            </a:r>
            <a:endParaRPr lang="en-AU" sz="2000" dirty="0">
              <a:effectLst/>
              <a:ea typeface="Times New Roman" panose="02020603050405020304" pitchFamily="18" charset="0"/>
            </a:endParaRPr>
          </a:p>
          <a:p>
            <a:pPr>
              <a:lnSpc>
                <a:spcPct val="100000"/>
              </a:lnSpc>
            </a:pPr>
            <a:r>
              <a:rPr lang="en-AU" sz="2000" dirty="0">
                <a:effectLst/>
                <a:ea typeface="Calibri" panose="020F0502020204030204" pitchFamily="34" charset="0"/>
              </a:rPr>
              <a:t>Serious shortages of forensic services and beds in inpatient forensic facilities in all states and territories, particularly for young people. People can wait up to 4 1/2 years to be admitted. </a:t>
            </a:r>
          </a:p>
          <a:p>
            <a:pPr>
              <a:lnSpc>
                <a:spcPct val="100000"/>
              </a:lnSpc>
            </a:pPr>
            <a:r>
              <a:rPr lang="en-AU" sz="2000" spc="-10" dirty="0">
                <a:effectLst/>
                <a:ea typeface="Calibri" panose="020F0502020204030204" pitchFamily="34" charset="0"/>
              </a:rPr>
              <a:t>There are fewer than 2000 forensic patients nationally. The average period of inpatient treatment is 6–8 years. </a:t>
            </a:r>
            <a:endParaRPr lang="en-AU" sz="2000" dirty="0"/>
          </a:p>
        </p:txBody>
      </p:sp>
    </p:spTree>
    <p:extLst>
      <p:ext uri="{BB962C8B-B14F-4D97-AF65-F5344CB8AC3E}">
        <p14:creationId xmlns:p14="http://schemas.microsoft.com/office/powerpoint/2010/main" val="388794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90CC-9B84-4941-BA6F-B5FE43F8EDB9}"/>
              </a:ext>
            </a:extLst>
          </p:cNvPr>
          <p:cNvSpPr>
            <a:spLocks noGrp="1"/>
          </p:cNvSpPr>
          <p:nvPr>
            <p:ph type="title"/>
          </p:nvPr>
        </p:nvSpPr>
        <p:spPr/>
        <p:txBody>
          <a:bodyPr>
            <a:normAutofit fontScale="90000"/>
          </a:bodyPr>
          <a:lstStyle/>
          <a:p>
            <a:r>
              <a:rPr lang="en-AU" sz="4800" dirty="0">
                <a:effectLst/>
                <a:ea typeface="Calibri" panose="020F0502020204030204" pitchFamily="34" charset="0"/>
                <a:cs typeface="Calibri" panose="020F0502020204030204" pitchFamily="34" charset="0"/>
              </a:rPr>
              <a:t>Aboriginal &amp; Torres Strait Islander people</a:t>
            </a:r>
            <a:endParaRPr lang="en-AU" dirty="0"/>
          </a:p>
        </p:txBody>
      </p:sp>
      <p:sp>
        <p:nvSpPr>
          <p:cNvPr id="3" name="Content Placeholder 2">
            <a:extLst>
              <a:ext uri="{FF2B5EF4-FFF2-40B4-BE49-F238E27FC236}">
                <a16:creationId xmlns:a16="http://schemas.microsoft.com/office/drawing/2014/main" id="{878FB7F1-8D73-4221-82EA-0A102D211CBA}"/>
              </a:ext>
            </a:extLst>
          </p:cNvPr>
          <p:cNvSpPr>
            <a:spLocks noGrp="1"/>
          </p:cNvSpPr>
          <p:nvPr>
            <p:ph idx="1"/>
          </p:nvPr>
        </p:nvSpPr>
        <p:spPr>
          <a:xfrm>
            <a:off x="913795" y="1866900"/>
            <a:ext cx="10353762" cy="4653973"/>
          </a:xfrm>
        </p:spPr>
        <p:txBody>
          <a:bodyPr>
            <a:normAutofit fontScale="92500" lnSpcReduction="10000"/>
          </a:bodyPr>
          <a:lstStyle/>
          <a:p>
            <a:pPr indent="-342900"/>
            <a:r>
              <a:rPr lang="en-AU" sz="2000" dirty="0">
                <a:effectLst/>
                <a:ea typeface="Calibri" panose="020F0502020204030204" pitchFamily="34" charset="0"/>
                <a:cs typeface="Calibri" panose="020F0502020204030204" pitchFamily="34" charset="0"/>
              </a:rPr>
              <a:t>Specific factors leading to mental illness and involvement in the criminal justice system include:</a:t>
            </a:r>
            <a:endParaRPr lang="en-AU" sz="2000" dirty="0">
              <a:effectLst/>
              <a:ea typeface="Calibri" panose="020F0502020204030204" pitchFamily="34" charset="0"/>
            </a:endParaRPr>
          </a:p>
          <a:p>
            <a:pPr marL="800100" lvl="1" indent="-342900"/>
            <a:r>
              <a:rPr lang="en-AU" sz="2000" dirty="0">
                <a:effectLst/>
                <a:ea typeface="Calibri" panose="020F0502020204030204" pitchFamily="34" charset="0"/>
                <a:cs typeface="Calibri" panose="020F0502020204030204" pitchFamily="34" charset="0"/>
              </a:rPr>
              <a:t>inter‑generational trauma</a:t>
            </a:r>
            <a:endParaRPr lang="en-AU" sz="2000" dirty="0">
              <a:effectLst/>
              <a:ea typeface="Calibri" panose="020F0502020204030204" pitchFamily="34" charset="0"/>
            </a:endParaRPr>
          </a:p>
          <a:p>
            <a:pPr marL="800100" lvl="1" indent="-342900"/>
            <a:r>
              <a:rPr lang="en-AU" sz="2000" dirty="0">
                <a:effectLst/>
                <a:ea typeface="Calibri" panose="020F0502020204030204" pitchFamily="34" charset="0"/>
                <a:cs typeface="Calibri" panose="020F0502020204030204" pitchFamily="34" charset="0"/>
              </a:rPr>
              <a:t>dispossession and displacement from traditional lands</a:t>
            </a:r>
            <a:endParaRPr lang="en-AU" sz="2000" dirty="0">
              <a:effectLst/>
              <a:ea typeface="Calibri" panose="020F0502020204030204" pitchFamily="34" charset="0"/>
            </a:endParaRPr>
          </a:p>
          <a:p>
            <a:pPr marL="800100" lvl="1" indent="-342900"/>
            <a:r>
              <a:rPr lang="en-AU" sz="2000" dirty="0">
                <a:effectLst/>
                <a:ea typeface="Calibri" panose="020F0502020204030204" pitchFamily="34" charset="0"/>
                <a:cs typeface="Calibri" panose="020F0502020204030204" pitchFamily="34" charset="0"/>
              </a:rPr>
              <a:t>weakening of culture</a:t>
            </a:r>
            <a:endParaRPr lang="en-AU" sz="2000" dirty="0">
              <a:effectLst/>
              <a:ea typeface="Calibri" panose="020F0502020204030204" pitchFamily="34" charset="0"/>
            </a:endParaRPr>
          </a:p>
          <a:p>
            <a:pPr marL="800100" lvl="1" indent="-342900"/>
            <a:r>
              <a:rPr lang="en-AU" sz="2000" dirty="0">
                <a:effectLst/>
                <a:ea typeface="Calibri" panose="020F0502020204030204" pitchFamily="34" charset="0"/>
                <a:cs typeface="Calibri" panose="020F0502020204030204" pitchFamily="34" charset="0"/>
              </a:rPr>
              <a:t>separation of families through past government policies</a:t>
            </a:r>
            <a:endParaRPr lang="en-AU" sz="2000" dirty="0">
              <a:effectLst/>
              <a:ea typeface="Calibri" panose="020F0502020204030204" pitchFamily="34" charset="0"/>
            </a:endParaRPr>
          </a:p>
          <a:p>
            <a:pPr indent="-342900"/>
            <a:r>
              <a:rPr lang="en-AU" sz="2000" dirty="0">
                <a:effectLst/>
                <a:ea typeface="Calibri" panose="020F0502020204030204" pitchFamily="34" charset="0"/>
                <a:cs typeface="Calibri" panose="020F0502020204030204" pitchFamily="34" charset="0"/>
              </a:rPr>
              <a:t>discrimination and racism have contributed to</a:t>
            </a:r>
            <a:endParaRPr lang="en-AU" sz="2000" dirty="0">
              <a:effectLst/>
              <a:ea typeface="Calibri" panose="020F0502020204030204" pitchFamily="34" charset="0"/>
            </a:endParaRPr>
          </a:p>
          <a:p>
            <a:pPr marL="800100" lvl="1" indent="-342900"/>
            <a:r>
              <a:rPr lang="en-AU" sz="2000" dirty="0">
                <a:effectLst/>
                <a:ea typeface="Calibri" panose="020F0502020204030204" pitchFamily="34" charset="0"/>
                <a:cs typeface="Calibri" panose="020F0502020204030204" pitchFamily="34" charset="0"/>
              </a:rPr>
              <a:t>disadvantage</a:t>
            </a:r>
            <a:endParaRPr lang="en-AU" sz="2000" dirty="0">
              <a:effectLst/>
              <a:ea typeface="Calibri" panose="020F0502020204030204" pitchFamily="34" charset="0"/>
            </a:endParaRPr>
          </a:p>
          <a:p>
            <a:pPr marL="800100" lvl="1" indent="-342900"/>
            <a:r>
              <a:rPr lang="en-AU" sz="2000" dirty="0">
                <a:effectLst/>
                <a:ea typeface="Calibri" panose="020F0502020204030204" pitchFamily="34" charset="0"/>
                <a:cs typeface="Calibri" panose="020F0502020204030204" pitchFamily="34" charset="0"/>
              </a:rPr>
              <a:t>poor health </a:t>
            </a:r>
            <a:endParaRPr lang="en-AU" sz="2000" dirty="0">
              <a:effectLst/>
              <a:ea typeface="Calibri" panose="020F0502020204030204" pitchFamily="34" charset="0"/>
            </a:endParaRPr>
          </a:p>
          <a:p>
            <a:pPr marL="800100" lvl="1" indent="-342900"/>
            <a:r>
              <a:rPr lang="en-AU" sz="2000" dirty="0">
                <a:effectLst/>
                <a:ea typeface="Calibri" panose="020F0502020204030204" pitchFamily="34" charset="0"/>
                <a:cs typeface="Calibri" panose="020F0502020204030204" pitchFamily="34" charset="0"/>
              </a:rPr>
              <a:t>poor social outcomes. </a:t>
            </a:r>
            <a:endParaRPr lang="en-AU" sz="2000" dirty="0">
              <a:effectLst/>
              <a:ea typeface="Calibri" panose="020F0502020204030204" pitchFamily="34" charset="0"/>
            </a:endParaRPr>
          </a:p>
          <a:p>
            <a:pPr indent="-342900"/>
            <a:r>
              <a:rPr lang="en-AU" sz="2000" dirty="0">
                <a:effectLst/>
                <a:ea typeface="Calibri" panose="020F0502020204030204" pitchFamily="34" charset="0"/>
                <a:cs typeface="Calibri" panose="020F0502020204030204" pitchFamily="34" charset="0"/>
              </a:rPr>
              <a:t>The majority of Aboriginal and Torres Strait Islander women in prison have experienced physical and sexual violence, and trauma</a:t>
            </a:r>
            <a:endParaRPr lang="en-AU" sz="2000" dirty="0">
              <a:effectLst/>
              <a:ea typeface="Calibri" panose="020F0502020204030204" pitchFamily="34" charset="0"/>
            </a:endParaRPr>
          </a:p>
          <a:p>
            <a:endParaRPr lang="en-AU" dirty="0"/>
          </a:p>
        </p:txBody>
      </p:sp>
    </p:spTree>
    <p:extLst>
      <p:ext uri="{BB962C8B-B14F-4D97-AF65-F5344CB8AC3E}">
        <p14:creationId xmlns:p14="http://schemas.microsoft.com/office/powerpoint/2010/main" val="162929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1FCAF-A26D-4750-8AB7-ACC1B236BCE7}"/>
              </a:ext>
            </a:extLst>
          </p:cNvPr>
          <p:cNvSpPr>
            <a:spLocks noGrp="1"/>
          </p:cNvSpPr>
          <p:nvPr>
            <p:ph type="title"/>
          </p:nvPr>
        </p:nvSpPr>
        <p:spPr/>
        <p:txBody>
          <a:bodyPr>
            <a:normAutofit fontScale="90000"/>
          </a:bodyPr>
          <a:lstStyle/>
          <a:p>
            <a:r>
              <a:rPr lang="en-AU" sz="3600" b="1" dirty="0">
                <a:effectLst/>
                <a:ea typeface="Calibri" panose="020F0502020204030204" pitchFamily="34" charset="0"/>
                <a:cs typeface="Times New Roman" panose="02020603050405020304" pitchFamily="18" charset="0"/>
              </a:rPr>
              <a:t>Rates of mental illness are higher among victims of crime compared to the general population.</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Content Placeholder 2">
            <a:extLst>
              <a:ext uri="{FF2B5EF4-FFF2-40B4-BE49-F238E27FC236}">
                <a16:creationId xmlns:a16="http://schemas.microsoft.com/office/drawing/2014/main" id="{3F40B3E3-61A7-4E0A-BFDA-7F1167F92CE8}"/>
              </a:ext>
            </a:extLst>
          </p:cNvPr>
          <p:cNvSpPr>
            <a:spLocks noGrp="1"/>
          </p:cNvSpPr>
          <p:nvPr>
            <p:ph idx="1"/>
          </p:nvPr>
        </p:nvSpPr>
        <p:spPr>
          <a:xfrm>
            <a:off x="913795" y="1776268"/>
            <a:ext cx="10353762" cy="4472132"/>
          </a:xfrm>
        </p:spPr>
        <p:txBody>
          <a:bodyPr>
            <a:normAutofit fontScale="92500" lnSpcReduction="10000"/>
          </a:bodyPr>
          <a:lstStyle/>
          <a:p>
            <a:pPr marL="342900" lvl="0" indent="-342900">
              <a:buFont typeface="Symbol" panose="05050102010706020507" pitchFamily="18" charset="2"/>
              <a:buChar char=""/>
            </a:pPr>
            <a:r>
              <a:rPr lang="en-AU" sz="2000" dirty="0">
                <a:effectLst/>
                <a:ea typeface="Calibri" panose="020F0502020204030204" pitchFamily="34" charset="0"/>
              </a:rPr>
              <a:t>People with mental illness are more likely to be victims of crime than perpetrators. </a:t>
            </a:r>
          </a:p>
          <a:p>
            <a:pPr marL="342900" lvl="0" indent="-342900">
              <a:buFont typeface="Symbol" panose="05050102010706020507" pitchFamily="18" charset="2"/>
              <a:buChar char=""/>
            </a:pPr>
            <a:r>
              <a:rPr lang="en-AU" sz="2000" dirty="0">
                <a:effectLst/>
                <a:ea typeface="Calibri" panose="020F0502020204030204" pitchFamily="34" charset="0"/>
              </a:rPr>
              <a:t>One researcher found that people with severe mental illness:</a:t>
            </a:r>
          </a:p>
          <a:p>
            <a:pPr lvl="1" indent="-342900">
              <a:buFont typeface="Symbol" panose="05050102010706020507" pitchFamily="18" charset="2"/>
              <a:buChar char=""/>
            </a:pPr>
            <a:r>
              <a:rPr lang="en-AU" sz="1800" dirty="0">
                <a:effectLst/>
                <a:ea typeface="Calibri" panose="020F0502020204030204" pitchFamily="34" charset="0"/>
              </a:rPr>
              <a:t>about 11 times more likely to be a victim of crime compared to the general population. </a:t>
            </a:r>
          </a:p>
          <a:p>
            <a:pPr lvl="1" indent="-342900">
              <a:buFont typeface="Symbol" panose="05050102010706020507" pitchFamily="18" charset="2"/>
              <a:buChar char=""/>
            </a:pPr>
            <a:r>
              <a:rPr lang="en-AU" sz="1800" dirty="0">
                <a:effectLst/>
                <a:ea typeface="Calibri" panose="020F0502020204030204" pitchFamily="34" charset="0"/>
              </a:rPr>
              <a:t>this likelihood increases in line with the severity of mental illness.</a:t>
            </a:r>
          </a:p>
          <a:p>
            <a:pPr marL="342900" lvl="0" indent="-342900">
              <a:buFont typeface="Symbol" panose="05050102010706020507" pitchFamily="18" charset="2"/>
              <a:buChar char=""/>
            </a:pPr>
            <a:r>
              <a:rPr lang="en-AU" sz="2000" dirty="0">
                <a:effectLst/>
                <a:ea typeface="Calibri" panose="020F0502020204030204" pitchFamily="34" charset="0"/>
              </a:rPr>
              <a:t>The odds of becoming a victim increased for specific groups of victims with mental illness especially if:</a:t>
            </a:r>
          </a:p>
          <a:p>
            <a:pPr marL="742950" lvl="1" indent="-285750">
              <a:buFont typeface="Courier New" panose="02070309020205020404" pitchFamily="49" charset="0"/>
              <a:buChar char="o"/>
            </a:pPr>
            <a:r>
              <a:rPr lang="en-AU" sz="2000" dirty="0">
                <a:effectLst/>
                <a:ea typeface="Calibri" panose="020F0502020204030204" pitchFamily="34" charset="0"/>
              </a:rPr>
              <a:t>homeless</a:t>
            </a:r>
          </a:p>
          <a:p>
            <a:pPr marL="742950" lvl="1" indent="-285750">
              <a:buFont typeface="Courier New" panose="02070309020205020404" pitchFamily="49" charset="0"/>
              <a:buChar char="o"/>
            </a:pPr>
            <a:r>
              <a:rPr lang="en-AU" sz="2000" dirty="0">
                <a:effectLst/>
                <a:ea typeface="Calibri" panose="020F0502020204030204" pitchFamily="34" charset="0"/>
              </a:rPr>
              <a:t>a history of substance use </a:t>
            </a:r>
          </a:p>
          <a:p>
            <a:pPr marL="742950" lvl="1" indent="-285750">
              <a:buFont typeface="Courier New" panose="02070309020205020404" pitchFamily="49" charset="0"/>
              <a:buChar char="o"/>
            </a:pPr>
            <a:r>
              <a:rPr lang="en-AU" sz="2000" dirty="0">
                <a:effectLst/>
                <a:ea typeface="Calibri" panose="020F0502020204030204" pitchFamily="34" charset="0"/>
              </a:rPr>
              <a:t>poorer social and occupational function </a:t>
            </a:r>
          </a:p>
          <a:p>
            <a:pPr marL="342900" lvl="0" indent="-342900">
              <a:buFont typeface="Symbol" panose="05050102010706020507" pitchFamily="18" charset="2"/>
              <a:buChar char=""/>
            </a:pPr>
            <a:r>
              <a:rPr lang="en-AU" sz="2000" dirty="0">
                <a:effectLst/>
                <a:ea typeface="Calibri" panose="020F0502020204030204" pitchFamily="34" charset="0"/>
              </a:rPr>
              <a:t>Perpetrators with mental illness are also more likely to have been victims of crime. </a:t>
            </a:r>
          </a:p>
          <a:p>
            <a:pPr marL="342900" lvl="0" indent="-342900">
              <a:buFont typeface="Symbol" panose="05050102010706020507" pitchFamily="18" charset="2"/>
              <a:buChar char=""/>
            </a:pPr>
            <a:r>
              <a:rPr lang="en-AU" sz="2000" dirty="0">
                <a:effectLst/>
                <a:ea typeface="Calibri" panose="020F0502020204030204" pitchFamily="34" charset="0"/>
              </a:rPr>
              <a:t>New South Wales data - 85% of offenders with mental illness and cognitive disabilities had at least one instance of becoming a victim; 65% victim of violent crime.</a:t>
            </a:r>
          </a:p>
          <a:p>
            <a:endParaRPr lang="en-AU" dirty="0"/>
          </a:p>
        </p:txBody>
      </p:sp>
    </p:spTree>
    <p:extLst>
      <p:ext uri="{BB962C8B-B14F-4D97-AF65-F5344CB8AC3E}">
        <p14:creationId xmlns:p14="http://schemas.microsoft.com/office/powerpoint/2010/main" val="86599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EE06E-F23A-45F6-8051-2F1850DCC9B6}"/>
              </a:ext>
            </a:extLst>
          </p:cNvPr>
          <p:cNvSpPr>
            <a:spLocks noGrp="1"/>
          </p:cNvSpPr>
          <p:nvPr>
            <p:ph type="title"/>
          </p:nvPr>
        </p:nvSpPr>
        <p:spPr>
          <a:xfrm>
            <a:off x="839904" y="175491"/>
            <a:ext cx="10353762" cy="1257300"/>
          </a:xfrm>
        </p:spPr>
        <p:txBody>
          <a:bodyPr>
            <a:normAutofit fontScale="90000"/>
          </a:bodyPr>
          <a:lstStyle/>
          <a:p>
            <a:r>
              <a:rPr lang="en-US" dirty="0"/>
              <a:t>Cost of the criminal justice system overall and the mental health component </a:t>
            </a:r>
            <a:endParaRPr lang="en-AU" dirty="0"/>
          </a:p>
        </p:txBody>
      </p:sp>
      <p:sp>
        <p:nvSpPr>
          <p:cNvPr id="3" name="Content Placeholder 2">
            <a:extLst>
              <a:ext uri="{FF2B5EF4-FFF2-40B4-BE49-F238E27FC236}">
                <a16:creationId xmlns:a16="http://schemas.microsoft.com/office/drawing/2014/main" id="{38139A06-9938-4001-AC2B-E98A2F8B6CB0}"/>
              </a:ext>
            </a:extLst>
          </p:cNvPr>
          <p:cNvSpPr>
            <a:spLocks noGrp="1"/>
          </p:cNvSpPr>
          <p:nvPr>
            <p:ph idx="1"/>
          </p:nvPr>
        </p:nvSpPr>
        <p:spPr>
          <a:xfrm>
            <a:off x="913795" y="1533236"/>
            <a:ext cx="10353762" cy="4793673"/>
          </a:xfrm>
        </p:spPr>
        <p:txBody>
          <a:bodyPr>
            <a:noAutofit/>
          </a:bodyPr>
          <a:lstStyle/>
          <a:p>
            <a:pPr algn="just">
              <a:lnSpc>
                <a:spcPct val="100000"/>
              </a:lnSpc>
              <a:spcBef>
                <a:spcPts val="1200"/>
              </a:spcBef>
              <a:spcAft>
                <a:spcPts val="300"/>
              </a:spcAft>
            </a:pPr>
            <a:r>
              <a:rPr lang="en-AU" sz="2000" dirty="0">
                <a:effectLst/>
                <a:ea typeface="Times New Roman" panose="02020603050405020304" pitchFamily="18" charset="0"/>
              </a:rPr>
              <a:t>In 2018-2019 Australia spent approximately:</a:t>
            </a:r>
          </a:p>
          <a:p>
            <a:pPr lvl="1" indent="-342900" algn="just">
              <a:spcBef>
                <a:spcPts val="1200"/>
              </a:spcBef>
              <a:spcAft>
                <a:spcPts val="300"/>
              </a:spcAft>
            </a:pPr>
            <a:r>
              <a:rPr lang="en-AU" sz="2000" dirty="0">
                <a:effectLst/>
                <a:ea typeface="Times New Roman" panose="02020603050405020304" pitchFamily="18" charset="0"/>
              </a:rPr>
              <a:t>$4.9 Bn. per year to house people in prisons - </a:t>
            </a:r>
            <a:r>
              <a:rPr lang="en-AU" sz="2000" dirty="0">
                <a:effectLst/>
                <a:ea typeface="Calibri" panose="020F0502020204030204" pitchFamily="34" charset="0"/>
                <a:cs typeface="Calibri" panose="020F0502020204030204" pitchFamily="34" charset="0"/>
              </a:rPr>
              <a:t>approximately 23% ($1.13Bn) of the cost of housing people in prisons is attributable to mental illness (prevalence data in prisons)</a:t>
            </a:r>
          </a:p>
          <a:p>
            <a:pPr lvl="1" indent="-342900" algn="just">
              <a:spcBef>
                <a:spcPts val="1200"/>
              </a:spcBef>
              <a:spcAft>
                <a:spcPts val="300"/>
              </a:spcAft>
            </a:pPr>
            <a:r>
              <a:rPr lang="en-AU" sz="2000" dirty="0">
                <a:effectLst/>
                <a:ea typeface="Calibri" panose="020F0502020204030204" pitchFamily="34" charset="0"/>
                <a:cs typeface="Calibri" panose="020F0502020204030204" pitchFamily="34" charset="0"/>
              </a:rPr>
              <a:t>Forensic mental health – estimated cost $876Mn </a:t>
            </a:r>
          </a:p>
          <a:p>
            <a:pPr lvl="1" indent="-342900" algn="just">
              <a:spcBef>
                <a:spcPts val="1200"/>
              </a:spcBef>
              <a:spcAft>
                <a:spcPts val="300"/>
              </a:spcAft>
            </a:pPr>
            <a:r>
              <a:rPr lang="en-AU" sz="2000" dirty="0">
                <a:effectLst/>
                <a:ea typeface="Times New Roman" panose="02020603050405020304" pitchFamily="18" charset="0"/>
              </a:rPr>
              <a:t>Total cost of housing prisoners with mental illness and forensic patients $2Bn.</a:t>
            </a:r>
          </a:p>
          <a:p>
            <a:pPr lvl="1" indent="-342900" algn="just">
              <a:spcBef>
                <a:spcPts val="1200"/>
              </a:spcBef>
              <a:spcAft>
                <a:spcPts val="300"/>
              </a:spcAft>
            </a:pPr>
            <a:r>
              <a:rPr lang="en-AU" sz="2000" dirty="0">
                <a:effectLst/>
                <a:ea typeface="Times New Roman" panose="02020603050405020304" pitchFamily="18" charset="0"/>
              </a:rPr>
              <a:t>$12.4 billion on police (mental health component not estimated). </a:t>
            </a:r>
          </a:p>
          <a:p>
            <a:pPr lvl="2" indent="-342900" algn="just">
              <a:spcBef>
                <a:spcPts val="1200"/>
              </a:spcBef>
              <a:spcAft>
                <a:spcPts val="300"/>
              </a:spcAft>
            </a:pPr>
            <a:r>
              <a:rPr lang="en-AU" sz="2000" dirty="0">
                <a:effectLst/>
                <a:ea typeface="Calibri" panose="020F0502020204030204" pitchFamily="34" charset="0"/>
                <a:cs typeface="Calibri" panose="020F0502020204030204" pitchFamily="34" charset="0"/>
              </a:rPr>
              <a:t>In a national study of Police detainees 43% of men and 55% of women reported a previously diagnosed mental illness </a:t>
            </a:r>
            <a:endParaRPr lang="en-AU" sz="2000" dirty="0">
              <a:effectLst/>
              <a:ea typeface="Times New Roman" panose="02020603050405020304" pitchFamily="18" charset="0"/>
            </a:endParaRPr>
          </a:p>
          <a:p>
            <a:pPr lvl="1" indent="-342900" algn="just">
              <a:spcBef>
                <a:spcPts val="1200"/>
              </a:spcBef>
              <a:spcAft>
                <a:spcPts val="300"/>
              </a:spcAft>
            </a:pPr>
            <a:r>
              <a:rPr lang="en-AU" sz="2000" dirty="0">
                <a:effectLst/>
                <a:ea typeface="Times New Roman" panose="02020603050405020304" pitchFamily="18" charset="0"/>
              </a:rPr>
              <a:t>$506 million magistrates’ courts. (mental health component not estimated)</a:t>
            </a:r>
          </a:p>
          <a:p>
            <a:pPr lvl="2" indent="-342900">
              <a:spcAft>
                <a:spcPts val="300"/>
              </a:spcAft>
            </a:pPr>
            <a:r>
              <a:rPr lang="en-AU" sz="2000" dirty="0">
                <a:effectLst/>
                <a:ea typeface="Calibri" panose="020F0502020204030204" pitchFamily="34" charset="0"/>
                <a:cs typeface="Calibri" panose="020F0502020204030204" pitchFamily="34" charset="0"/>
              </a:rPr>
              <a:t>New South Wales study 55% of court defendants one or more psychiatric disorders.</a:t>
            </a:r>
            <a:endParaRPr lang="en-AU" sz="2000" dirty="0">
              <a:effectLst/>
              <a:ea typeface="Calibri" panose="020F0502020204030204" pitchFamily="34" charset="0"/>
            </a:endParaRPr>
          </a:p>
          <a:p>
            <a:pPr lvl="2" indent="-342900">
              <a:spcAft>
                <a:spcPts val="300"/>
              </a:spcAft>
            </a:pPr>
            <a:r>
              <a:rPr lang="en-AU" sz="2000" dirty="0">
                <a:effectLst/>
                <a:ea typeface="Calibri" panose="020F0502020204030204" pitchFamily="34" charset="0"/>
                <a:cs typeface="Calibri" panose="020F0502020204030204" pitchFamily="34" charset="0"/>
              </a:rPr>
              <a:t>WA Magistrates Court &gt; 50% of court defendants had mental illness </a:t>
            </a:r>
            <a:r>
              <a:rPr lang="en-AU" sz="2000" dirty="0">
                <a:effectLst/>
                <a:ea typeface="Calibri" panose="020F0502020204030204" pitchFamily="34" charset="0"/>
                <a:cs typeface="Times New Roman" panose="02020603050405020304" pitchFamily="18" charset="0"/>
              </a:rPr>
              <a:t> </a:t>
            </a:r>
          </a:p>
          <a:p>
            <a:endParaRPr lang="en-AU" sz="2000" dirty="0"/>
          </a:p>
        </p:txBody>
      </p:sp>
    </p:spTree>
    <p:extLst>
      <p:ext uri="{BB962C8B-B14F-4D97-AF65-F5344CB8AC3E}">
        <p14:creationId xmlns:p14="http://schemas.microsoft.com/office/powerpoint/2010/main" val="258165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FE34E-F3DA-4F6B-B469-DC17E5567560}"/>
              </a:ext>
            </a:extLst>
          </p:cNvPr>
          <p:cNvSpPr>
            <a:spLocks noGrp="1"/>
          </p:cNvSpPr>
          <p:nvPr>
            <p:ph type="title"/>
          </p:nvPr>
        </p:nvSpPr>
        <p:spPr/>
        <p:txBody>
          <a:bodyPr>
            <a:normAutofit fontScale="90000"/>
          </a:bodyPr>
          <a:lstStyle/>
          <a:p>
            <a:r>
              <a:rPr lang="en-US" dirty="0"/>
              <a:t>Recommendations of the Productivity Commission re Justice I</a:t>
            </a:r>
            <a:endParaRPr lang="en-AU" dirty="0"/>
          </a:p>
        </p:txBody>
      </p:sp>
      <p:sp>
        <p:nvSpPr>
          <p:cNvPr id="3" name="Content Placeholder 2">
            <a:extLst>
              <a:ext uri="{FF2B5EF4-FFF2-40B4-BE49-F238E27FC236}">
                <a16:creationId xmlns:a16="http://schemas.microsoft.com/office/drawing/2014/main" id="{D3F6FDD1-9A15-464E-AF6E-66F2970DBFC5}"/>
              </a:ext>
            </a:extLst>
          </p:cNvPr>
          <p:cNvSpPr>
            <a:spLocks noGrp="1"/>
          </p:cNvSpPr>
          <p:nvPr>
            <p:ph idx="1"/>
          </p:nvPr>
        </p:nvSpPr>
        <p:spPr/>
        <p:txBody>
          <a:bodyPr/>
          <a:lstStyle/>
          <a:p>
            <a:pPr marL="36900" indent="0" algn="l">
              <a:lnSpc>
                <a:spcPct val="100000"/>
              </a:lnSpc>
              <a:spcBef>
                <a:spcPts val="0"/>
              </a:spcBef>
              <a:buNone/>
            </a:pPr>
            <a:r>
              <a:rPr lang="en-AU" sz="2000" dirty="0">
                <a:effectLst/>
                <a:ea typeface="Times New Roman" panose="02020603050405020304" pitchFamily="18" charset="0"/>
                <a:cs typeface="Times New Roman" panose="02020603050405020304" pitchFamily="18" charset="0"/>
              </a:rPr>
              <a:t>As a priority:</a:t>
            </a:r>
          </a:p>
          <a:p>
            <a:pPr marL="0" lvl="0" indent="0" algn="l">
              <a:lnSpc>
                <a:spcPct val="100000"/>
              </a:lnSpc>
              <a:spcBef>
                <a:spcPts val="0"/>
              </a:spcBef>
              <a:buSzPts val="900"/>
              <a:buNone/>
              <a:tabLst>
                <a:tab pos="228600" algn="l"/>
                <a:tab pos="457200" algn="l"/>
              </a:tabLst>
            </a:pPr>
            <a:r>
              <a:rPr lang="en-AU" sz="2000" spc="-20" dirty="0">
                <a:effectLst/>
                <a:ea typeface="Times New Roman" panose="02020603050405020304" pitchFamily="18" charset="0"/>
                <a:cs typeface="Times New Roman" panose="02020603050405020304" pitchFamily="18" charset="0"/>
              </a:rPr>
              <a:t>State and Territory Governments should: </a:t>
            </a:r>
            <a:endParaRPr lang="en-AU" sz="2000" dirty="0">
              <a:effectLst/>
              <a:ea typeface="Times New Roman" panose="02020603050405020304" pitchFamily="18" charset="0"/>
              <a:cs typeface="Times New Roman" panose="02020603050405020304" pitchFamily="18" charset="0"/>
            </a:endParaRPr>
          </a:p>
          <a:p>
            <a:pPr indent="-342900">
              <a:lnSpc>
                <a:spcPct val="100000"/>
              </a:lnSpc>
              <a:spcBef>
                <a:spcPts val="0"/>
              </a:spcBef>
              <a:buSzPts val="900"/>
              <a:tabLst>
                <a:tab pos="228600" algn="l"/>
                <a:tab pos="457200" algn="l"/>
              </a:tabLst>
            </a:pPr>
            <a:r>
              <a:rPr lang="en-AU" sz="2000" spc="-20" dirty="0">
                <a:effectLst/>
                <a:ea typeface="Times New Roman" panose="02020603050405020304" pitchFamily="18" charset="0"/>
                <a:cs typeface="Times New Roman" panose="02020603050405020304" pitchFamily="18" charset="0"/>
              </a:rPr>
              <a:t>implement a systematic approach for responding to mental health related incidents </a:t>
            </a:r>
            <a:endParaRPr lang="en-AU" sz="2000" dirty="0">
              <a:effectLst/>
              <a:ea typeface="Times New Roman" panose="02020603050405020304" pitchFamily="18" charset="0"/>
              <a:cs typeface="Times New Roman" panose="02020603050405020304" pitchFamily="18" charset="0"/>
            </a:endParaRPr>
          </a:p>
          <a:p>
            <a:pPr indent="-342900">
              <a:lnSpc>
                <a:spcPct val="100000"/>
              </a:lnSpc>
              <a:spcBef>
                <a:spcPts val="0"/>
              </a:spcBef>
              <a:buSzPts val="900"/>
              <a:tabLst>
                <a:tab pos="228600" algn="l"/>
                <a:tab pos="457200" algn="l"/>
              </a:tabLst>
            </a:pPr>
            <a:r>
              <a:rPr lang="en-AU" sz="2000" spc="-20" dirty="0">
                <a:effectLst/>
                <a:ea typeface="Times New Roman" panose="02020603050405020304" pitchFamily="18" charset="0"/>
                <a:cs typeface="Times New Roman" panose="02020603050405020304" pitchFamily="18" charset="0"/>
              </a:rPr>
              <a:t>mental health professionals should be embedded in police communication centres and police</a:t>
            </a:r>
            <a:endParaRPr lang="en-AU" sz="2000" dirty="0">
              <a:effectLst/>
              <a:ea typeface="Times New Roman" panose="02020603050405020304" pitchFamily="18" charset="0"/>
              <a:cs typeface="Times New Roman" panose="02020603050405020304" pitchFamily="18" charset="0"/>
            </a:endParaRPr>
          </a:p>
          <a:p>
            <a:pPr indent="-342900">
              <a:lnSpc>
                <a:spcPct val="100000"/>
              </a:lnSpc>
              <a:spcBef>
                <a:spcPts val="0"/>
              </a:spcBef>
              <a:buSzPts val="900"/>
              <a:tabLst>
                <a:tab pos="228600" algn="l"/>
                <a:tab pos="457200" algn="l"/>
              </a:tabLst>
            </a:pPr>
            <a:r>
              <a:rPr lang="en-AU" sz="2000" spc="-20" dirty="0">
                <a:effectLst/>
                <a:ea typeface="Times New Roman" panose="02020603050405020304" pitchFamily="18" charset="0"/>
                <a:cs typeface="Times New Roman" panose="02020603050405020304" pitchFamily="18" charset="0"/>
              </a:rPr>
              <a:t>mental health professionals and/or ambulance services should be able to co-ordinate with mental health related incidents and exchange information. </a:t>
            </a:r>
            <a:endParaRPr lang="en-AU" sz="2000" dirty="0">
              <a:effectLst/>
              <a:ea typeface="Times New Roman" panose="02020603050405020304" pitchFamily="18" charset="0"/>
              <a:cs typeface="Times New Roman" panose="02020603050405020304" pitchFamily="18" charset="0"/>
            </a:endParaRPr>
          </a:p>
          <a:p>
            <a:pPr indent="-342900">
              <a:lnSpc>
                <a:spcPct val="100000"/>
              </a:lnSpc>
              <a:spcBef>
                <a:spcPts val="0"/>
              </a:spcBef>
              <a:buSzPts val="900"/>
              <a:tabLst>
                <a:tab pos="228600" algn="l"/>
                <a:tab pos="457200" algn="l"/>
              </a:tabLst>
            </a:pPr>
            <a:r>
              <a:rPr lang="en-AU" sz="2000" dirty="0">
                <a:effectLst/>
                <a:ea typeface="Times New Roman" panose="02020603050405020304" pitchFamily="18" charset="0"/>
                <a:cs typeface="Times New Roman" panose="02020603050405020304" pitchFamily="18" charset="0"/>
              </a:rPr>
              <a:t>ensure that people have legal representation when appearing before mental health tribunals.</a:t>
            </a:r>
          </a:p>
          <a:p>
            <a:pPr indent="-342900">
              <a:lnSpc>
                <a:spcPct val="100000"/>
              </a:lnSpc>
              <a:spcBef>
                <a:spcPts val="0"/>
              </a:spcBef>
              <a:buSzPts val="900"/>
              <a:tabLst>
                <a:tab pos="228600" algn="l"/>
                <a:tab pos="457200" algn="l"/>
              </a:tabLst>
            </a:pPr>
            <a:r>
              <a:rPr lang="en-AU" sz="2000" dirty="0">
                <a:effectLst/>
                <a:ea typeface="Times New Roman" panose="02020603050405020304" pitchFamily="18" charset="0"/>
                <a:cs typeface="Times New Roman" panose="02020603050405020304" pitchFamily="18" charset="0"/>
              </a:rPr>
              <a:t>State and Territory Governments should adequately resource legal assistance services for this purpose. </a:t>
            </a:r>
          </a:p>
          <a:p>
            <a:endParaRPr lang="en-AU" dirty="0"/>
          </a:p>
        </p:txBody>
      </p:sp>
    </p:spTree>
    <p:extLst>
      <p:ext uri="{BB962C8B-B14F-4D97-AF65-F5344CB8AC3E}">
        <p14:creationId xmlns:p14="http://schemas.microsoft.com/office/powerpoint/2010/main" val="330820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01D02-AC59-4C7C-AC8F-FE5D1ABF4DA6}"/>
              </a:ext>
            </a:extLst>
          </p:cNvPr>
          <p:cNvSpPr>
            <a:spLocks noGrp="1"/>
          </p:cNvSpPr>
          <p:nvPr>
            <p:ph type="title"/>
          </p:nvPr>
        </p:nvSpPr>
        <p:spPr/>
        <p:txBody>
          <a:bodyPr>
            <a:normAutofit fontScale="90000"/>
          </a:bodyPr>
          <a:lstStyle/>
          <a:p>
            <a:r>
              <a:rPr lang="en-US" dirty="0"/>
              <a:t>Recommendations of the Productivity Commission II</a:t>
            </a:r>
            <a:endParaRPr lang="en-AU" dirty="0"/>
          </a:p>
        </p:txBody>
      </p:sp>
      <p:sp>
        <p:nvSpPr>
          <p:cNvPr id="3" name="Content Placeholder 2">
            <a:extLst>
              <a:ext uri="{FF2B5EF4-FFF2-40B4-BE49-F238E27FC236}">
                <a16:creationId xmlns:a16="http://schemas.microsoft.com/office/drawing/2014/main" id="{46230F58-DEBD-481F-9404-65B337872FEB}"/>
              </a:ext>
            </a:extLst>
          </p:cNvPr>
          <p:cNvSpPr>
            <a:spLocks noGrp="1"/>
          </p:cNvSpPr>
          <p:nvPr>
            <p:ph idx="1"/>
          </p:nvPr>
        </p:nvSpPr>
        <p:spPr>
          <a:xfrm>
            <a:off x="913795" y="2076450"/>
            <a:ext cx="10353762" cy="3908714"/>
          </a:xfrm>
        </p:spPr>
        <p:txBody>
          <a:bodyPr>
            <a:normAutofit/>
          </a:bodyPr>
          <a:lstStyle/>
          <a:p>
            <a:pPr marL="36900" indent="0" algn="l">
              <a:lnSpc>
                <a:spcPct val="100000"/>
              </a:lnSpc>
              <a:spcBef>
                <a:spcPts val="500"/>
              </a:spcBef>
              <a:buNone/>
            </a:pPr>
            <a:r>
              <a:rPr lang="en-AU" sz="2000" dirty="0">
                <a:effectLst/>
                <a:ea typeface="Times New Roman" panose="02020603050405020304" pitchFamily="18" charset="0"/>
                <a:cs typeface="Times New Roman" panose="02020603050405020304" pitchFamily="18" charset="0"/>
              </a:rPr>
              <a:t>Additional Government reforms for people in the justice system:</a:t>
            </a:r>
          </a:p>
          <a:p>
            <a:pPr indent="-342900">
              <a:lnSpc>
                <a:spcPct val="100000"/>
              </a:lnSpc>
              <a:spcBef>
                <a:spcPts val="400"/>
              </a:spcBef>
              <a:buSzPts val="900"/>
              <a:tabLst>
                <a:tab pos="228600" algn="l"/>
              </a:tabLst>
            </a:pPr>
            <a:r>
              <a:rPr lang="en-AU" sz="2000" spc="-20" dirty="0">
                <a:effectLst/>
                <a:ea typeface="Times New Roman" panose="02020603050405020304" pitchFamily="18" charset="0"/>
                <a:cs typeface="Times New Roman" panose="02020603050405020304" pitchFamily="18" charset="0"/>
              </a:rPr>
              <a:t>early intervention to identify and support people with mental illness at high risk of contact with the criminal justice system to reduce the risks of offending. </a:t>
            </a:r>
            <a:endParaRPr lang="en-AU" sz="2000" dirty="0">
              <a:effectLst/>
              <a:ea typeface="Times New Roman" panose="02020603050405020304" pitchFamily="18" charset="0"/>
              <a:cs typeface="Times New Roman" panose="02020603050405020304" pitchFamily="18" charset="0"/>
            </a:endParaRPr>
          </a:p>
          <a:p>
            <a:pPr indent="-342900">
              <a:lnSpc>
                <a:spcPct val="100000"/>
              </a:lnSpc>
              <a:spcBef>
                <a:spcPts val="400"/>
              </a:spcBef>
              <a:buSzPts val="900"/>
              <a:tabLst>
                <a:tab pos="228600" algn="l"/>
              </a:tabLst>
            </a:pPr>
            <a:r>
              <a:rPr lang="en-AU" sz="2000" dirty="0">
                <a:effectLst/>
                <a:ea typeface="Times New Roman" panose="02020603050405020304" pitchFamily="18" charset="0"/>
                <a:cs typeface="Times New Roman" panose="02020603050405020304" pitchFamily="18" charset="0"/>
              </a:rPr>
              <a:t>people with mental illness have access to court diversion programs.</a:t>
            </a:r>
          </a:p>
          <a:p>
            <a:pPr indent="-342900">
              <a:lnSpc>
                <a:spcPct val="100000"/>
              </a:lnSpc>
              <a:spcBef>
                <a:spcPts val="400"/>
              </a:spcBef>
              <a:buSzPts val="900"/>
              <a:tabLst>
                <a:tab pos="228600" algn="l"/>
              </a:tabLst>
            </a:pPr>
            <a:r>
              <a:rPr lang="en-AU" sz="2000" dirty="0">
                <a:effectLst/>
                <a:ea typeface="Times New Roman" panose="02020603050405020304" pitchFamily="18" charset="0"/>
                <a:cs typeface="Times New Roman" panose="02020603050405020304" pitchFamily="18" charset="0"/>
              </a:rPr>
              <a:t>National Safety and Quality Service Standards be reviewed to see how they can be implemented in correctional settings. </a:t>
            </a:r>
          </a:p>
          <a:p>
            <a:pPr indent="-342900">
              <a:lnSpc>
                <a:spcPct val="100000"/>
              </a:lnSpc>
              <a:spcBef>
                <a:spcPts val="400"/>
              </a:spcBef>
              <a:buSzPts val="900"/>
              <a:tabLst>
                <a:tab pos="228600" algn="l"/>
              </a:tabLst>
            </a:pPr>
            <a:r>
              <a:rPr lang="en-AU" sz="2000" dirty="0">
                <a:effectLst/>
                <a:ea typeface="Times New Roman" panose="02020603050405020304" pitchFamily="18" charset="0"/>
                <a:cs typeface="Times New Roman" panose="02020603050405020304" pitchFamily="18" charset="0"/>
              </a:rPr>
              <a:t>people with mental illness in correctional facilities have access to timely and culturally capable mental healthcare. </a:t>
            </a:r>
          </a:p>
          <a:p>
            <a:pPr indent="-342900">
              <a:lnSpc>
                <a:spcPct val="100000"/>
              </a:lnSpc>
              <a:spcBef>
                <a:spcPts val="400"/>
              </a:spcBef>
              <a:buSzPts val="900"/>
              <a:tabLst>
                <a:tab pos="228600" algn="l"/>
              </a:tabLst>
            </a:pPr>
            <a:r>
              <a:rPr lang="en-AU" sz="2000" dirty="0">
                <a:effectLst/>
                <a:ea typeface="Times New Roman" panose="02020603050405020304" pitchFamily="18" charset="0"/>
                <a:cs typeface="Times New Roman" panose="02020603050405020304" pitchFamily="18" charset="0"/>
              </a:rPr>
              <a:t>The forensic mental health component of the National Mental Health Service Planning Framework to be completed to inform planning and funding. </a:t>
            </a:r>
          </a:p>
          <a:p>
            <a:endParaRPr lang="en-AU" sz="2000" dirty="0"/>
          </a:p>
        </p:txBody>
      </p:sp>
    </p:spTree>
    <p:extLst>
      <p:ext uri="{BB962C8B-B14F-4D97-AF65-F5344CB8AC3E}">
        <p14:creationId xmlns:p14="http://schemas.microsoft.com/office/powerpoint/2010/main" val="103710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B215C-F8F2-48C9-B544-485579312847}"/>
              </a:ext>
            </a:extLst>
          </p:cNvPr>
          <p:cNvSpPr>
            <a:spLocks noGrp="1"/>
          </p:cNvSpPr>
          <p:nvPr>
            <p:ph type="title"/>
          </p:nvPr>
        </p:nvSpPr>
        <p:spPr/>
        <p:txBody>
          <a:bodyPr>
            <a:normAutofit fontScale="90000"/>
          </a:bodyPr>
          <a:lstStyle/>
          <a:p>
            <a:r>
              <a:rPr lang="en-US" dirty="0"/>
              <a:t>Recommendations of the Productivity Commission III</a:t>
            </a:r>
            <a:endParaRPr lang="en-AU" dirty="0"/>
          </a:p>
        </p:txBody>
      </p:sp>
      <p:sp>
        <p:nvSpPr>
          <p:cNvPr id="3" name="Content Placeholder 2">
            <a:extLst>
              <a:ext uri="{FF2B5EF4-FFF2-40B4-BE49-F238E27FC236}">
                <a16:creationId xmlns:a16="http://schemas.microsoft.com/office/drawing/2014/main" id="{73284F09-0D6F-49EB-BF78-88B34069769D}"/>
              </a:ext>
            </a:extLst>
          </p:cNvPr>
          <p:cNvSpPr>
            <a:spLocks noGrp="1"/>
          </p:cNvSpPr>
          <p:nvPr>
            <p:ph idx="1"/>
          </p:nvPr>
        </p:nvSpPr>
        <p:spPr/>
        <p:txBody>
          <a:bodyPr>
            <a:normAutofit lnSpcReduction="10000"/>
          </a:bodyPr>
          <a:lstStyle/>
          <a:p>
            <a:pPr marL="36900" indent="0" algn="l">
              <a:lnSpc>
                <a:spcPct val="100000"/>
              </a:lnSpc>
              <a:spcBef>
                <a:spcPts val="500"/>
              </a:spcBef>
              <a:buNone/>
            </a:pPr>
            <a:r>
              <a:rPr lang="en-AU" sz="2000" dirty="0">
                <a:effectLst/>
                <a:ea typeface="Times New Roman" panose="02020603050405020304" pitchFamily="18" charset="0"/>
                <a:cs typeface="Times New Roman" panose="02020603050405020304" pitchFamily="18" charset="0"/>
              </a:rPr>
              <a:t>Additional State and Territory Governments reforms to improve access to justice:</a:t>
            </a:r>
          </a:p>
          <a:p>
            <a:pPr indent="-342900">
              <a:lnSpc>
                <a:spcPct val="100000"/>
              </a:lnSpc>
              <a:spcBef>
                <a:spcPts val="400"/>
              </a:spcBef>
              <a:buSzPts val="900"/>
              <a:tabLst>
                <a:tab pos="228600" algn="l"/>
              </a:tabLst>
            </a:pPr>
            <a:r>
              <a:rPr lang="en-AU" sz="2000" dirty="0">
                <a:effectLst/>
                <a:ea typeface="Times New Roman" panose="02020603050405020304" pitchFamily="18" charset="0"/>
                <a:cs typeface="Times New Roman" panose="02020603050405020304" pitchFamily="18" charset="0"/>
              </a:rPr>
              <a:t>disability justice strategies </a:t>
            </a:r>
          </a:p>
          <a:p>
            <a:pPr indent="-342900">
              <a:lnSpc>
                <a:spcPct val="100000"/>
              </a:lnSpc>
              <a:spcBef>
                <a:spcPts val="400"/>
              </a:spcBef>
              <a:buSzPts val="900"/>
              <a:tabLst>
                <a:tab pos="228600" algn="l"/>
              </a:tabLst>
            </a:pPr>
            <a:r>
              <a:rPr lang="en-AU" sz="2000" dirty="0">
                <a:effectLst/>
                <a:ea typeface="Times New Roman" panose="02020603050405020304" pitchFamily="18" charset="0"/>
                <a:cs typeface="Times New Roman" panose="02020603050405020304" pitchFamily="18" charset="0"/>
              </a:rPr>
              <a:t>better integrate legal and health services (such as health justice partnerships) so people with mental illness are better supported to participate in the justice system. </a:t>
            </a:r>
          </a:p>
          <a:p>
            <a:pPr indent="-342900">
              <a:lnSpc>
                <a:spcPct val="100000"/>
              </a:lnSpc>
              <a:spcBef>
                <a:spcPts val="400"/>
              </a:spcBef>
              <a:buSzPts val="900"/>
              <a:tabLst>
                <a:tab pos="228600" algn="l"/>
              </a:tabLst>
            </a:pPr>
            <a:r>
              <a:rPr lang="en-AU" sz="2000" dirty="0">
                <a:effectLst/>
                <a:ea typeface="Times New Roman" panose="02020603050405020304" pitchFamily="18" charset="0"/>
                <a:cs typeface="Times New Roman" panose="02020603050405020304" pitchFamily="18" charset="0"/>
              </a:rPr>
              <a:t>supported decision making through improved access to individual non‑legal advocacy services and mental health advance directives. </a:t>
            </a:r>
          </a:p>
          <a:p>
            <a:pPr indent="-342900">
              <a:lnSpc>
                <a:spcPct val="100000"/>
              </a:lnSpc>
              <a:spcBef>
                <a:spcPts val="400"/>
              </a:spcBef>
              <a:buSzPts val="900"/>
              <a:tabLst>
                <a:tab pos="228600" algn="l"/>
              </a:tabLst>
            </a:pPr>
            <a:r>
              <a:rPr lang="en-AU" sz="2000" dirty="0">
                <a:effectLst/>
                <a:ea typeface="Times New Roman" panose="02020603050405020304" pitchFamily="18" charset="0"/>
                <a:cs typeface="Times New Roman" panose="02020603050405020304" pitchFamily="18" charset="0"/>
              </a:rPr>
              <a:t>treatment orders in mental health legislation are mutually recognised between States and Territories. </a:t>
            </a:r>
          </a:p>
          <a:p>
            <a:pPr marL="0" indent="0">
              <a:lnSpc>
                <a:spcPct val="100000"/>
              </a:lnSpc>
              <a:spcBef>
                <a:spcPts val="400"/>
              </a:spcBef>
              <a:buSzPts val="900"/>
              <a:buNone/>
              <a:tabLst>
                <a:tab pos="228600" algn="l"/>
              </a:tabLst>
            </a:pPr>
            <a:r>
              <a:rPr lang="en-AU" sz="3600" dirty="0">
                <a:effectLst/>
                <a:ea typeface="Times New Roman" panose="02020603050405020304" pitchFamily="18" charset="0"/>
                <a:cs typeface="Times New Roman" panose="02020603050405020304" pitchFamily="18" charset="0"/>
              </a:rPr>
              <a:t>*</a:t>
            </a:r>
          </a:p>
          <a:p>
            <a:endParaRPr lang="en-AU" dirty="0"/>
          </a:p>
        </p:txBody>
      </p:sp>
    </p:spTree>
    <p:extLst>
      <p:ext uri="{BB962C8B-B14F-4D97-AF65-F5344CB8AC3E}">
        <p14:creationId xmlns:p14="http://schemas.microsoft.com/office/powerpoint/2010/main" val="188716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0590-FB10-41D7-A175-A48291C891DB}"/>
              </a:ext>
            </a:extLst>
          </p:cNvPr>
          <p:cNvSpPr>
            <a:spLocks noGrp="1"/>
          </p:cNvSpPr>
          <p:nvPr>
            <p:ph type="title"/>
          </p:nvPr>
        </p:nvSpPr>
        <p:spPr/>
        <p:txBody>
          <a:bodyPr/>
          <a:lstStyle/>
          <a:p>
            <a:r>
              <a:rPr lang="en-US" dirty="0"/>
              <a:t>Mental health workforce</a:t>
            </a:r>
            <a:endParaRPr lang="en-AU" dirty="0"/>
          </a:p>
        </p:txBody>
      </p:sp>
      <p:pic>
        <p:nvPicPr>
          <p:cNvPr id="5" name="Content Placeholder 4">
            <a:extLst>
              <a:ext uri="{FF2B5EF4-FFF2-40B4-BE49-F238E27FC236}">
                <a16:creationId xmlns:a16="http://schemas.microsoft.com/office/drawing/2014/main" id="{A9F5CA01-54F2-48C2-AFDA-42CF3FF3692A}"/>
              </a:ext>
            </a:extLst>
          </p:cNvPr>
          <p:cNvPicPr>
            <a:picLocks noGrp="1" noChangeAspect="1"/>
          </p:cNvPicPr>
          <p:nvPr>
            <p:ph idx="1"/>
          </p:nvPr>
        </p:nvPicPr>
        <p:blipFill>
          <a:blip r:embed="rId2"/>
          <a:stretch>
            <a:fillRect/>
          </a:stretch>
        </p:blipFill>
        <p:spPr>
          <a:xfrm>
            <a:off x="2854036" y="1663008"/>
            <a:ext cx="6373091" cy="4614997"/>
          </a:xfrm>
        </p:spPr>
      </p:pic>
    </p:spTree>
    <p:extLst>
      <p:ext uri="{BB962C8B-B14F-4D97-AF65-F5344CB8AC3E}">
        <p14:creationId xmlns:p14="http://schemas.microsoft.com/office/powerpoint/2010/main" val="3768954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D59CD-A03B-4149-BA11-BB7632075D03}"/>
              </a:ext>
            </a:extLst>
          </p:cNvPr>
          <p:cNvSpPr>
            <a:spLocks noGrp="1"/>
          </p:cNvSpPr>
          <p:nvPr>
            <p:ph type="title"/>
          </p:nvPr>
        </p:nvSpPr>
        <p:spPr/>
        <p:txBody>
          <a:bodyPr>
            <a:normAutofit/>
          </a:bodyPr>
          <a:lstStyle/>
          <a:p>
            <a:r>
              <a:rPr lang="en-US" dirty="0"/>
              <a:t>Commentary on the term “Mental health”</a:t>
            </a:r>
            <a:endParaRPr lang="en-AU" dirty="0"/>
          </a:p>
        </p:txBody>
      </p:sp>
      <p:sp>
        <p:nvSpPr>
          <p:cNvPr id="3" name="Content Placeholder 2">
            <a:extLst>
              <a:ext uri="{FF2B5EF4-FFF2-40B4-BE49-F238E27FC236}">
                <a16:creationId xmlns:a16="http://schemas.microsoft.com/office/drawing/2014/main" id="{1A99F26F-ABCF-40A4-991C-EB14C9C0CF5C}"/>
              </a:ext>
            </a:extLst>
          </p:cNvPr>
          <p:cNvSpPr>
            <a:spLocks noGrp="1"/>
          </p:cNvSpPr>
          <p:nvPr>
            <p:ph idx="1"/>
          </p:nvPr>
        </p:nvSpPr>
        <p:spPr>
          <a:xfrm>
            <a:off x="913795" y="1800809"/>
            <a:ext cx="10353762" cy="4739950"/>
          </a:xfrm>
        </p:spPr>
        <p:txBody>
          <a:bodyPr>
            <a:normAutofit fontScale="92500" lnSpcReduction="20000"/>
          </a:bodyPr>
          <a:lstStyle/>
          <a:p>
            <a:r>
              <a:rPr lang="en-US" sz="2400" dirty="0"/>
              <a:t>Wikipedia tells us that </a:t>
            </a:r>
            <a:r>
              <a:rPr lang="en-US" sz="2400" i="1" dirty="0"/>
              <a:t>Happiness is an emotional state characterized by feelings of joy, satisfaction, contentment, and fulfillment. While happiness has many different definitions, it is often described as involving positive emotions and life satisfaction. </a:t>
            </a:r>
            <a:endParaRPr lang="en-AU" sz="2400" i="1" dirty="0">
              <a:effectLst/>
              <a:ea typeface="Times New Roman" panose="02020603050405020304" pitchFamily="18" charset="0"/>
              <a:cs typeface="Times New Roman" panose="02020603050405020304" pitchFamily="18" charset="0"/>
            </a:endParaRPr>
          </a:p>
          <a:p>
            <a:r>
              <a:rPr lang="en-AU" dirty="0"/>
              <a:t>Is the term used here,  ‘mental health’ synonymous with ‘happiness’?</a:t>
            </a:r>
          </a:p>
          <a:p>
            <a:r>
              <a:rPr lang="en-AU" dirty="0"/>
              <a:t>Is this the </a:t>
            </a:r>
            <a:r>
              <a:rPr lang="en-US" dirty="0"/>
              <a:t>Productivity Commission Report on Happiness and Unhappiness?</a:t>
            </a:r>
          </a:p>
          <a:p>
            <a:r>
              <a:rPr lang="en-US" dirty="0"/>
              <a:t>All of us are unhappy at times.  We all experience life’s vicissitudes.</a:t>
            </a:r>
          </a:p>
          <a:p>
            <a:r>
              <a:rPr lang="en-US" dirty="0"/>
              <a:t>Does that mean we all have mental health issues?</a:t>
            </a:r>
          </a:p>
          <a:p>
            <a:r>
              <a:rPr lang="en-US" dirty="0"/>
              <a:t>Those who have lost jobs/homes/ relationships/have cancer; are worried and upset.  Do they need mental health treatment? Probably not.  They need a job/a home/ another relationship/cancer remission etc.</a:t>
            </a:r>
          </a:p>
          <a:p>
            <a:r>
              <a:rPr lang="en-US" dirty="0"/>
              <a:t>The issue is not the event but the response to the event. This Report does not make that clear.</a:t>
            </a:r>
          </a:p>
          <a:p>
            <a:endParaRPr lang="en-AU" dirty="0"/>
          </a:p>
        </p:txBody>
      </p:sp>
    </p:spTree>
    <p:extLst>
      <p:ext uri="{BB962C8B-B14F-4D97-AF65-F5344CB8AC3E}">
        <p14:creationId xmlns:p14="http://schemas.microsoft.com/office/powerpoint/2010/main" val="84600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C950-37D4-4AFD-8F0A-65B967B2EC08}"/>
              </a:ext>
            </a:extLst>
          </p:cNvPr>
          <p:cNvSpPr>
            <a:spLocks noGrp="1"/>
          </p:cNvSpPr>
          <p:nvPr>
            <p:ph type="title"/>
          </p:nvPr>
        </p:nvSpPr>
        <p:spPr/>
        <p:txBody>
          <a:bodyPr/>
          <a:lstStyle/>
          <a:p>
            <a:r>
              <a:rPr lang="en-US" dirty="0"/>
              <a:t>The mental health workforce – an overview</a:t>
            </a:r>
            <a:endParaRPr lang="en-AU" dirty="0"/>
          </a:p>
        </p:txBody>
      </p:sp>
      <p:sp>
        <p:nvSpPr>
          <p:cNvPr id="3" name="Content Placeholder 2">
            <a:extLst>
              <a:ext uri="{FF2B5EF4-FFF2-40B4-BE49-F238E27FC236}">
                <a16:creationId xmlns:a16="http://schemas.microsoft.com/office/drawing/2014/main" id="{B03090CA-A485-4B73-9044-79EE3D435EA6}"/>
              </a:ext>
            </a:extLst>
          </p:cNvPr>
          <p:cNvSpPr>
            <a:spLocks noGrp="1"/>
          </p:cNvSpPr>
          <p:nvPr>
            <p:ph idx="1"/>
          </p:nvPr>
        </p:nvSpPr>
        <p:spPr>
          <a:xfrm>
            <a:off x="913795" y="1607127"/>
            <a:ext cx="10353762" cy="4867563"/>
          </a:xfrm>
        </p:spPr>
        <p:txBody>
          <a:bodyPr numCol="2">
            <a:normAutofit/>
          </a:bodyPr>
          <a:lstStyle/>
          <a:p>
            <a:pPr lvl="0">
              <a:lnSpc>
                <a:spcPct val="100000"/>
              </a:lnSpc>
            </a:pPr>
            <a:r>
              <a:rPr lang="en-AU" sz="2600" dirty="0">
                <a:effectLst/>
              </a:rPr>
              <a:t>Generalists </a:t>
            </a:r>
          </a:p>
          <a:p>
            <a:pPr lvl="1">
              <a:spcBef>
                <a:spcPts val="0"/>
              </a:spcBef>
            </a:pPr>
            <a:r>
              <a:rPr lang="en-AU" sz="2600" dirty="0">
                <a:effectLst/>
              </a:rPr>
              <a:t>GPs</a:t>
            </a:r>
          </a:p>
          <a:p>
            <a:pPr lvl="1">
              <a:spcBef>
                <a:spcPts val="0"/>
              </a:spcBef>
            </a:pPr>
            <a:r>
              <a:rPr lang="en-AU" sz="2600" dirty="0">
                <a:effectLst/>
              </a:rPr>
              <a:t>Aboriginal health workers </a:t>
            </a:r>
          </a:p>
          <a:p>
            <a:pPr lvl="1">
              <a:spcBef>
                <a:spcPts val="0"/>
              </a:spcBef>
            </a:pPr>
            <a:r>
              <a:rPr lang="en-AU" sz="2600" dirty="0">
                <a:effectLst/>
              </a:rPr>
              <a:t>allied health professionals;</a:t>
            </a:r>
          </a:p>
          <a:p>
            <a:pPr lvl="0">
              <a:lnSpc>
                <a:spcPct val="100000"/>
              </a:lnSpc>
            </a:pPr>
            <a:r>
              <a:rPr lang="en-AU" sz="2600" dirty="0">
                <a:effectLst/>
              </a:rPr>
              <a:t>Specialised clinicians </a:t>
            </a:r>
          </a:p>
          <a:p>
            <a:pPr lvl="1"/>
            <a:r>
              <a:rPr lang="en-AU" sz="2600" dirty="0">
                <a:effectLst/>
              </a:rPr>
              <a:t>psychiatrists</a:t>
            </a:r>
          </a:p>
          <a:p>
            <a:pPr lvl="1"/>
            <a:r>
              <a:rPr lang="en-AU" sz="2600" dirty="0">
                <a:effectLst/>
              </a:rPr>
              <a:t>psychologists</a:t>
            </a:r>
          </a:p>
          <a:p>
            <a:pPr lvl="1"/>
            <a:r>
              <a:rPr lang="en-AU" sz="2600" dirty="0">
                <a:effectLst/>
              </a:rPr>
              <a:t>mental health social workers</a:t>
            </a:r>
          </a:p>
          <a:p>
            <a:pPr lvl="1"/>
            <a:r>
              <a:rPr lang="en-AU" sz="2600" dirty="0">
                <a:effectLst/>
              </a:rPr>
              <a:t>mental health nurses (MHNs) </a:t>
            </a:r>
          </a:p>
          <a:p>
            <a:pPr lvl="0">
              <a:lnSpc>
                <a:spcPct val="100000"/>
              </a:lnSpc>
            </a:pPr>
            <a:r>
              <a:rPr lang="en-AU" sz="2600" dirty="0">
                <a:effectLst/>
              </a:rPr>
              <a:t>Non‑clinical workers </a:t>
            </a:r>
          </a:p>
          <a:p>
            <a:pPr lvl="1"/>
            <a:r>
              <a:rPr lang="en-AU" sz="2600" dirty="0">
                <a:effectLst/>
              </a:rPr>
              <a:t>counsellors </a:t>
            </a:r>
          </a:p>
          <a:p>
            <a:pPr lvl="1"/>
            <a:r>
              <a:rPr lang="en-AU" sz="2600" dirty="0">
                <a:effectLst/>
              </a:rPr>
              <a:t>peer workers.</a:t>
            </a:r>
          </a:p>
          <a:p>
            <a:pPr marL="450000" lvl="1" indent="0">
              <a:buNone/>
            </a:pPr>
            <a:endParaRPr lang="en-AU" sz="2600" dirty="0">
              <a:effectLst/>
            </a:endParaRPr>
          </a:p>
          <a:p>
            <a:r>
              <a:rPr lang="en-AU" dirty="0"/>
              <a:t>56,000 (FTE) clinical practitioners</a:t>
            </a:r>
          </a:p>
          <a:p>
            <a:r>
              <a:rPr lang="en-AU" dirty="0"/>
              <a:t>20,000 paid peer and community health workers</a:t>
            </a:r>
          </a:p>
          <a:p>
            <a:r>
              <a:rPr lang="en-AU" dirty="0"/>
              <a:t>unknown number of unpaid carers</a:t>
            </a:r>
          </a:p>
        </p:txBody>
      </p:sp>
    </p:spTree>
    <p:extLst>
      <p:ext uri="{BB962C8B-B14F-4D97-AF65-F5344CB8AC3E}">
        <p14:creationId xmlns:p14="http://schemas.microsoft.com/office/powerpoint/2010/main" val="288709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8EB61-C5E7-4D9E-8E5E-505B95D2E197}"/>
              </a:ext>
            </a:extLst>
          </p:cNvPr>
          <p:cNvSpPr>
            <a:spLocks noGrp="1"/>
          </p:cNvSpPr>
          <p:nvPr>
            <p:ph type="title"/>
          </p:nvPr>
        </p:nvSpPr>
        <p:spPr/>
        <p:txBody>
          <a:bodyPr/>
          <a:lstStyle/>
          <a:p>
            <a:r>
              <a:rPr lang="en-US" dirty="0"/>
              <a:t>Gaps – skills/distribution</a:t>
            </a:r>
            <a:endParaRPr lang="en-AU" dirty="0"/>
          </a:p>
        </p:txBody>
      </p:sp>
      <p:sp>
        <p:nvSpPr>
          <p:cNvPr id="3" name="Content Placeholder 2">
            <a:extLst>
              <a:ext uri="{FF2B5EF4-FFF2-40B4-BE49-F238E27FC236}">
                <a16:creationId xmlns:a16="http://schemas.microsoft.com/office/drawing/2014/main" id="{28B291D7-4DAC-44B4-87B1-D607B4075FC4}"/>
              </a:ext>
            </a:extLst>
          </p:cNvPr>
          <p:cNvSpPr>
            <a:spLocks noGrp="1"/>
          </p:cNvSpPr>
          <p:nvPr>
            <p:ph idx="1"/>
          </p:nvPr>
        </p:nvSpPr>
        <p:spPr>
          <a:xfrm>
            <a:off x="913795" y="2076450"/>
            <a:ext cx="10353762" cy="4380334"/>
          </a:xfrm>
        </p:spPr>
        <p:txBody>
          <a:bodyPr/>
          <a:lstStyle/>
          <a:p>
            <a:pPr marL="423000" indent="-342900" algn="just">
              <a:spcBef>
                <a:spcPts val="0"/>
              </a:spcBef>
            </a:pPr>
            <a:r>
              <a:rPr lang="en-AU" sz="2000" dirty="0">
                <a:effectLst/>
                <a:ea typeface="Times New Roman" panose="02020603050405020304" pitchFamily="18" charset="0"/>
                <a:cs typeface="Times New Roman" panose="02020603050405020304" pitchFamily="18" charset="0"/>
              </a:rPr>
              <a:t>Shortages of psychiatrists who specialise in treating older people, children and adolescents, </a:t>
            </a:r>
          </a:p>
          <a:p>
            <a:pPr marL="423000" indent="-342900" algn="just">
              <a:spcBef>
                <a:spcPts val="0"/>
              </a:spcBef>
            </a:pPr>
            <a:r>
              <a:rPr lang="en-AU" sz="2000" dirty="0">
                <a:effectLst/>
                <a:ea typeface="Times New Roman" panose="02020603050405020304" pitchFamily="18" charset="0"/>
                <a:cs typeface="Times New Roman" panose="02020603050405020304" pitchFamily="18" charset="0"/>
              </a:rPr>
              <a:t>In the cultural capability of clinicians treating Aboriginal and Torres Strait Islander people and people from culturally and linguistically diverse backgrounds. </a:t>
            </a:r>
          </a:p>
          <a:p>
            <a:pPr marL="423000" indent="-342900" algn="just">
              <a:spcBef>
                <a:spcPts val="0"/>
              </a:spcBef>
            </a:pPr>
            <a:r>
              <a:rPr lang="en-AU" sz="2000" dirty="0">
                <a:effectLst/>
                <a:ea typeface="Times New Roman" panose="02020603050405020304" pitchFamily="18" charset="0"/>
                <a:cs typeface="Times New Roman" panose="02020603050405020304" pitchFamily="18" charset="0"/>
              </a:rPr>
              <a:t>Peer workers are under-utilised </a:t>
            </a:r>
          </a:p>
          <a:p>
            <a:pPr marL="423000" indent="-342900" algn="just">
              <a:spcBef>
                <a:spcPts val="0"/>
              </a:spcBef>
            </a:pPr>
            <a:r>
              <a:rPr lang="en-AU" sz="2000" dirty="0">
                <a:effectLst/>
                <a:ea typeface="Times New Roman" panose="02020603050405020304" pitchFamily="18" charset="0"/>
                <a:cs typeface="Times New Roman" panose="02020603050405020304" pitchFamily="18" charset="0"/>
              </a:rPr>
              <a:t>Risks of future shortages in mental health nurses. </a:t>
            </a:r>
          </a:p>
          <a:p>
            <a:pPr marL="423000" indent="-342900" algn="just">
              <a:spcBef>
                <a:spcPts val="0"/>
              </a:spcBef>
            </a:pPr>
            <a:r>
              <a:rPr lang="en-AU" sz="2000" dirty="0">
                <a:effectLst/>
                <a:ea typeface="Times New Roman" panose="02020603050405020304" pitchFamily="18" charset="0"/>
                <a:cs typeface="Times New Roman" panose="02020603050405020304" pitchFamily="18" charset="0"/>
              </a:rPr>
              <a:t>Health workers are concentrated in major urban areas.  </a:t>
            </a:r>
          </a:p>
          <a:p>
            <a:pPr marL="423000" indent="-342900" algn="just">
              <a:spcBef>
                <a:spcPts val="0"/>
              </a:spcBef>
            </a:pPr>
            <a:r>
              <a:rPr lang="en-AU" sz="2000" dirty="0">
                <a:effectLst/>
                <a:ea typeface="Times New Roman" panose="02020603050405020304" pitchFamily="18" charset="0"/>
                <a:cs typeface="Times New Roman" panose="02020603050405020304" pitchFamily="18" charset="0"/>
              </a:rPr>
              <a:t>In some services (mainly public) workers experience stigma, stress, verbal and physical assaults this leads to high staff turnover and poor outcomes for consumers.</a:t>
            </a:r>
          </a:p>
          <a:p>
            <a:pPr marL="36900" indent="0">
              <a:buNone/>
            </a:pPr>
            <a:endParaRPr lang="en-AU" dirty="0"/>
          </a:p>
        </p:txBody>
      </p:sp>
    </p:spTree>
    <p:extLst>
      <p:ext uri="{BB962C8B-B14F-4D97-AF65-F5344CB8AC3E}">
        <p14:creationId xmlns:p14="http://schemas.microsoft.com/office/powerpoint/2010/main" val="171715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CE7F6-E6D4-4013-880C-90E277E77D09}"/>
              </a:ext>
            </a:extLst>
          </p:cNvPr>
          <p:cNvSpPr>
            <a:spLocks noGrp="1"/>
          </p:cNvSpPr>
          <p:nvPr>
            <p:ph type="title"/>
          </p:nvPr>
        </p:nvSpPr>
        <p:spPr/>
        <p:txBody>
          <a:bodyPr/>
          <a:lstStyle/>
          <a:p>
            <a:r>
              <a:rPr lang="en-US" dirty="0"/>
              <a:t>Health workers providing clinical services</a:t>
            </a:r>
            <a:endParaRPr lang="en-AU" dirty="0"/>
          </a:p>
        </p:txBody>
      </p:sp>
      <p:pic>
        <p:nvPicPr>
          <p:cNvPr id="5" name="Content Placeholder 4">
            <a:extLst>
              <a:ext uri="{FF2B5EF4-FFF2-40B4-BE49-F238E27FC236}">
                <a16:creationId xmlns:a16="http://schemas.microsoft.com/office/drawing/2014/main" id="{9DDAB2EE-B409-4F45-9C94-68F38A4B7183}"/>
              </a:ext>
            </a:extLst>
          </p:cNvPr>
          <p:cNvPicPr>
            <a:picLocks noGrp="1" noChangeAspect="1"/>
          </p:cNvPicPr>
          <p:nvPr>
            <p:ph idx="1"/>
          </p:nvPr>
        </p:nvPicPr>
        <p:blipFill>
          <a:blip r:embed="rId2"/>
          <a:stretch>
            <a:fillRect/>
          </a:stretch>
        </p:blipFill>
        <p:spPr>
          <a:xfrm>
            <a:off x="2563586" y="2076450"/>
            <a:ext cx="7055303" cy="3714750"/>
          </a:xfrm>
        </p:spPr>
      </p:pic>
    </p:spTree>
    <p:extLst>
      <p:ext uri="{BB962C8B-B14F-4D97-AF65-F5344CB8AC3E}">
        <p14:creationId xmlns:p14="http://schemas.microsoft.com/office/powerpoint/2010/main" val="4772930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B8AB4-0FEA-46ED-BAAC-C2274EDD3D94}"/>
              </a:ext>
            </a:extLst>
          </p:cNvPr>
          <p:cNvSpPr>
            <a:spLocks noGrp="1"/>
          </p:cNvSpPr>
          <p:nvPr>
            <p:ph type="title"/>
          </p:nvPr>
        </p:nvSpPr>
        <p:spPr/>
        <p:txBody>
          <a:bodyPr>
            <a:normAutofit/>
          </a:bodyPr>
          <a:lstStyle/>
          <a:p>
            <a:r>
              <a:rPr lang="en-AU" sz="4400" spc="-10" dirty="0">
                <a:effectLst/>
                <a:ea typeface="Times New Roman" panose="02020603050405020304" pitchFamily="18" charset="0"/>
              </a:rPr>
              <a:t>The Report on workforce </a:t>
            </a:r>
            <a:endParaRPr lang="en-AU" sz="4400" dirty="0"/>
          </a:p>
        </p:txBody>
      </p:sp>
      <p:sp>
        <p:nvSpPr>
          <p:cNvPr id="3" name="Content Placeholder 2">
            <a:extLst>
              <a:ext uri="{FF2B5EF4-FFF2-40B4-BE49-F238E27FC236}">
                <a16:creationId xmlns:a16="http://schemas.microsoft.com/office/drawing/2014/main" id="{A9F73C69-1FA5-449C-A737-8E64DF08DA99}"/>
              </a:ext>
            </a:extLst>
          </p:cNvPr>
          <p:cNvSpPr>
            <a:spLocks noGrp="1"/>
          </p:cNvSpPr>
          <p:nvPr>
            <p:ph idx="1"/>
          </p:nvPr>
        </p:nvSpPr>
        <p:spPr>
          <a:xfrm>
            <a:off x="729068" y="2402609"/>
            <a:ext cx="10353762" cy="3714749"/>
          </a:xfrm>
        </p:spPr>
        <p:txBody>
          <a:bodyPr/>
          <a:lstStyle/>
          <a:p>
            <a:pPr marL="36900" indent="0" algn="just">
              <a:lnSpc>
                <a:spcPts val="1500"/>
              </a:lnSpc>
              <a:spcBef>
                <a:spcPts val="1200"/>
              </a:spcBef>
              <a:buNone/>
            </a:pPr>
            <a:r>
              <a:rPr lang="en-AU" sz="2000" spc="-10" dirty="0">
                <a:effectLst/>
                <a:ea typeface="Times New Roman" panose="02020603050405020304" pitchFamily="18" charset="0"/>
              </a:rPr>
              <a:t>Questions assumptions about:</a:t>
            </a:r>
            <a:endParaRPr lang="en-AU" sz="2000" dirty="0">
              <a:effectLst/>
              <a:ea typeface="Times New Roman" panose="02020603050405020304" pitchFamily="18" charset="0"/>
            </a:endParaRPr>
          </a:p>
          <a:p>
            <a:pPr marL="285750" indent="-285750" algn="just">
              <a:lnSpc>
                <a:spcPct val="100000"/>
              </a:lnSpc>
              <a:spcBef>
                <a:spcPts val="0"/>
              </a:spcBef>
              <a:spcAft>
                <a:spcPts val="0"/>
              </a:spcAft>
            </a:pPr>
            <a:r>
              <a:rPr lang="en-AU" sz="2000" spc="-10" dirty="0">
                <a:effectLst/>
                <a:ea typeface="Times New Roman" panose="02020603050405020304" pitchFamily="18" charset="0"/>
              </a:rPr>
              <a:t>the credentials and skills that are required by the mental health system</a:t>
            </a:r>
            <a:endParaRPr lang="en-AU" sz="2000" dirty="0">
              <a:effectLst/>
              <a:ea typeface="Times New Roman" panose="02020603050405020304" pitchFamily="18" charset="0"/>
            </a:endParaRPr>
          </a:p>
          <a:p>
            <a:pPr marL="285750" indent="-285750" algn="just">
              <a:lnSpc>
                <a:spcPct val="100000"/>
              </a:lnSpc>
              <a:spcBef>
                <a:spcPts val="0"/>
              </a:spcBef>
              <a:spcAft>
                <a:spcPts val="0"/>
              </a:spcAft>
            </a:pPr>
            <a:r>
              <a:rPr lang="en-AU" sz="2000" spc="-10" dirty="0">
                <a:effectLst/>
                <a:ea typeface="Times New Roman" panose="02020603050405020304" pitchFamily="18" charset="0"/>
              </a:rPr>
              <a:t>the concept and measurement of workforce shortages</a:t>
            </a:r>
            <a:endParaRPr lang="en-AU" sz="2000" dirty="0">
              <a:effectLst/>
              <a:ea typeface="Times New Roman" panose="02020603050405020304" pitchFamily="18" charset="0"/>
            </a:endParaRPr>
          </a:p>
          <a:p>
            <a:pPr marL="285750" indent="-285750" algn="just">
              <a:lnSpc>
                <a:spcPct val="100000"/>
              </a:lnSpc>
              <a:spcBef>
                <a:spcPts val="0"/>
              </a:spcBef>
              <a:spcAft>
                <a:spcPts val="0"/>
              </a:spcAft>
            </a:pPr>
            <a:r>
              <a:rPr lang="en-AU" sz="2000" spc="-10" dirty="0">
                <a:effectLst/>
                <a:ea typeface="Times New Roman" panose="02020603050405020304" pitchFamily="18" charset="0"/>
              </a:rPr>
              <a:t>the degree to which the work of one profession might be undertaken by others (either as well, or instead). </a:t>
            </a:r>
          </a:p>
          <a:p>
            <a:pPr marL="0" indent="0" algn="just">
              <a:lnSpc>
                <a:spcPct val="100000"/>
              </a:lnSpc>
              <a:spcBef>
                <a:spcPts val="0"/>
              </a:spcBef>
              <a:spcAft>
                <a:spcPts val="0"/>
              </a:spcAft>
              <a:buNone/>
            </a:pPr>
            <a:r>
              <a:rPr lang="en-AU" sz="2000" spc="-10" dirty="0">
                <a:effectLst/>
                <a:ea typeface="Times New Roman" panose="02020603050405020304" pitchFamily="18" charset="0"/>
              </a:rPr>
              <a:t>Suggests that:</a:t>
            </a:r>
            <a:endParaRPr lang="en-AU" sz="2000" dirty="0">
              <a:effectLst/>
              <a:ea typeface="Times New Roman" panose="02020603050405020304" pitchFamily="18" charset="0"/>
            </a:endParaRPr>
          </a:p>
          <a:p>
            <a:pPr>
              <a:lnSpc>
                <a:spcPct val="100000"/>
              </a:lnSpc>
              <a:spcBef>
                <a:spcPts val="0"/>
              </a:spcBef>
            </a:pPr>
            <a:r>
              <a:rPr lang="en-AU" sz="1800" dirty="0">
                <a:effectLst/>
                <a:ea typeface="Calibri" panose="020F0502020204030204" pitchFamily="34" charset="0"/>
              </a:rPr>
              <a:t>the objective of obtaining skills should be to improve the quality of care, not to acquire skills per se.</a:t>
            </a:r>
          </a:p>
          <a:p>
            <a:pPr>
              <a:lnSpc>
                <a:spcPct val="100000"/>
              </a:lnSpc>
              <a:spcBef>
                <a:spcPts val="0"/>
              </a:spcBef>
            </a:pPr>
            <a:r>
              <a:rPr lang="en-AU" sz="1800" dirty="0">
                <a:effectLst/>
                <a:ea typeface="Calibri" panose="020F0502020204030204" pitchFamily="34" charset="0"/>
              </a:rPr>
              <a:t>credentials provided by an authorising body do not necessarily equate to actual competency</a:t>
            </a:r>
          </a:p>
          <a:p>
            <a:pPr>
              <a:lnSpc>
                <a:spcPct val="100000"/>
              </a:lnSpc>
              <a:spcBef>
                <a:spcPts val="0"/>
              </a:spcBef>
            </a:pPr>
            <a:r>
              <a:rPr lang="en-AU" sz="1800" dirty="0">
                <a:effectLst/>
                <a:ea typeface="Calibri" panose="020F0502020204030204" pitchFamily="34" charset="0"/>
              </a:rPr>
              <a:t>robust evidence for the seemingly obvious proposition that higher skill levels in healthcare practitioners leads to higher quality of care is mixed.</a:t>
            </a:r>
            <a:endParaRPr lang="en-AU" dirty="0"/>
          </a:p>
        </p:txBody>
      </p:sp>
    </p:spTree>
    <p:extLst>
      <p:ext uri="{BB962C8B-B14F-4D97-AF65-F5344CB8AC3E}">
        <p14:creationId xmlns:p14="http://schemas.microsoft.com/office/powerpoint/2010/main" val="266523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A9928-67EF-4B3D-B2A3-771A1BD889E1}"/>
              </a:ext>
            </a:extLst>
          </p:cNvPr>
          <p:cNvSpPr>
            <a:spLocks noGrp="1"/>
          </p:cNvSpPr>
          <p:nvPr>
            <p:ph type="title"/>
          </p:nvPr>
        </p:nvSpPr>
        <p:spPr/>
        <p:txBody>
          <a:bodyPr>
            <a:normAutofit fontScale="90000"/>
          </a:bodyPr>
          <a:lstStyle/>
          <a:p>
            <a:r>
              <a:rPr lang="en-US" dirty="0"/>
              <a:t>Recommended improvements to workforce planning</a:t>
            </a:r>
            <a:endParaRPr lang="en-AU" dirty="0"/>
          </a:p>
        </p:txBody>
      </p:sp>
      <p:sp>
        <p:nvSpPr>
          <p:cNvPr id="3" name="Content Placeholder 2">
            <a:extLst>
              <a:ext uri="{FF2B5EF4-FFF2-40B4-BE49-F238E27FC236}">
                <a16:creationId xmlns:a16="http://schemas.microsoft.com/office/drawing/2014/main" id="{A8C7A344-7380-4FAB-ADD0-DB0867C7197D}"/>
              </a:ext>
            </a:extLst>
          </p:cNvPr>
          <p:cNvSpPr>
            <a:spLocks noGrp="1"/>
          </p:cNvSpPr>
          <p:nvPr>
            <p:ph idx="1"/>
          </p:nvPr>
        </p:nvSpPr>
        <p:spPr>
          <a:xfrm>
            <a:off x="913795" y="2076450"/>
            <a:ext cx="10353762" cy="4781550"/>
          </a:xfrm>
        </p:spPr>
        <p:txBody>
          <a:bodyPr>
            <a:normAutofit/>
          </a:bodyPr>
          <a:lstStyle/>
          <a:p>
            <a:pPr marL="36900" indent="0">
              <a:buNone/>
            </a:pPr>
            <a:r>
              <a:rPr lang="en-US" dirty="0"/>
              <a:t>Reforms should:</a:t>
            </a:r>
          </a:p>
          <a:p>
            <a:pPr lvl="0"/>
            <a:r>
              <a:rPr lang="en-AU" dirty="0">
                <a:effectLst/>
              </a:rPr>
              <a:t>promote greater utilisation of low‑intensity and community‑based services</a:t>
            </a:r>
          </a:p>
          <a:p>
            <a:pPr lvl="0"/>
            <a:r>
              <a:rPr lang="en-AU" dirty="0">
                <a:effectLst/>
              </a:rPr>
              <a:t>efficiency improvements, such as using technology to lower costs to consumers, or substituting lower cost professionals where they can achieve equivalent outcomes</a:t>
            </a:r>
          </a:p>
          <a:p>
            <a:pPr lvl="0"/>
            <a:r>
              <a:rPr lang="en-AU" dirty="0">
                <a:effectLst/>
              </a:rPr>
              <a:t>greater consumer and carer involvement, with more consideration of the role played by family and carers in recovery</a:t>
            </a:r>
          </a:p>
          <a:p>
            <a:pPr lvl="0"/>
            <a:r>
              <a:rPr lang="en-AU" dirty="0">
                <a:effectLst/>
              </a:rPr>
              <a:t>collect data on the efficacy of carers, peer workers and community mental health workers.</a:t>
            </a:r>
          </a:p>
          <a:p>
            <a:pPr marL="36900" lvl="0" indent="0">
              <a:buNone/>
            </a:pPr>
            <a:r>
              <a:rPr lang="en-AU" dirty="0">
                <a:effectLst/>
              </a:rPr>
              <a:t>New funding model would increase demand for low‑intensity and community mental health services and associated workforces</a:t>
            </a:r>
          </a:p>
          <a:p>
            <a:endParaRPr lang="en-AU" dirty="0"/>
          </a:p>
        </p:txBody>
      </p:sp>
    </p:spTree>
    <p:extLst>
      <p:ext uri="{BB962C8B-B14F-4D97-AF65-F5344CB8AC3E}">
        <p14:creationId xmlns:p14="http://schemas.microsoft.com/office/powerpoint/2010/main" val="305286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D7F43-02DA-4ADB-B887-F48C7FE36502}"/>
              </a:ext>
            </a:extLst>
          </p:cNvPr>
          <p:cNvSpPr>
            <a:spLocks noGrp="1"/>
          </p:cNvSpPr>
          <p:nvPr>
            <p:ph type="title"/>
          </p:nvPr>
        </p:nvSpPr>
        <p:spPr/>
        <p:txBody>
          <a:bodyPr>
            <a:normAutofit fontScale="90000"/>
          </a:bodyPr>
          <a:lstStyle/>
          <a:p>
            <a:r>
              <a:rPr lang="en-AU" b="1" dirty="0">
                <a:effectLst/>
              </a:rPr>
              <a:t>Issues re the clinical workforce - psychiatrists</a:t>
            </a:r>
            <a:br>
              <a:rPr lang="en-AU" b="1" dirty="0">
                <a:effectLst/>
              </a:rPr>
            </a:br>
            <a:endParaRPr lang="en-AU" dirty="0"/>
          </a:p>
        </p:txBody>
      </p:sp>
      <p:sp>
        <p:nvSpPr>
          <p:cNvPr id="3" name="Content Placeholder 2">
            <a:extLst>
              <a:ext uri="{FF2B5EF4-FFF2-40B4-BE49-F238E27FC236}">
                <a16:creationId xmlns:a16="http://schemas.microsoft.com/office/drawing/2014/main" id="{6DB4512D-BA75-4F03-B2FC-EFE15FF05852}"/>
              </a:ext>
            </a:extLst>
          </p:cNvPr>
          <p:cNvSpPr>
            <a:spLocks noGrp="1"/>
          </p:cNvSpPr>
          <p:nvPr>
            <p:ph idx="1"/>
          </p:nvPr>
        </p:nvSpPr>
        <p:spPr>
          <a:xfrm>
            <a:off x="913795" y="1348509"/>
            <a:ext cx="10353762" cy="5153891"/>
          </a:xfrm>
        </p:spPr>
        <p:txBody>
          <a:bodyPr>
            <a:normAutofit fontScale="77500" lnSpcReduction="20000"/>
          </a:bodyPr>
          <a:lstStyle/>
          <a:p>
            <a:pPr lvl="0"/>
            <a:r>
              <a:rPr lang="en-AU" dirty="0">
                <a:effectLst/>
              </a:rPr>
              <a:t>estimated need for (FTE) psychiatrists in 2018 exceeded the observed workforce by about 70 psychiatrists (about 2% of the workforce) and by about 125 by 2030.</a:t>
            </a:r>
          </a:p>
          <a:p>
            <a:pPr lvl="0"/>
            <a:r>
              <a:rPr lang="en-AU" dirty="0">
                <a:effectLst/>
              </a:rPr>
              <a:t>highly specialised roles so less scope for substitution. </a:t>
            </a:r>
          </a:p>
          <a:p>
            <a:pPr lvl="0"/>
            <a:r>
              <a:rPr lang="en-AU" dirty="0">
                <a:effectLst/>
              </a:rPr>
              <a:t>In NSW mental health services nearly 50% of staff specialist positions filled by locums. nationally vacancy rates for psychiatrists rose by more than 500% from January 2013 to January 2020 — much higher than for GPs, psychologists and registered nurses.</a:t>
            </a:r>
          </a:p>
          <a:p>
            <a:pPr lvl="0"/>
            <a:r>
              <a:rPr lang="en-AU" dirty="0">
                <a:effectLst/>
              </a:rPr>
              <a:t>Australia relies heavily on the immigration of overseas‑trained psychiatrists. The share of psychiatrists trained overseas (excluding New Zealand) has grown from about 30% to over 36% from 2013 to 2018. </a:t>
            </a:r>
          </a:p>
          <a:p>
            <a:pPr lvl="0"/>
            <a:r>
              <a:rPr lang="en-AU" dirty="0">
                <a:effectLst/>
              </a:rPr>
              <a:t>However, overseas‑trained clinicians may have more language and/or cultural adjustment where treatment relies on good communication. </a:t>
            </a:r>
          </a:p>
          <a:p>
            <a:pPr lvl="0"/>
            <a:r>
              <a:rPr lang="en-AU" dirty="0">
                <a:effectLst/>
              </a:rPr>
              <a:t>Increase hours? psychiatrists already work long hours compared with most other professions in mental health. About 10% of psychiatrists work 50 hours or more per week compared with less than 2% of psychologists, 4% of MHNs, and 2% of occupational therapists.</a:t>
            </a:r>
          </a:p>
          <a:p>
            <a:pPr lvl="0"/>
            <a:r>
              <a:rPr lang="en-AU" dirty="0">
                <a:effectLst/>
              </a:rPr>
              <a:t>The workforce is ageing, with 41% of psychiatrists aged 55 years or more in 2018 and with about 20% expecting to continue to work in the profession for 5 or fewer years. </a:t>
            </a:r>
          </a:p>
          <a:p>
            <a:endParaRPr lang="en-AU" dirty="0"/>
          </a:p>
        </p:txBody>
      </p:sp>
    </p:spTree>
    <p:extLst>
      <p:ext uri="{BB962C8B-B14F-4D97-AF65-F5344CB8AC3E}">
        <p14:creationId xmlns:p14="http://schemas.microsoft.com/office/powerpoint/2010/main" val="200826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E13C2-FB72-40D3-9383-83D8D82D9DCC}"/>
              </a:ext>
            </a:extLst>
          </p:cNvPr>
          <p:cNvSpPr>
            <a:spLocks noGrp="1"/>
          </p:cNvSpPr>
          <p:nvPr>
            <p:ph type="title"/>
          </p:nvPr>
        </p:nvSpPr>
        <p:spPr/>
        <p:txBody>
          <a:bodyPr>
            <a:normAutofit fontScale="90000"/>
          </a:bodyPr>
          <a:lstStyle/>
          <a:p>
            <a:r>
              <a:rPr lang="en-AU" b="1" dirty="0">
                <a:effectLst/>
              </a:rPr>
              <a:t>Issues re the clinical workforce – psychiatrists II</a:t>
            </a:r>
            <a:endParaRPr lang="en-AU" dirty="0"/>
          </a:p>
        </p:txBody>
      </p:sp>
      <p:sp>
        <p:nvSpPr>
          <p:cNvPr id="3" name="Content Placeholder 2">
            <a:extLst>
              <a:ext uri="{FF2B5EF4-FFF2-40B4-BE49-F238E27FC236}">
                <a16:creationId xmlns:a16="http://schemas.microsoft.com/office/drawing/2014/main" id="{F0D9985D-E3C0-4E0C-ADA2-11EEF1CAC192}"/>
              </a:ext>
            </a:extLst>
          </p:cNvPr>
          <p:cNvSpPr>
            <a:spLocks noGrp="1"/>
          </p:cNvSpPr>
          <p:nvPr>
            <p:ph idx="1"/>
          </p:nvPr>
        </p:nvSpPr>
        <p:spPr>
          <a:xfrm>
            <a:off x="913795" y="1708727"/>
            <a:ext cx="10353762" cy="4664363"/>
          </a:xfrm>
        </p:spPr>
        <p:txBody>
          <a:bodyPr>
            <a:noAutofit/>
          </a:bodyPr>
          <a:lstStyle/>
          <a:p>
            <a:pPr marL="285750" indent="-285750" algn="just">
              <a:lnSpc>
                <a:spcPct val="100000"/>
              </a:lnSpc>
              <a:spcBef>
                <a:spcPts val="600"/>
              </a:spcBef>
              <a:spcAft>
                <a:spcPts val="0"/>
              </a:spcAft>
            </a:pPr>
            <a:r>
              <a:rPr lang="en-AU" sz="2000" dirty="0">
                <a:effectLst/>
                <a:ea typeface="Times New Roman" panose="02020603050405020304" pitchFamily="18" charset="0"/>
              </a:rPr>
              <a:t>trainee burnout, many trainees are:</a:t>
            </a:r>
          </a:p>
          <a:p>
            <a:pPr marL="662850" lvl="1" indent="-285750" algn="just">
              <a:spcBef>
                <a:spcPts val="600"/>
              </a:spcBef>
              <a:spcAft>
                <a:spcPts val="0"/>
              </a:spcAft>
            </a:pPr>
            <a:r>
              <a:rPr lang="en-AU" sz="2000" dirty="0">
                <a:effectLst/>
                <a:ea typeface="Times New Roman" panose="02020603050405020304" pitchFamily="18" charset="0"/>
              </a:rPr>
              <a:t> overworked </a:t>
            </a:r>
          </a:p>
          <a:p>
            <a:pPr marL="662850" lvl="1" indent="-285750" algn="just">
              <a:spcBef>
                <a:spcPts val="600"/>
              </a:spcBef>
              <a:spcAft>
                <a:spcPts val="0"/>
              </a:spcAft>
            </a:pPr>
            <a:r>
              <a:rPr lang="en-AU" sz="2000" dirty="0">
                <a:effectLst/>
                <a:ea typeface="Times New Roman" panose="02020603050405020304" pitchFamily="18" charset="0"/>
              </a:rPr>
              <a:t>inadequately supervised </a:t>
            </a:r>
          </a:p>
          <a:p>
            <a:pPr marL="662850" lvl="1" indent="-285750" algn="just">
              <a:spcBef>
                <a:spcPts val="600"/>
              </a:spcBef>
              <a:spcAft>
                <a:spcPts val="0"/>
              </a:spcAft>
            </a:pPr>
            <a:r>
              <a:rPr lang="en-AU" sz="2000" dirty="0">
                <a:effectLst/>
                <a:ea typeface="Times New Roman" panose="02020603050405020304" pitchFamily="18" charset="0"/>
              </a:rPr>
              <a:t>mismatch between the number of trainee positions and the number of supervisors</a:t>
            </a:r>
          </a:p>
          <a:p>
            <a:pPr marL="285750" indent="-285750" algn="just">
              <a:lnSpc>
                <a:spcPct val="100000"/>
              </a:lnSpc>
              <a:spcBef>
                <a:spcPts val="600"/>
              </a:spcBef>
              <a:spcAft>
                <a:spcPts val="0"/>
              </a:spcAft>
            </a:pPr>
            <a:r>
              <a:rPr lang="en-AU" sz="2000" dirty="0">
                <a:effectLst/>
                <a:ea typeface="Times New Roman" panose="02020603050405020304" pitchFamily="18" charset="0"/>
              </a:rPr>
              <a:t>significant shortages in child, adolescent and old age psychiatry.</a:t>
            </a:r>
          </a:p>
          <a:p>
            <a:pPr marL="285750" indent="-285750" algn="just">
              <a:lnSpc>
                <a:spcPct val="100000"/>
              </a:lnSpc>
              <a:spcBef>
                <a:spcPts val="600"/>
              </a:spcBef>
              <a:spcAft>
                <a:spcPts val="0"/>
              </a:spcAft>
            </a:pPr>
            <a:r>
              <a:rPr lang="en-AU" sz="2000" dirty="0">
                <a:effectLst/>
                <a:ea typeface="Times New Roman" panose="02020603050405020304" pitchFamily="18" charset="0"/>
              </a:rPr>
              <a:t>long lag time as 6 to 8 years to obtain a medical degree and 5 years postgraduate training. </a:t>
            </a:r>
          </a:p>
          <a:p>
            <a:pPr marL="285750" indent="-285750" algn="just">
              <a:lnSpc>
                <a:spcPct val="100000"/>
              </a:lnSpc>
              <a:spcBef>
                <a:spcPts val="1200"/>
              </a:spcBef>
              <a:spcAft>
                <a:spcPts val="0"/>
              </a:spcAft>
            </a:pPr>
            <a:r>
              <a:rPr lang="en-AU" sz="2000" dirty="0">
                <a:effectLst/>
                <a:ea typeface="Times New Roman" panose="02020603050405020304" pitchFamily="18" charset="0"/>
              </a:rPr>
              <a:t>training is constrained by:</a:t>
            </a:r>
          </a:p>
          <a:p>
            <a:pPr marL="742950" lvl="1" indent="-285750" algn="just">
              <a:spcBef>
                <a:spcPts val="1200"/>
              </a:spcBef>
              <a:spcAft>
                <a:spcPts val="0"/>
              </a:spcAft>
            </a:pPr>
            <a:r>
              <a:rPr lang="en-AU" sz="2000" dirty="0">
                <a:effectLst/>
                <a:ea typeface="Times New Roman" panose="02020603050405020304" pitchFamily="18" charset="0"/>
              </a:rPr>
              <a:t>the supply of suitable applicants</a:t>
            </a:r>
          </a:p>
          <a:p>
            <a:pPr marL="742950" lvl="1" indent="-285750" algn="just">
              <a:spcBef>
                <a:spcPts val="1200"/>
              </a:spcBef>
              <a:spcAft>
                <a:spcPts val="0"/>
              </a:spcAft>
            </a:pPr>
            <a:r>
              <a:rPr lang="en-AU" sz="2000" dirty="0">
                <a:effectLst/>
                <a:ea typeface="Times New Roman" panose="02020603050405020304" pitchFamily="18" charset="0"/>
              </a:rPr>
              <a:t>the number of training placements </a:t>
            </a:r>
          </a:p>
          <a:p>
            <a:pPr marL="742950" lvl="1" indent="-285750" algn="just">
              <a:spcBef>
                <a:spcPts val="1200"/>
              </a:spcBef>
              <a:spcAft>
                <a:spcPts val="0"/>
              </a:spcAft>
            </a:pPr>
            <a:r>
              <a:rPr lang="en-AU" sz="2000" dirty="0">
                <a:effectLst/>
                <a:ea typeface="Times New Roman" panose="02020603050405020304" pitchFamily="18" charset="0"/>
              </a:rPr>
              <a:t>availability of supervisors, have constrained training. </a:t>
            </a:r>
          </a:p>
          <a:p>
            <a:pPr>
              <a:spcAft>
                <a:spcPts val="300"/>
              </a:spcAft>
            </a:pPr>
            <a:endParaRPr lang="en-AU" sz="2000" dirty="0"/>
          </a:p>
        </p:txBody>
      </p:sp>
    </p:spTree>
    <p:extLst>
      <p:ext uri="{BB962C8B-B14F-4D97-AF65-F5344CB8AC3E}">
        <p14:creationId xmlns:p14="http://schemas.microsoft.com/office/powerpoint/2010/main" val="204030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80B67-7C4E-42E0-AA26-3F23798758E2}"/>
              </a:ext>
            </a:extLst>
          </p:cNvPr>
          <p:cNvSpPr>
            <a:spLocks noGrp="1"/>
          </p:cNvSpPr>
          <p:nvPr>
            <p:ph type="title"/>
          </p:nvPr>
        </p:nvSpPr>
        <p:spPr/>
        <p:txBody>
          <a:bodyPr>
            <a:normAutofit/>
          </a:bodyPr>
          <a:lstStyle/>
          <a:p>
            <a:r>
              <a:rPr lang="en-AU" sz="3600" dirty="0">
                <a:effectLst/>
                <a:ea typeface="Times New Roman" panose="02020603050405020304" pitchFamily="18" charset="0"/>
              </a:rPr>
              <a:t>Productivity Commission’s recommendations to alleviate shortages</a:t>
            </a:r>
            <a:endParaRPr lang="en-AU" sz="3600" dirty="0"/>
          </a:p>
        </p:txBody>
      </p:sp>
      <p:sp>
        <p:nvSpPr>
          <p:cNvPr id="3" name="Content Placeholder 2">
            <a:extLst>
              <a:ext uri="{FF2B5EF4-FFF2-40B4-BE49-F238E27FC236}">
                <a16:creationId xmlns:a16="http://schemas.microsoft.com/office/drawing/2014/main" id="{FE0F5752-A566-4E1C-94DF-43272CFB9B6E}"/>
              </a:ext>
            </a:extLst>
          </p:cNvPr>
          <p:cNvSpPr>
            <a:spLocks noGrp="1"/>
          </p:cNvSpPr>
          <p:nvPr>
            <p:ph idx="1"/>
          </p:nvPr>
        </p:nvSpPr>
        <p:spPr>
          <a:xfrm>
            <a:off x="913795" y="2076450"/>
            <a:ext cx="10353762" cy="4490605"/>
          </a:xfrm>
        </p:spPr>
        <p:txBody>
          <a:bodyPr>
            <a:normAutofit lnSpcReduction="10000"/>
          </a:bodyPr>
          <a:lstStyle/>
          <a:p>
            <a:pPr marL="423000" indent="-342900" algn="just">
              <a:spcBef>
                <a:spcPts val="0"/>
              </a:spcBef>
            </a:pPr>
            <a:r>
              <a:rPr lang="en-AU" sz="2200" dirty="0">
                <a:effectLst/>
                <a:ea typeface="Times New Roman" panose="02020603050405020304" pitchFamily="18" charset="0"/>
              </a:rPr>
              <a:t>substitution between psychiatric services and those offered by less highly trained practitioners, </a:t>
            </a:r>
          </a:p>
          <a:p>
            <a:pPr marL="423000" indent="-342900" algn="just">
              <a:spcBef>
                <a:spcPts val="0"/>
              </a:spcBef>
            </a:pPr>
            <a:r>
              <a:rPr lang="en-AU" sz="2200" dirty="0">
                <a:effectLst/>
                <a:ea typeface="Times New Roman" panose="02020603050405020304" pitchFamily="18" charset="0"/>
              </a:rPr>
              <a:t>extension of MBS‑rebated telehealth services to psychiatrists. </a:t>
            </a:r>
          </a:p>
          <a:p>
            <a:pPr marL="36900" indent="0" algn="just">
              <a:lnSpc>
                <a:spcPct val="100000"/>
              </a:lnSpc>
              <a:spcBef>
                <a:spcPts val="0"/>
              </a:spcBef>
              <a:buNone/>
            </a:pPr>
            <a:r>
              <a:rPr lang="en-AU" sz="2200" dirty="0">
                <a:effectLst/>
                <a:ea typeface="Times New Roman" panose="02020603050405020304" pitchFamily="18" charset="0"/>
              </a:rPr>
              <a:t>However (the Report states) redressing aggregate shortages will not resolve </a:t>
            </a:r>
          </a:p>
          <a:p>
            <a:pPr marL="423000" indent="-342900" algn="just">
              <a:spcBef>
                <a:spcPts val="0"/>
              </a:spcBef>
            </a:pPr>
            <a:r>
              <a:rPr lang="en-AU" sz="2200" dirty="0">
                <a:effectLst/>
                <a:ea typeface="Times New Roman" panose="02020603050405020304" pitchFamily="18" charset="0"/>
              </a:rPr>
              <a:t>regional shortages </a:t>
            </a:r>
          </a:p>
          <a:p>
            <a:pPr marL="423000" indent="-342900" algn="just">
              <a:spcBef>
                <a:spcPts val="0"/>
              </a:spcBef>
            </a:pPr>
            <a:r>
              <a:rPr lang="en-AU" sz="2200" dirty="0">
                <a:effectLst/>
                <a:ea typeface="Times New Roman" panose="02020603050405020304" pitchFamily="18" charset="0"/>
              </a:rPr>
              <a:t>acute shortages for some sub‑specialities. </a:t>
            </a:r>
          </a:p>
          <a:p>
            <a:pPr marL="423000" indent="-342900" algn="just">
              <a:spcBef>
                <a:spcPts val="0"/>
              </a:spcBef>
            </a:pPr>
            <a:r>
              <a:rPr lang="en-AU" sz="2200" dirty="0">
                <a:effectLst/>
                <a:ea typeface="Times New Roman" panose="02020603050405020304" pitchFamily="18" charset="0"/>
              </a:rPr>
              <a:t>projections of shortages are founded on incomplete data. </a:t>
            </a:r>
          </a:p>
          <a:p>
            <a:pPr marL="423000" indent="-342900" algn="just">
              <a:spcBef>
                <a:spcPts val="0"/>
              </a:spcBef>
            </a:pPr>
            <a:r>
              <a:rPr lang="en-AU" sz="2200" dirty="0">
                <a:effectLst/>
                <a:ea typeface="Times New Roman" panose="02020603050405020304" pitchFamily="18" charset="0"/>
              </a:rPr>
              <a:t>exit and entry rates into psychiatry are affected by attitudes to the profession</a:t>
            </a:r>
          </a:p>
          <a:p>
            <a:pPr marL="800100" lvl="1" indent="-342900" algn="just">
              <a:spcBef>
                <a:spcPts val="0"/>
              </a:spcBef>
            </a:pPr>
            <a:r>
              <a:rPr lang="en-AU" sz="2000" dirty="0">
                <a:effectLst/>
                <a:ea typeface="Times New Roman" panose="02020603050405020304" pitchFamily="18" charset="0"/>
              </a:rPr>
              <a:t>particularly the stresses in the public mental health system. </a:t>
            </a:r>
          </a:p>
          <a:p>
            <a:pPr marL="423000" indent="-342900" algn="just">
              <a:spcBef>
                <a:spcPts val="0"/>
              </a:spcBef>
            </a:pPr>
            <a:r>
              <a:rPr lang="en-AU" sz="2200" dirty="0">
                <a:effectLst/>
                <a:ea typeface="Times New Roman" panose="02020603050405020304" pitchFamily="18" charset="0"/>
              </a:rPr>
              <a:t>The recommendation for MBS telehealth from psychiatrists to GPs will increase demand for psychiatric services.</a:t>
            </a:r>
          </a:p>
          <a:p>
            <a:endParaRPr lang="en-AU" dirty="0"/>
          </a:p>
        </p:txBody>
      </p:sp>
    </p:spTree>
    <p:extLst>
      <p:ext uri="{BB962C8B-B14F-4D97-AF65-F5344CB8AC3E}">
        <p14:creationId xmlns:p14="http://schemas.microsoft.com/office/powerpoint/2010/main" val="77251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3170D-97CB-4D3A-A7C6-FA0B5161A462}"/>
              </a:ext>
            </a:extLst>
          </p:cNvPr>
          <p:cNvSpPr>
            <a:spLocks noGrp="1"/>
          </p:cNvSpPr>
          <p:nvPr>
            <p:ph type="title"/>
          </p:nvPr>
        </p:nvSpPr>
        <p:spPr/>
        <p:txBody>
          <a:bodyPr>
            <a:normAutofit fontScale="90000"/>
          </a:bodyPr>
          <a:lstStyle/>
          <a:p>
            <a:r>
              <a:rPr lang="en-AU" sz="3600" b="1" dirty="0">
                <a:effectLst/>
                <a:ea typeface="Times New Roman" panose="02020603050405020304" pitchFamily="18" charset="0"/>
              </a:rPr>
              <a:t>The Report Actions to increase the number of psychiatrists</a:t>
            </a:r>
            <a:br>
              <a:rPr lang="en-AU" sz="1800" dirty="0">
                <a:effectLst/>
                <a:latin typeface="Times New Roman" panose="02020603050405020304" pitchFamily="18" charset="0"/>
                <a:ea typeface="Times New Roman" panose="02020603050405020304" pitchFamily="18" charset="0"/>
              </a:rPr>
            </a:br>
            <a:endParaRPr lang="en-AU" dirty="0"/>
          </a:p>
        </p:txBody>
      </p:sp>
      <p:sp>
        <p:nvSpPr>
          <p:cNvPr id="3" name="Content Placeholder 2">
            <a:extLst>
              <a:ext uri="{FF2B5EF4-FFF2-40B4-BE49-F238E27FC236}">
                <a16:creationId xmlns:a16="http://schemas.microsoft.com/office/drawing/2014/main" id="{FE375BD4-F2A8-4339-8945-91B56B3ED7CF}"/>
              </a:ext>
            </a:extLst>
          </p:cNvPr>
          <p:cNvSpPr>
            <a:spLocks noGrp="1"/>
          </p:cNvSpPr>
          <p:nvPr>
            <p:ph idx="1"/>
          </p:nvPr>
        </p:nvSpPr>
        <p:spPr>
          <a:xfrm>
            <a:off x="913795" y="1520890"/>
            <a:ext cx="10353762" cy="4270309"/>
          </a:xfrm>
        </p:spPr>
        <p:txBody>
          <a:bodyPr/>
          <a:lstStyle/>
          <a:p>
            <a:pPr marL="342900" lvl="0" indent="-342900" algn="just">
              <a:lnSpc>
                <a:spcPct val="100000"/>
              </a:lnSpc>
              <a:spcBef>
                <a:spcPts val="600"/>
              </a:spcBef>
              <a:buFont typeface="+mj-lt"/>
              <a:buAutoNum type="arabicPeriod"/>
            </a:pPr>
            <a:r>
              <a:rPr lang="en-AU" sz="2000" dirty="0">
                <a:effectLst/>
                <a:ea typeface="Times New Roman" panose="02020603050405020304" pitchFamily="18" charset="0"/>
                <a:cs typeface="Times New Roman" panose="02020603050405020304" pitchFamily="18" charset="0"/>
              </a:rPr>
              <a:t>Australian Governments develop a national plan to increase the number of psychiatrists especially outside major cities and in sub‑specialities with significant shortages, such as child, adolescent and old age psychiatry.</a:t>
            </a:r>
          </a:p>
          <a:p>
            <a:pPr marL="342900" lvl="0" indent="-342900" algn="just">
              <a:lnSpc>
                <a:spcPct val="100000"/>
              </a:lnSpc>
              <a:spcBef>
                <a:spcPts val="600"/>
              </a:spcBef>
              <a:buFont typeface="+mj-lt"/>
              <a:buAutoNum type="arabicPeriod"/>
            </a:pPr>
            <a:r>
              <a:rPr lang="en-AU" sz="2000" dirty="0">
                <a:effectLst/>
                <a:ea typeface="Times New Roman" panose="02020603050405020304" pitchFamily="18" charset="0"/>
                <a:cs typeface="Times New Roman" panose="02020603050405020304" pitchFamily="18" charset="0"/>
              </a:rPr>
              <a:t>To be done in collaboration with the Royal Australian and New Zealand College of Psychiatrists, and form part of the broader Australian Government medical workforce strategies that are under development.</a:t>
            </a:r>
          </a:p>
          <a:p>
            <a:pPr marL="342900" lvl="0" indent="-342900" algn="just">
              <a:lnSpc>
                <a:spcPct val="100000"/>
              </a:lnSpc>
              <a:spcBef>
                <a:spcPts val="1200"/>
              </a:spcBef>
              <a:buFont typeface="+mj-lt"/>
              <a:buAutoNum type="arabicPeriod"/>
            </a:pPr>
            <a:r>
              <a:rPr lang="en-AU" sz="2000" dirty="0">
                <a:effectLst/>
                <a:ea typeface="Times New Roman" panose="02020603050405020304" pitchFamily="18" charset="0"/>
              </a:rPr>
              <a:t>The plan should include actions to increase the availability of supervision for trainees, including by considering interventions recommended in the 2016 report by the National Medical Training Advisory Network, such as remote models of supervision for trainees outside major cities.</a:t>
            </a:r>
          </a:p>
          <a:p>
            <a:r>
              <a:rPr lang="en-AU" b="1" dirty="0"/>
              <a:t>Commentary</a:t>
            </a:r>
          </a:p>
          <a:p>
            <a:r>
              <a:rPr lang="en-AU" b="1" dirty="0"/>
              <a:t>A blinding glimpse of the obvious!</a:t>
            </a:r>
          </a:p>
        </p:txBody>
      </p:sp>
    </p:spTree>
    <p:extLst>
      <p:ext uri="{BB962C8B-B14F-4D97-AF65-F5344CB8AC3E}">
        <p14:creationId xmlns:p14="http://schemas.microsoft.com/office/powerpoint/2010/main" val="388190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DB89-6F50-4317-8436-782B295AA39A}"/>
              </a:ext>
            </a:extLst>
          </p:cNvPr>
          <p:cNvSpPr>
            <a:spLocks noGrp="1"/>
          </p:cNvSpPr>
          <p:nvPr>
            <p:ph type="title"/>
          </p:nvPr>
        </p:nvSpPr>
        <p:spPr>
          <a:xfrm>
            <a:off x="924443" y="406400"/>
            <a:ext cx="10353762" cy="1257300"/>
          </a:xfrm>
        </p:spPr>
        <p:txBody>
          <a:bodyPr/>
          <a:lstStyle/>
          <a:p>
            <a:r>
              <a:rPr lang="en-US" dirty="0"/>
              <a:t>GPs</a:t>
            </a:r>
            <a:endParaRPr lang="en-AU" dirty="0"/>
          </a:p>
        </p:txBody>
      </p:sp>
      <p:sp>
        <p:nvSpPr>
          <p:cNvPr id="3" name="Content Placeholder 2">
            <a:extLst>
              <a:ext uri="{FF2B5EF4-FFF2-40B4-BE49-F238E27FC236}">
                <a16:creationId xmlns:a16="http://schemas.microsoft.com/office/drawing/2014/main" id="{1BD4EE59-0BF4-447B-A623-E54E4C838806}"/>
              </a:ext>
            </a:extLst>
          </p:cNvPr>
          <p:cNvSpPr>
            <a:spLocks noGrp="1"/>
          </p:cNvSpPr>
          <p:nvPr>
            <p:ph idx="1"/>
          </p:nvPr>
        </p:nvSpPr>
        <p:spPr>
          <a:xfrm>
            <a:off x="913795" y="1496292"/>
            <a:ext cx="10353762" cy="5080000"/>
          </a:xfrm>
        </p:spPr>
        <p:txBody>
          <a:bodyPr>
            <a:normAutofit/>
          </a:bodyPr>
          <a:lstStyle/>
          <a:p>
            <a:r>
              <a:rPr lang="en-AU" dirty="0">
                <a:effectLst/>
              </a:rPr>
              <a:t>No shortage of GPs</a:t>
            </a:r>
          </a:p>
          <a:p>
            <a:r>
              <a:rPr lang="en-AU" dirty="0">
                <a:effectLst/>
              </a:rPr>
              <a:t>GPs refer to psychologists (50% of referrals) and psychiatrists (14% of referrals). </a:t>
            </a:r>
          </a:p>
          <a:p>
            <a:r>
              <a:rPr lang="en-AU" dirty="0">
                <a:effectLst/>
              </a:rPr>
              <a:t>Most GPs receive minimal training in mental healthcare.</a:t>
            </a:r>
          </a:p>
          <a:p>
            <a:r>
              <a:rPr lang="en-AU" dirty="0">
                <a:effectLst/>
              </a:rPr>
              <a:t>Despite that about 80% of people with mental illness experience care provided by GPs as excellent to very good.</a:t>
            </a:r>
          </a:p>
          <a:p>
            <a:r>
              <a:rPr lang="en-AU" dirty="0">
                <a:effectLst/>
              </a:rPr>
              <a:t> Recommendations for more training on:</a:t>
            </a:r>
          </a:p>
          <a:p>
            <a:pPr lvl="1"/>
            <a:r>
              <a:rPr lang="en-AU" dirty="0">
                <a:effectLst/>
              </a:rPr>
              <a:t>screening for mental health problems</a:t>
            </a:r>
          </a:p>
          <a:p>
            <a:pPr lvl="1"/>
            <a:r>
              <a:rPr lang="en-AU" dirty="0">
                <a:effectLst/>
              </a:rPr>
              <a:t>prescribing and non-prescribing medication/managing side effects</a:t>
            </a:r>
          </a:p>
          <a:p>
            <a:pPr lvl="1"/>
            <a:r>
              <a:rPr lang="en-AU" dirty="0">
                <a:effectLst/>
              </a:rPr>
              <a:t>promote ‘social’ prescribing</a:t>
            </a:r>
          </a:p>
          <a:p>
            <a:pPr marL="450000" lvl="1" indent="0">
              <a:buNone/>
            </a:pPr>
            <a:r>
              <a:rPr lang="en-AU" b="1" dirty="0">
                <a:effectLst/>
              </a:rPr>
              <a:t>One wonders how many GPs are not aware of these issues?</a:t>
            </a:r>
          </a:p>
          <a:p>
            <a:endParaRPr lang="en-AU" dirty="0">
              <a:effectLst/>
            </a:endParaRPr>
          </a:p>
          <a:p>
            <a:endParaRPr lang="en-AU" dirty="0">
              <a:effectLst/>
            </a:endParaRPr>
          </a:p>
          <a:p>
            <a:pPr lvl="1"/>
            <a:endParaRPr lang="en-AU" dirty="0"/>
          </a:p>
        </p:txBody>
      </p:sp>
    </p:spTree>
    <p:extLst>
      <p:ext uri="{BB962C8B-B14F-4D97-AF65-F5344CB8AC3E}">
        <p14:creationId xmlns:p14="http://schemas.microsoft.com/office/powerpoint/2010/main" val="234675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25FD5-4C1A-4869-A517-CB3AB05FAD2D}"/>
              </a:ext>
            </a:extLst>
          </p:cNvPr>
          <p:cNvSpPr>
            <a:spLocks noGrp="1"/>
          </p:cNvSpPr>
          <p:nvPr>
            <p:ph type="title"/>
          </p:nvPr>
        </p:nvSpPr>
        <p:spPr>
          <a:xfrm>
            <a:off x="951446" y="0"/>
            <a:ext cx="10353762" cy="1257300"/>
          </a:xfrm>
        </p:spPr>
        <p:txBody>
          <a:bodyPr/>
          <a:lstStyle/>
          <a:p>
            <a:r>
              <a:rPr lang="en-US" dirty="0"/>
              <a:t>The Scope of this talk</a:t>
            </a:r>
            <a:endParaRPr lang="en-AU" dirty="0"/>
          </a:p>
        </p:txBody>
      </p:sp>
      <p:pic>
        <p:nvPicPr>
          <p:cNvPr id="5" name="Content Placeholder 4">
            <a:extLst>
              <a:ext uri="{FF2B5EF4-FFF2-40B4-BE49-F238E27FC236}">
                <a16:creationId xmlns:a16="http://schemas.microsoft.com/office/drawing/2014/main" id="{D07846E5-CE93-4339-B1F6-FBBBA6DDFE0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156364" y="1001025"/>
            <a:ext cx="3897745" cy="5823767"/>
          </a:xfrm>
        </p:spPr>
      </p:pic>
      <p:pic>
        <p:nvPicPr>
          <p:cNvPr id="6" name="The good the bad and the ugly">
            <a:hlinkClick r:id="" action="ppaction://media"/>
            <a:extLst>
              <a:ext uri="{FF2B5EF4-FFF2-40B4-BE49-F238E27FC236}">
                <a16:creationId xmlns:a16="http://schemas.microsoft.com/office/drawing/2014/main" id="{F5898C41-EA9E-4107-92A6-DA2FDB401EC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40307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7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6"/>
                </p:tgtEl>
              </p:cMediaNode>
            </p:audi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F0D8-A90C-4CFC-BDA4-903755308F71}"/>
              </a:ext>
            </a:extLst>
          </p:cNvPr>
          <p:cNvSpPr>
            <a:spLocks noGrp="1"/>
          </p:cNvSpPr>
          <p:nvPr>
            <p:ph type="title"/>
          </p:nvPr>
        </p:nvSpPr>
        <p:spPr>
          <a:xfrm>
            <a:off x="924443" y="295563"/>
            <a:ext cx="10353762" cy="1257300"/>
          </a:xfrm>
        </p:spPr>
        <p:txBody>
          <a:bodyPr/>
          <a:lstStyle/>
          <a:p>
            <a:r>
              <a:rPr lang="en-US" dirty="0"/>
              <a:t>Psychologists</a:t>
            </a:r>
            <a:endParaRPr lang="en-AU" dirty="0"/>
          </a:p>
        </p:txBody>
      </p:sp>
      <p:sp>
        <p:nvSpPr>
          <p:cNvPr id="3" name="Content Placeholder 2">
            <a:extLst>
              <a:ext uri="{FF2B5EF4-FFF2-40B4-BE49-F238E27FC236}">
                <a16:creationId xmlns:a16="http://schemas.microsoft.com/office/drawing/2014/main" id="{FBF8C107-40BB-4A73-898B-D3E2D7605099}"/>
              </a:ext>
            </a:extLst>
          </p:cNvPr>
          <p:cNvSpPr>
            <a:spLocks noGrp="1"/>
          </p:cNvSpPr>
          <p:nvPr>
            <p:ph idx="1"/>
          </p:nvPr>
        </p:nvSpPr>
        <p:spPr>
          <a:xfrm>
            <a:off x="924443" y="1663700"/>
            <a:ext cx="10353762" cy="4737100"/>
          </a:xfrm>
        </p:spPr>
        <p:txBody>
          <a:bodyPr>
            <a:normAutofit fontScale="70000" lnSpcReduction="20000"/>
          </a:bodyPr>
          <a:lstStyle/>
          <a:p>
            <a:r>
              <a:rPr lang="en-AU" sz="2600" dirty="0">
                <a:effectLst/>
                <a:ea typeface="Calibri" panose="020F0502020204030204" pitchFamily="34" charset="0"/>
              </a:rPr>
              <a:t>No evidence of a shortage of psychologists</a:t>
            </a:r>
          </a:p>
          <a:p>
            <a:r>
              <a:rPr lang="en-AU" sz="2600" dirty="0">
                <a:effectLst/>
                <a:ea typeface="Calibri" panose="020F0502020204030204" pitchFamily="34" charset="0"/>
              </a:rPr>
              <a:t>However there is limited availability of supervised internships </a:t>
            </a:r>
          </a:p>
          <a:p>
            <a:r>
              <a:rPr lang="en-AU" sz="2600" dirty="0">
                <a:effectLst/>
                <a:ea typeface="Calibri" panose="020F0502020204030204" pitchFamily="34" charset="0"/>
              </a:rPr>
              <a:t>the primary constraint on meeting consumer demand is limited funding of public psychologist positions</a:t>
            </a:r>
          </a:p>
          <a:p>
            <a:r>
              <a:rPr lang="en-AU" sz="2600" dirty="0">
                <a:effectLst/>
                <a:ea typeface="Calibri" panose="020F0502020204030204" pitchFamily="34" charset="0"/>
              </a:rPr>
              <a:t>greatest concerns relates to shortages of all clinicians in regional and remote Australia</a:t>
            </a:r>
          </a:p>
          <a:p>
            <a:pPr marL="36900" indent="0" algn="just">
              <a:spcBef>
                <a:spcPts val="1200"/>
              </a:spcBef>
              <a:buNone/>
            </a:pPr>
            <a:r>
              <a:rPr lang="en-AU" sz="2600" dirty="0">
                <a:effectLst/>
              </a:rPr>
              <a:t>The Report </a:t>
            </a:r>
            <a:r>
              <a:rPr lang="en-AU" sz="2600" dirty="0">
                <a:effectLst/>
                <a:ea typeface="Times New Roman" panose="02020603050405020304" pitchFamily="18" charset="0"/>
              </a:rPr>
              <a:t>recommends reforms to </a:t>
            </a:r>
            <a:r>
              <a:rPr lang="en-AU" sz="2600" b="1" u="sng" dirty="0">
                <a:effectLst/>
                <a:ea typeface="Times New Roman" panose="02020603050405020304" pitchFamily="18" charset="0"/>
              </a:rPr>
              <a:t>divert psychologists from the treatment of milder disorders</a:t>
            </a:r>
            <a:r>
              <a:rPr lang="en-AU" sz="2600" dirty="0">
                <a:effectLst/>
                <a:ea typeface="Times New Roman" panose="02020603050405020304" pitchFamily="18" charset="0"/>
              </a:rPr>
              <a:t>, reducing future pressures on the workforce by treating people with more intensive needs.</a:t>
            </a:r>
          </a:p>
          <a:p>
            <a:pPr marL="36900" indent="0" algn="just">
              <a:spcBef>
                <a:spcPts val="1200"/>
              </a:spcBef>
              <a:buNone/>
            </a:pPr>
            <a:r>
              <a:rPr lang="en-AU" sz="2600" dirty="0">
                <a:effectLst/>
                <a:ea typeface="Times New Roman" panose="02020603050405020304" pitchFamily="18" charset="0"/>
              </a:rPr>
              <a:t>These reforms include greater use of: </a:t>
            </a:r>
          </a:p>
          <a:p>
            <a:pPr marL="662850" lvl="1" indent="-285750" algn="just">
              <a:lnSpc>
                <a:spcPct val="110000"/>
              </a:lnSpc>
              <a:spcBef>
                <a:spcPts val="1200"/>
              </a:spcBef>
            </a:pPr>
            <a:r>
              <a:rPr lang="en-AU" sz="2600" dirty="0">
                <a:effectLst/>
                <a:ea typeface="Times New Roman" panose="02020603050405020304" pitchFamily="18" charset="0"/>
              </a:rPr>
              <a:t>supported online treatment, </a:t>
            </a:r>
          </a:p>
          <a:p>
            <a:pPr marL="662850" lvl="1" indent="-285750" algn="just">
              <a:lnSpc>
                <a:spcPct val="110000"/>
              </a:lnSpc>
              <a:spcBef>
                <a:spcPts val="1200"/>
              </a:spcBef>
            </a:pPr>
            <a:r>
              <a:rPr lang="en-AU" sz="2600" dirty="0">
                <a:effectLst/>
                <a:ea typeface="Times New Roman" panose="02020603050405020304" pitchFamily="18" charset="0"/>
              </a:rPr>
              <a:t>low‑intensity therapy coaches </a:t>
            </a:r>
          </a:p>
          <a:p>
            <a:pPr marL="662850" lvl="1" indent="-285750" algn="just">
              <a:lnSpc>
                <a:spcPct val="110000"/>
              </a:lnSpc>
              <a:spcBef>
                <a:spcPts val="1200"/>
              </a:spcBef>
            </a:pPr>
            <a:r>
              <a:rPr lang="en-AU" sz="2600" dirty="0">
                <a:effectLst/>
                <a:ea typeface="Times New Roman" panose="02020603050405020304" pitchFamily="18" charset="0"/>
              </a:rPr>
              <a:t>peer workers. </a:t>
            </a:r>
          </a:p>
          <a:p>
            <a:endParaRPr lang="en-AU" dirty="0"/>
          </a:p>
        </p:txBody>
      </p:sp>
    </p:spTree>
    <p:extLst>
      <p:ext uri="{BB962C8B-B14F-4D97-AF65-F5344CB8AC3E}">
        <p14:creationId xmlns:p14="http://schemas.microsoft.com/office/powerpoint/2010/main" val="149014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4D6C8-B663-4BD4-BA24-35BC9E975087}"/>
              </a:ext>
            </a:extLst>
          </p:cNvPr>
          <p:cNvSpPr>
            <a:spLocks noGrp="1"/>
          </p:cNvSpPr>
          <p:nvPr>
            <p:ph type="title"/>
          </p:nvPr>
        </p:nvSpPr>
        <p:spPr>
          <a:xfrm>
            <a:off x="913795" y="340591"/>
            <a:ext cx="10353762" cy="1257300"/>
          </a:xfrm>
        </p:spPr>
        <p:txBody>
          <a:bodyPr>
            <a:normAutofit/>
          </a:bodyPr>
          <a:lstStyle/>
          <a:p>
            <a:r>
              <a:rPr lang="en-AU" sz="4000" b="1" dirty="0">
                <a:effectLst/>
                <a:ea typeface="Calibri" panose="020F0502020204030204" pitchFamily="34" charset="0"/>
              </a:rPr>
              <a:t>Mental health nurses (MHNs) </a:t>
            </a:r>
            <a:endParaRPr lang="en-AU" sz="4000" dirty="0"/>
          </a:p>
        </p:txBody>
      </p:sp>
      <p:sp>
        <p:nvSpPr>
          <p:cNvPr id="3" name="Content Placeholder 2">
            <a:extLst>
              <a:ext uri="{FF2B5EF4-FFF2-40B4-BE49-F238E27FC236}">
                <a16:creationId xmlns:a16="http://schemas.microsoft.com/office/drawing/2014/main" id="{CF49EC39-A502-414D-AAD0-B89810F16225}"/>
              </a:ext>
            </a:extLst>
          </p:cNvPr>
          <p:cNvSpPr>
            <a:spLocks noGrp="1"/>
          </p:cNvSpPr>
          <p:nvPr>
            <p:ph idx="1"/>
          </p:nvPr>
        </p:nvSpPr>
        <p:spPr>
          <a:xfrm>
            <a:off x="913795" y="1597891"/>
            <a:ext cx="10353762" cy="5015345"/>
          </a:xfrm>
        </p:spPr>
        <p:txBody>
          <a:bodyPr>
            <a:normAutofit fontScale="32500" lnSpcReduction="20000"/>
          </a:bodyPr>
          <a:lstStyle/>
          <a:p>
            <a:pPr>
              <a:lnSpc>
                <a:spcPct val="120000"/>
              </a:lnSpc>
            </a:pPr>
            <a:r>
              <a:rPr lang="en-AU" sz="5000" b="1" dirty="0">
                <a:effectLst/>
                <a:ea typeface="Calibri" panose="020F0502020204030204" pitchFamily="34" charset="0"/>
                <a:cs typeface="Times New Roman" panose="02020603050405020304" pitchFamily="18" charset="0"/>
              </a:rPr>
              <a:t>MHNs </a:t>
            </a:r>
            <a:r>
              <a:rPr lang="en-AU" sz="5000" dirty="0">
                <a:effectLst/>
                <a:ea typeface="Calibri" panose="020F0502020204030204" pitchFamily="34" charset="0"/>
                <a:cs typeface="Times New Roman" panose="02020603050405020304" pitchFamily="18" charset="0"/>
              </a:rPr>
              <a:t>have advanced training in mental health, specialisation not recognised under Australia’s nurse registration system </a:t>
            </a:r>
          </a:p>
          <a:p>
            <a:pPr>
              <a:lnSpc>
                <a:spcPct val="120000"/>
              </a:lnSpc>
            </a:pPr>
            <a:r>
              <a:rPr lang="en-AU" sz="5000" dirty="0">
                <a:effectLst/>
                <a:ea typeface="Calibri" panose="020F0502020204030204" pitchFamily="34" charset="0"/>
                <a:cs typeface="Times New Roman" panose="02020603050405020304" pitchFamily="18" charset="0"/>
              </a:rPr>
              <a:t>significant shortage of mental health nurses; by 2018 predicted 23 500 MHNs/ actual 23,000.</a:t>
            </a:r>
          </a:p>
          <a:p>
            <a:pPr algn="just">
              <a:lnSpc>
                <a:spcPct val="120000"/>
              </a:lnSpc>
              <a:spcBef>
                <a:spcPts val="400"/>
              </a:spcBef>
            </a:pPr>
            <a:r>
              <a:rPr lang="en-AU" sz="5000" dirty="0">
                <a:effectLst/>
                <a:ea typeface="Times New Roman" panose="02020603050405020304" pitchFamily="18" charset="0"/>
                <a:cs typeface="Times New Roman" panose="02020603050405020304" pitchFamily="18" charset="0"/>
              </a:rPr>
              <a:t>nurses in acute mental health units may have only basic mental health training. This could compromise consumer’s care and safety, resulting in: </a:t>
            </a:r>
          </a:p>
          <a:p>
            <a:pPr lvl="1" indent="-342900" algn="just">
              <a:lnSpc>
                <a:spcPct val="120000"/>
              </a:lnSpc>
              <a:spcBef>
                <a:spcPts val="0"/>
              </a:spcBef>
              <a:spcAft>
                <a:spcPts val="0"/>
              </a:spcAft>
              <a:buFont typeface="Symbol" panose="05050102010706020507" pitchFamily="18" charset="2"/>
              <a:buChar char=""/>
            </a:pPr>
            <a:r>
              <a:rPr lang="en-AU" sz="4900" dirty="0">
                <a:effectLst/>
                <a:ea typeface="Times New Roman" panose="02020603050405020304" pitchFamily="18" charset="0"/>
                <a:cs typeface="Times New Roman" panose="02020603050405020304" pitchFamily="18" charset="0"/>
              </a:rPr>
              <a:t>poor outcomes </a:t>
            </a:r>
          </a:p>
          <a:p>
            <a:pPr lvl="1" indent="-342900" algn="just">
              <a:lnSpc>
                <a:spcPct val="120000"/>
              </a:lnSpc>
              <a:spcBef>
                <a:spcPts val="0"/>
              </a:spcBef>
              <a:spcAft>
                <a:spcPts val="0"/>
              </a:spcAft>
              <a:buFont typeface="Symbol" panose="05050102010706020507" pitchFamily="18" charset="2"/>
              <a:buChar char=""/>
            </a:pPr>
            <a:r>
              <a:rPr lang="en-AU" sz="4900" dirty="0">
                <a:effectLst/>
                <a:ea typeface="Times New Roman" panose="02020603050405020304" pitchFamily="18" charset="0"/>
                <a:cs typeface="Times New Roman" panose="02020603050405020304" pitchFamily="18" charset="0"/>
              </a:rPr>
              <a:t>higher use of seclusion</a:t>
            </a:r>
          </a:p>
          <a:p>
            <a:pPr lvl="1" indent="-342900" algn="just">
              <a:lnSpc>
                <a:spcPct val="120000"/>
              </a:lnSpc>
              <a:spcBef>
                <a:spcPts val="0"/>
              </a:spcBef>
              <a:spcAft>
                <a:spcPts val="0"/>
              </a:spcAft>
              <a:buFont typeface="Symbol" panose="05050102010706020507" pitchFamily="18" charset="2"/>
              <a:buChar char=""/>
            </a:pPr>
            <a:r>
              <a:rPr lang="en-AU" sz="4900" dirty="0">
                <a:effectLst/>
                <a:ea typeface="Times New Roman" panose="02020603050405020304" pitchFamily="18" charset="0"/>
                <a:cs typeface="Times New Roman" panose="02020603050405020304" pitchFamily="18" charset="0"/>
              </a:rPr>
              <a:t>longer admission times </a:t>
            </a:r>
          </a:p>
          <a:p>
            <a:pPr lvl="1" indent="-342900" algn="just">
              <a:lnSpc>
                <a:spcPct val="120000"/>
              </a:lnSpc>
              <a:spcBef>
                <a:spcPts val="0"/>
              </a:spcBef>
              <a:spcAft>
                <a:spcPts val="0"/>
              </a:spcAft>
              <a:buFont typeface="Symbol" panose="05050102010706020507" pitchFamily="18" charset="2"/>
              <a:buChar char=""/>
            </a:pPr>
            <a:r>
              <a:rPr lang="en-AU" sz="4900" dirty="0">
                <a:effectLst/>
                <a:ea typeface="Times New Roman" panose="02020603050405020304" pitchFamily="18" charset="0"/>
                <a:cs typeface="Times New Roman" panose="02020603050405020304" pitchFamily="18" charset="0"/>
              </a:rPr>
              <a:t>possible relapse following discharge </a:t>
            </a:r>
          </a:p>
          <a:p>
            <a:pPr marL="36900" indent="0" algn="just">
              <a:lnSpc>
                <a:spcPct val="120000"/>
              </a:lnSpc>
              <a:spcBef>
                <a:spcPts val="1200"/>
              </a:spcBef>
              <a:buNone/>
            </a:pPr>
            <a:r>
              <a:rPr lang="en-AU" sz="5000" dirty="0">
                <a:effectLst/>
                <a:ea typeface="Calibri" panose="020F0502020204030204" pitchFamily="34" charset="0"/>
                <a:cs typeface="Times New Roman" panose="02020603050405020304" pitchFamily="18" charset="0"/>
              </a:rPr>
              <a:t>The Report recommends direct entry to MHN training  with a recognised qualification.</a:t>
            </a:r>
          </a:p>
          <a:p>
            <a:pPr marL="36900" indent="0" algn="just">
              <a:lnSpc>
                <a:spcPct val="120000"/>
              </a:lnSpc>
              <a:spcBef>
                <a:spcPts val="1200"/>
              </a:spcBef>
              <a:buNone/>
            </a:pPr>
            <a:r>
              <a:rPr lang="en-AU" sz="5000" dirty="0">
                <a:effectLst/>
                <a:ea typeface="Calibri" panose="020F0502020204030204" pitchFamily="34" charset="0"/>
                <a:cs typeface="Times New Roman" panose="02020603050405020304" pitchFamily="18" charset="0"/>
              </a:rPr>
              <a:t> The Report’s recommended reforms </a:t>
            </a:r>
            <a:r>
              <a:rPr lang="en-AU" sz="5000" dirty="0">
                <a:effectLst/>
                <a:ea typeface="Times New Roman" panose="02020603050405020304" pitchFamily="18" charset="0"/>
              </a:rPr>
              <a:t>would expand community health services </a:t>
            </a:r>
          </a:p>
          <a:p>
            <a:pPr lvl="1" algn="just">
              <a:lnSpc>
                <a:spcPct val="120000"/>
              </a:lnSpc>
              <a:spcBef>
                <a:spcPts val="1200"/>
              </a:spcBef>
            </a:pPr>
            <a:r>
              <a:rPr lang="en-AU" sz="5000" dirty="0">
                <a:effectLst/>
                <a:ea typeface="Times New Roman" panose="02020603050405020304" pitchFamily="18" charset="0"/>
              </a:rPr>
              <a:t>MHNs would perform functions now done by more costly professionals, such as GPs or nurse practitioners. </a:t>
            </a:r>
          </a:p>
          <a:p>
            <a:pPr lvl="1" algn="just">
              <a:lnSpc>
                <a:spcPct val="120000"/>
              </a:lnSpc>
              <a:spcBef>
                <a:spcPts val="1200"/>
              </a:spcBef>
            </a:pPr>
            <a:r>
              <a:rPr lang="en-AU" sz="5000" dirty="0">
                <a:effectLst/>
                <a:ea typeface="Times New Roman" panose="02020603050405020304" pitchFamily="18" charset="0"/>
              </a:rPr>
              <a:t>Reforms that would augment the number of mental health beds in hospitals would increase demand for MHNs.</a:t>
            </a:r>
          </a:p>
          <a:p>
            <a:pPr lvl="1" algn="just">
              <a:lnSpc>
                <a:spcPct val="120000"/>
              </a:lnSpc>
              <a:spcBef>
                <a:spcPts val="1200"/>
              </a:spcBef>
            </a:pPr>
            <a:r>
              <a:rPr lang="en-AU" sz="5000" dirty="0">
                <a:effectLst/>
                <a:ea typeface="Times New Roman" panose="02020603050405020304" pitchFamily="18" charset="0"/>
              </a:rPr>
              <a:t>Risk that </a:t>
            </a:r>
            <a:r>
              <a:rPr lang="en-AU" sz="5000" dirty="0">
                <a:effectLst/>
                <a:ea typeface="Calibri" panose="020F0502020204030204" pitchFamily="34" charset="0"/>
              </a:rPr>
              <a:t>work overload due to shortages may make mental health nursing a less attractive specialisation </a:t>
            </a:r>
            <a:r>
              <a:rPr lang="en-AU" sz="5000" dirty="0">
                <a:effectLst/>
                <a:ea typeface="Times New Roman" panose="02020603050405020304" pitchFamily="18" charset="0"/>
              </a:rPr>
              <a:t> </a:t>
            </a:r>
          </a:p>
          <a:p>
            <a:endParaRPr lang="en-AU" dirty="0"/>
          </a:p>
        </p:txBody>
      </p:sp>
    </p:spTree>
    <p:extLst>
      <p:ext uri="{BB962C8B-B14F-4D97-AF65-F5344CB8AC3E}">
        <p14:creationId xmlns:p14="http://schemas.microsoft.com/office/powerpoint/2010/main" val="407672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A5DF-BB20-4D82-8CEA-5028261283FB}"/>
              </a:ext>
            </a:extLst>
          </p:cNvPr>
          <p:cNvSpPr>
            <a:spLocks noGrp="1"/>
          </p:cNvSpPr>
          <p:nvPr>
            <p:ph type="title"/>
          </p:nvPr>
        </p:nvSpPr>
        <p:spPr/>
        <p:txBody>
          <a:bodyPr>
            <a:normAutofit fontScale="90000"/>
          </a:bodyPr>
          <a:lstStyle/>
          <a:p>
            <a:r>
              <a:rPr lang="en-AU" b="1" dirty="0">
                <a:effectLst/>
              </a:rPr>
              <a:t>Peer workers</a:t>
            </a:r>
            <a:br>
              <a:rPr lang="en-AU" dirty="0">
                <a:effectLst/>
              </a:rPr>
            </a:br>
            <a:endParaRPr lang="en-AU" dirty="0"/>
          </a:p>
        </p:txBody>
      </p:sp>
      <p:sp>
        <p:nvSpPr>
          <p:cNvPr id="3" name="Content Placeholder 2">
            <a:extLst>
              <a:ext uri="{FF2B5EF4-FFF2-40B4-BE49-F238E27FC236}">
                <a16:creationId xmlns:a16="http://schemas.microsoft.com/office/drawing/2014/main" id="{126B98B1-0D55-4F23-8AE8-8C65C163C448}"/>
              </a:ext>
            </a:extLst>
          </p:cNvPr>
          <p:cNvSpPr>
            <a:spLocks noGrp="1"/>
          </p:cNvSpPr>
          <p:nvPr>
            <p:ph idx="1"/>
          </p:nvPr>
        </p:nvSpPr>
        <p:spPr>
          <a:xfrm>
            <a:off x="913795" y="1311564"/>
            <a:ext cx="10353762" cy="5209309"/>
          </a:xfrm>
        </p:spPr>
        <p:txBody>
          <a:bodyPr>
            <a:normAutofit fontScale="92500" lnSpcReduction="10000"/>
          </a:bodyPr>
          <a:lstStyle/>
          <a:p>
            <a:r>
              <a:rPr lang="en-AU" dirty="0">
                <a:effectLst/>
              </a:rPr>
              <a:t>Peer workers are people with personal experience of mental illness (or carers of people with mental illness) who provide emotional and social support to others with a common experience. Career paths for peer workers are becoming more defined. </a:t>
            </a:r>
          </a:p>
          <a:p>
            <a:r>
              <a:rPr lang="en-AU" dirty="0">
                <a:effectLst/>
              </a:rPr>
              <a:t>personal experience, not training, basis of their value and competency, they may:</a:t>
            </a:r>
          </a:p>
          <a:p>
            <a:pPr lvl="1"/>
            <a:r>
              <a:rPr lang="en-AU" dirty="0">
                <a:effectLst/>
              </a:rPr>
              <a:t>give hope</a:t>
            </a:r>
          </a:p>
          <a:p>
            <a:pPr lvl="1"/>
            <a:r>
              <a:rPr lang="en-AU" dirty="0">
                <a:effectLst/>
              </a:rPr>
              <a:t>provide information about self-care of one’s illness </a:t>
            </a:r>
          </a:p>
          <a:p>
            <a:pPr lvl="1"/>
            <a:r>
              <a:rPr lang="en-AU" dirty="0">
                <a:effectLst/>
              </a:rPr>
              <a:t>instil trust, acceptance, understanding, and deeper empathy </a:t>
            </a:r>
          </a:p>
          <a:p>
            <a:pPr lvl="1"/>
            <a:r>
              <a:rPr lang="en-AU" dirty="0">
                <a:effectLst/>
              </a:rPr>
              <a:t>have a unique experience as a consumer and as a worker</a:t>
            </a:r>
          </a:p>
          <a:p>
            <a:r>
              <a:rPr lang="en-AU" dirty="0">
                <a:effectLst/>
              </a:rPr>
              <a:t>Studies have  found that the inclusion of peer workers </a:t>
            </a:r>
          </a:p>
          <a:p>
            <a:pPr lvl="1"/>
            <a:r>
              <a:rPr lang="en-AU" dirty="0">
                <a:effectLst/>
              </a:rPr>
              <a:t>reduced the use of emergency services. </a:t>
            </a:r>
          </a:p>
          <a:p>
            <a:pPr lvl="1"/>
            <a:r>
              <a:rPr lang="en-AU" dirty="0">
                <a:effectLst/>
              </a:rPr>
              <a:t>decreased admissions to inpatient units </a:t>
            </a:r>
          </a:p>
          <a:p>
            <a:pPr lvl="1"/>
            <a:r>
              <a:rPr lang="en-AU" dirty="0">
                <a:effectLst/>
              </a:rPr>
              <a:t>lowered the length of stays</a:t>
            </a:r>
          </a:p>
          <a:p>
            <a:pPr lvl="1"/>
            <a:r>
              <a:rPr lang="en-AU" dirty="0">
                <a:effectLst/>
              </a:rPr>
              <a:t>reduced the rate of readmission </a:t>
            </a:r>
          </a:p>
          <a:p>
            <a:endParaRPr lang="en-AU" dirty="0">
              <a:effectLst/>
            </a:endParaRPr>
          </a:p>
        </p:txBody>
      </p:sp>
    </p:spTree>
    <p:extLst>
      <p:ext uri="{BB962C8B-B14F-4D97-AF65-F5344CB8AC3E}">
        <p14:creationId xmlns:p14="http://schemas.microsoft.com/office/powerpoint/2010/main" val="330835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5540-F724-4CB5-A2C6-9CF7FC203212}"/>
              </a:ext>
            </a:extLst>
          </p:cNvPr>
          <p:cNvSpPr>
            <a:spLocks noGrp="1"/>
          </p:cNvSpPr>
          <p:nvPr>
            <p:ph type="title"/>
          </p:nvPr>
        </p:nvSpPr>
        <p:spPr/>
        <p:txBody>
          <a:bodyPr/>
          <a:lstStyle/>
          <a:p>
            <a:r>
              <a:rPr lang="en-US" dirty="0"/>
              <a:t>Other mental health workers</a:t>
            </a:r>
            <a:endParaRPr lang="en-AU" dirty="0"/>
          </a:p>
        </p:txBody>
      </p:sp>
      <p:sp>
        <p:nvSpPr>
          <p:cNvPr id="7" name="Content Placeholder 6">
            <a:extLst>
              <a:ext uri="{FF2B5EF4-FFF2-40B4-BE49-F238E27FC236}">
                <a16:creationId xmlns:a16="http://schemas.microsoft.com/office/drawing/2014/main" id="{1ADA55E1-F7A9-4923-A6E3-7E6F2F170B1D}"/>
              </a:ext>
            </a:extLst>
          </p:cNvPr>
          <p:cNvSpPr>
            <a:spLocks noGrp="1"/>
          </p:cNvSpPr>
          <p:nvPr>
            <p:ph idx="1"/>
          </p:nvPr>
        </p:nvSpPr>
        <p:spPr>
          <a:xfrm>
            <a:off x="839150" y="1744825"/>
            <a:ext cx="10353762" cy="4840136"/>
          </a:xfrm>
        </p:spPr>
        <p:txBody>
          <a:bodyPr>
            <a:normAutofit/>
          </a:bodyPr>
          <a:lstStyle/>
          <a:p>
            <a:pPr>
              <a:lnSpc>
                <a:spcPct val="100000"/>
              </a:lnSpc>
              <a:spcBef>
                <a:spcPts val="0"/>
              </a:spcBef>
            </a:pPr>
            <a:r>
              <a:rPr lang="en-AU" sz="2000" b="1" dirty="0">
                <a:effectLst/>
                <a:ea typeface="Times New Roman" panose="02020603050405020304" pitchFamily="18" charset="0"/>
                <a:cs typeface="Times New Roman" panose="02020603050405020304" pitchFamily="18" charset="0"/>
              </a:rPr>
              <a:t>Allied and community mental health workers include:</a:t>
            </a:r>
          </a:p>
          <a:p>
            <a:pPr lvl="1">
              <a:spcBef>
                <a:spcPts val="0"/>
              </a:spcBef>
            </a:pPr>
            <a:r>
              <a:rPr lang="en-AU" sz="2000" dirty="0">
                <a:effectLst/>
                <a:ea typeface="Calibri" panose="020F0502020204030204" pitchFamily="34" charset="0"/>
              </a:rPr>
              <a:t>occupational therapists (OTs), physiotherapists, dieticians, community mental health workers, Aboriginal and Torres Strait Islander health workers, and some social workers </a:t>
            </a:r>
          </a:p>
          <a:p>
            <a:pPr lvl="1">
              <a:spcBef>
                <a:spcPts val="0"/>
              </a:spcBef>
            </a:pPr>
            <a:r>
              <a:rPr lang="en-AU" sz="2000" dirty="0">
                <a:effectLst/>
                <a:ea typeface="Calibri" panose="020F0502020204030204" pitchFamily="34" charset="0"/>
              </a:rPr>
              <a:t>counsellors and psychotherapists, peer workers, youth workers, arts and music therapists, and people focussing on culturally and linguistically diverse communities (CALD). </a:t>
            </a:r>
          </a:p>
          <a:p>
            <a:pPr lvl="1">
              <a:spcBef>
                <a:spcPts val="0"/>
              </a:spcBef>
            </a:pPr>
            <a:r>
              <a:rPr lang="en-AU" sz="2000" b="1" dirty="0">
                <a:effectLst/>
                <a:ea typeface="Calibri" panose="020F0502020204030204" pitchFamily="34" charset="0"/>
              </a:rPr>
              <a:t>Counsellors and psychotherapists </a:t>
            </a:r>
          </a:p>
          <a:p>
            <a:pPr lvl="2">
              <a:spcBef>
                <a:spcPts val="0"/>
              </a:spcBef>
            </a:pPr>
            <a:r>
              <a:rPr lang="en-AU" dirty="0">
                <a:effectLst/>
                <a:ea typeface="Calibri" panose="020F0502020204030204" pitchFamily="34" charset="0"/>
              </a:rPr>
              <a:t>many submissions advocating for national recognition and higher utilisation of counsellors and psychotherapists. Not supported by the Commission.</a:t>
            </a:r>
          </a:p>
          <a:p>
            <a:pPr lvl="1">
              <a:spcBef>
                <a:spcPts val="0"/>
              </a:spcBef>
            </a:pPr>
            <a:r>
              <a:rPr lang="en-AU" sz="2000" b="1" dirty="0">
                <a:effectLst/>
                <a:ea typeface="Calibri" panose="020F0502020204030204" pitchFamily="34" charset="0"/>
              </a:rPr>
              <a:t>Aboriginal and Torres Strait Islander health workers and practitioners</a:t>
            </a:r>
          </a:p>
          <a:p>
            <a:pPr lvl="2">
              <a:spcBef>
                <a:spcPts val="0"/>
              </a:spcBef>
            </a:pPr>
            <a:r>
              <a:rPr lang="en-AU" sz="1800" dirty="0">
                <a:effectLst/>
                <a:ea typeface="Calibri" panose="020F0502020204030204" pitchFamily="34" charset="0"/>
              </a:rPr>
              <a:t>Workers hold a minimum qualification in primary healthcare or clinical practice</a:t>
            </a:r>
          </a:p>
          <a:p>
            <a:pPr lvl="2">
              <a:spcBef>
                <a:spcPts val="0"/>
              </a:spcBef>
            </a:pPr>
            <a:r>
              <a:rPr lang="en-AU" sz="1800" dirty="0">
                <a:effectLst/>
                <a:ea typeface="Calibri" panose="020F0502020204030204" pitchFamily="34" charset="0"/>
              </a:rPr>
              <a:t>Practitioners have certificate IV in Aboriginal and/or Torres Strait Islander Primary Health Care</a:t>
            </a:r>
          </a:p>
          <a:p>
            <a:pPr lvl="3">
              <a:spcBef>
                <a:spcPts val="0"/>
              </a:spcBef>
            </a:pPr>
            <a:r>
              <a:rPr lang="en-AU" dirty="0">
                <a:effectLst/>
                <a:ea typeface="Calibri" panose="020F0502020204030204" pitchFamily="34" charset="0"/>
              </a:rPr>
              <a:t>are registered with the Aboriginal and Torres Strait Islander Health Practice Board of Australia </a:t>
            </a:r>
          </a:p>
          <a:p>
            <a:pPr lvl="3">
              <a:spcBef>
                <a:spcPts val="0"/>
              </a:spcBef>
            </a:pPr>
            <a:r>
              <a:rPr lang="en-AU" dirty="0">
                <a:effectLst/>
                <a:ea typeface="Calibri" panose="020F0502020204030204" pitchFamily="34" charset="0"/>
              </a:rPr>
              <a:t>may undertake higher levels of clinical assessment and care</a:t>
            </a:r>
            <a:endParaRPr lang="en-AU" sz="1800" dirty="0"/>
          </a:p>
        </p:txBody>
      </p:sp>
    </p:spTree>
    <p:extLst>
      <p:ext uri="{BB962C8B-B14F-4D97-AF65-F5344CB8AC3E}">
        <p14:creationId xmlns:p14="http://schemas.microsoft.com/office/powerpoint/2010/main" val="303041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D1FED-EAA4-4CDC-8D4A-A8419D9C0DED}"/>
              </a:ext>
            </a:extLst>
          </p:cNvPr>
          <p:cNvSpPr>
            <a:spLocks noGrp="1"/>
          </p:cNvSpPr>
          <p:nvPr>
            <p:ph type="title"/>
          </p:nvPr>
        </p:nvSpPr>
        <p:spPr/>
        <p:txBody>
          <a:bodyPr>
            <a:normAutofit fontScale="90000"/>
          </a:bodyPr>
          <a:lstStyle/>
          <a:p>
            <a:r>
              <a:rPr lang="en-AU" sz="3600" b="1" dirty="0">
                <a:effectLst/>
                <a:cs typeface="Times New Roman" panose="02020603050405020304" pitchFamily="18" charset="0"/>
              </a:rPr>
              <a:t>The Report discusses a mental health system for our future</a:t>
            </a:r>
            <a:br>
              <a:rPr lang="en-AU" sz="1800" b="1" dirty="0">
                <a:effectLst/>
                <a:latin typeface="Arial" panose="020B0604020202020204" pitchFamily="34" charset="0"/>
                <a:cs typeface="Times New Roman" panose="02020603050405020304" pitchFamily="18" charset="0"/>
              </a:rPr>
            </a:br>
            <a:endParaRPr lang="en-AU" dirty="0"/>
          </a:p>
        </p:txBody>
      </p:sp>
      <p:sp>
        <p:nvSpPr>
          <p:cNvPr id="3" name="Content Placeholder 2">
            <a:extLst>
              <a:ext uri="{FF2B5EF4-FFF2-40B4-BE49-F238E27FC236}">
                <a16:creationId xmlns:a16="http://schemas.microsoft.com/office/drawing/2014/main" id="{0459A666-50AF-4B40-AFB8-84CF9EAE1AA2}"/>
              </a:ext>
            </a:extLst>
          </p:cNvPr>
          <p:cNvSpPr>
            <a:spLocks noGrp="1"/>
          </p:cNvSpPr>
          <p:nvPr>
            <p:ph idx="1"/>
          </p:nvPr>
        </p:nvSpPr>
        <p:spPr>
          <a:xfrm>
            <a:off x="913795" y="1408922"/>
            <a:ext cx="10353762" cy="5122507"/>
          </a:xfrm>
        </p:spPr>
        <p:txBody>
          <a:bodyPr>
            <a:normAutofit/>
          </a:bodyPr>
          <a:lstStyle/>
          <a:p>
            <a:r>
              <a:rPr lang="en-AU" sz="1800" spc="-10" dirty="0">
                <a:effectLst/>
                <a:latin typeface="Times New Roman" panose="02020603050405020304" pitchFamily="18" charset="0"/>
                <a:ea typeface="Times New Roman" panose="02020603050405020304" pitchFamily="18" charset="0"/>
              </a:rPr>
              <a:t>Some are more likely to experience mental health problems, including:</a:t>
            </a:r>
          </a:p>
          <a:p>
            <a:pPr lvl="1"/>
            <a:r>
              <a:rPr lang="en-AU" sz="1600" spc="-10" dirty="0">
                <a:effectLst/>
                <a:latin typeface="Times New Roman" panose="02020603050405020304" pitchFamily="18" charset="0"/>
                <a:ea typeface="Times New Roman" panose="02020603050405020304" pitchFamily="18" charset="0"/>
              </a:rPr>
              <a:t> young Australians</a:t>
            </a:r>
          </a:p>
          <a:p>
            <a:pPr lvl="1"/>
            <a:r>
              <a:rPr lang="en-AU" sz="1600" spc="-10" dirty="0">
                <a:effectLst/>
                <a:latin typeface="Times New Roman" panose="02020603050405020304" pitchFamily="18" charset="0"/>
                <a:ea typeface="Times New Roman" panose="02020603050405020304" pitchFamily="18" charset="0"/>
              </a:rPr>
              <a:t>single parent families</a:t>
            </a:r>
          </a:p>
          <a:p>
            <a:pPr lvl="1"/>
            <a:r>
              <a:rPr lang="en-AU" sz="1600" spc="-10" dirty="0">
                <a:effectLst/>
                <a:latin typeface="Times New Roman" panose="02020603050405020304" pitchFamily="18" charset="0"/>
                <a:ea typeface="Times New Roman" panose="02020603050405020304" pitchFamily="18" charset="0"/>
              </a:rPr>
              <a:t> the unemployed </a:t>
            </a:r>
          </a:p>
          <a:p>
            <a:pPr lvl="1"/>
            <a:r>
              <a:rPr lang="en-AU" sz="1600" spc="-10" dirty="0">
                <a:effectLst/>
                <a:latin typeface="Times New Roman" panose="02020603050405020304" pitchFamily="18" charset="0"/>
                <a:ea typeface="Times New Roman" panose="02020603050405020304" pitchFamily="18" charset="0"/>
              </a:rPr>
              <a:t> Aboriginal and Torres Strait Islander people </a:t>
            </a:r>
          </a:p>
          <a:p>
            <a:r>
              <a:rPr lang="en-AU" sz="1800" spc="-10" dirty="0">
                <a:effectLst/>
                <a:latin typeface="Times New Roman" panose="02020603050405020304" pitchFamily="18" charset="0"/>
                <a:ea typeface="Times New Roman" panose="02020603050405020304" pitchFamily="18" charset="0"/>
              </a:rPr>
              <a:t>Some will face the debilitating effects of mental illness across their lives. </a:t>
            </a:r>
          </a:p>
          <a:p>
            <a:r>
              <a:rPr lang="en-AU" sz="1800" spc="-10" dirty="0">
                <a:effectLst/>
                <a:latin typeface="Times New Roman" panose="02020603050405020304" pitchFamily="18" charset="0"/>
                <a:ea typeface="Times New Roman" panose="02020603050405020304" pitchFamily="18" charset="0"/>
              </a:rPr>
              <a:t>Mental illness covers a wide range of conditions: anxiety disorders, depressive disorders, personality disorders, bipolar disorder, schizophrenia etc.. </a:t>
            </a:r>
          </a:p>
          <a:p>
            <a:pPr lvl="1"/>
            <a:r>
              <a:rPr lang="en-AU" sz="1600" spc="-10" dirty="0">
                <a:effectLst/>
                <a:latin typeface="Times New Roman" panose="02020603050405020304" pitchFamily="18" charset="0"/>
                <a:ea typeface="Times New Roman" panose="02020603050405020304" pitchFamily="18" charset="0"/>
              </a:rPr>
              <a:t>The effects, severity, treatment and consequences of these conditions vary widely. </a:t>
            </a:r>
          </a:p>
          <a:p>
            <a:pPr lvl="1"/>
            <a:r>
              <a:rPr lang="en-AU" sz="1600" spc="-10" dirty="0">
                <a:effectLst/>
                <a:latin typeface="Times New Roman" panose="02020603050405020304" pitchFamily="18" charset="0"/>
                <a:ea typeface="Times New Roman" panose="02020603050405020304" pitchFamily="18" charset="0"/>
              </a:rPr>
              <a:t>Some people can have multiple conditions while others may need to access care without a specific diagnosis. </a:t>
            </a:r>
          </a:p>
          <a:p>
            <a:pPr lvl="1"/>
            <a:r>
              <a:rPr lang="en-AU" sz="1600" spc="-10" dirty="0">
                <a:effectLst/>
                <a:latin typeface="Times New Roman" panose="02020603050405020304" pitchFamily="18" charset="0"/>
                <a:ea typeface="Times New Roman" panose="02020603050405020304" pitchFamily="18" charset="0"/>
              </a:rPr>
              <a:t> mental illness can go hand-in-hand with physical illness. </a:t>
            </a:r>
          </a:p>
          <a:p>
            <a:r>
              <a:rPr lang="en-AU" sz="1800" spc="-10" dirty="0">
                <a:effectLst/>
                <a:latin typeface="Times New Roman" panose="02020603050405020304" pitchFamily="18" charset="0"/>
                <a:ea typeface="Times New Roman" panose="02020603050405020304" pitchFamily="18" charset="0"/>
              </a:rPr>
              <a:t>People with severe mental illness on average die 10 to 15 years earlier, usually as a result of physical comorbidities. </a:t>
            </a:r>
            <a:endParaRPr lang="en-AU" dirty="0"/>
          </a:p>
        </p:txBody>
      </p:sp>
    </p:spTree>
    <p:extLst>
      <p:ext uri="{BB962C8B-B14F-4D97-AF65-F5344CB8AC3E}">
        <p14:creationId xmlns:p14="http://schemas.microsoft.com/office/powerpoint/2010/main" val="309210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6B230-46B0-481A-887C-4C03B22ABDE9}"/>
              </a:ext>
            </a:extLst>
          </p:cNvPr>
          <p:cNvSpPr>
            <a:spLocks noGrp="1"/>
          </p:cNvSpPr>
          <p:nvPr>
            <p:ph type="title"/>
          </p:nvPr>
        </p:nvSpPr>
        <p:spPr/>
        <p:txBody>
          <a:bodyPr>
            <a:normAutofit fontScale="90000"/>
          </a:bodyPr>
          <a:lstStyle/>
          <a:p>
            <a:r>
              <a:rPr lang="en-AU" sz="4800" dirty="0">
                <a:effectLst/>
                <a:ea typeface="Times New Roman" panose="02020603050405020304" pitchFamily="18" charset="0"/>
              </a:rPr>
              <a:t>The vision is for a person-centred mental health system</a:t>
            </a:r>
            <a:endParaRPr lang="en-AU" dirty="0"/>
          </a:p>
        </p:txBody>
      </p:sp>
      <p:sp>
        <p:nvSpPr>
          <p:cNvPr id="3" name="Content Placeholder 2">
            <a:extLst>
              <a:ext uri="{FF2B5EF4-FFF2-40B4-BE49-F238E27FC236}">
                <a16:creationId xmlns:a16="http://schemas.microsoft.com/office/drawing/2014/main" id="{1CCD8E55-1346-4FB0-AE63-8B8D6B9A2952}"/>
              </a:ext>
            </a:extLst>
          </p:cNvPr>
          <p:cNvSpPr>
            <a:spLocks noGrp="1"/>
          </p:cNvSpPr>
          <p:nvPr>
            <p:ph idx="1"/>
          </p:nvPr>
        </p:nvSpPr>
        <p:spPr>
          <a:xfrm>
            <a:off x="913795" y="2076450"/>
            <a:ext cx="10353762" cy="4171950"/>
          </a:xfrm>
        </p:spPr>
        <p:txBody>
          <a:bodyPr>
            <a:normAutofit lnSpcReduction="10000"/>
          </a:bodyPr>
          <a:lstStyle/>
          <a:p>
            <a:pPr marL="215900" indent="-215900" algn="just">
              <a:lnSpc>
                <a:spcPct val="100000"/>
              </a:lnSpc>
              <a:spcBef>
                <a:spcPts val="600"/>
              </a:spcBef>
              <a:tabLst>
                <a:tab pos="215900" algn="l"/>
                <a:tab pos="457200" algn="l"/>
              </a:tabLst>
            </a:pPr>
            <a:r>
              <a:rPr lang="en-AU" sz="1800" dirty="0">
                <a:effectLst/>
                <a:ea typeface="Times New Roman" panose="02020603050405020304" pitchFamily="18" charset="0"/>
              </a:rPr>
              <a:t>Information and supports that help people to live well within their communities, managing their own mental health where possible.</a:t>
            </a:r>
          </a:p>
          <a:p>
            <a:pPr marL="215900" indent="-215900" algn="just">
              <a:lnSpc>
                <a:spcPct val="100000"/>
              </a:lnSpc>
              <a:spcBef>
                <a:spcPts val="600"/>
              </a:spcBef>
              <a:tabLst>
                <a:tab pos="215900" algn="l"/>
                <a:tab pos="457200" algn="l"/>
              </a:tabLst>
            </a:pPr>
            <a:r>
              <a:rPr lang="en-AU" sz="1800" dirty="0">
                <a:effectLst/>
                <a:ea typeface="Times New Roman" panose="02020603050405020304" pitchFamily="18" charset="0"/>
              </a:rPr>
              <a:t>A focus on prevention and early intervention to minimise the harm of mental illness </a:t>
            </a:r>
          </a:p>
          <a:p>
            <a:pPr marL="215900" indent="-215900" algn="just">
              <a:lnSpc>
                <a:spcPct val="100000"/>
              </a:lnSpc>
              <a:spcBef>
                <a:spcPts val="500"/>
              </a:spcBef>
              <a:tabLst>
                <a:tab pos="215900" algn="l"/>
                <a:tab pos="457200" algn="l"/>
              </a:tabLst>
            </a:pPr>
            <a:r>
              <a:rPr lang="en-AU" sz="1800" dirty="0">
                <a:effectLst/>
                <a:ea typeface="Times New Roman" panose="02020603050405020304" pitchFamily="18" charset="0"/>
              </a:rPr>
              <a:t>Some need additional care, quality services that are accessible, affordable and timely.</a:t>
            </a:r>
          </a:p>
          <a:p>
            <a:pPr marL="215900" indent="-215900" algn="just">
              <a:lnSpc>
                <a:spcPct val="100000"/>
              </a:lnSpc>
              <a:spcBef>
                <a:spcPts val="500"/>
              </a:spcBef>
              <a:tabLst>
                <a:tab pos="215900" algn="l"/>
                <a:tab pos="457200" algn="l"/>
              </a:tabLst>
            </a:pPr>
            <a:r>
              <a:rPr lang="en-AU" sz="1800" dirty="0">
                <a:effectLst/>
                <a:ea typeface="Times New Roman" panose="02020603050405020304" pitchFamily="18" charset="0"/>
              </a:rPr>
              <a:t>Participation of the consumer’s family or carer actively sought. </a:t>
            </a:r>
          </a:p>
          <a:p>
            <a:pPr marL="215900" indent="-215900" algn="just">
              <a:lnSpc>
                <a:spcPct val="100000"/>
              </a:lnSpc>
              <a:spcBef>
                <a:spcPts val="500"/>
              </a:spcBef>
              <a:tabLst>
                <a:tab pos="215900" algn="l"/>
                <a:tab pos="457200" algn="l"/>
              </a:tabLst>
            </a:pPr>
            <a:r>
              <a:rPr lang="en-AU" sz="1800" dirty="0">
                <a:effectLst/>
                <a:ea typeface="Times New Roman" panose="02020603050405020304" pitchFamily="18" charset="0"/>
              </a:rPr>
              <a:t>Treatment and support that is seamless for people with no gaps in care over a person’s lifespan or as their condition changes. </a:t>
            </a:r>
          </a:p>
          <a:p>
            <a:pPr marL="215900" indent="-215900" algn="just">
              <a:lnSpc>
                <a:spcPct val="100000"/>
              </a:lnSpc>
              <a:spcBef>
                <a:spcPts val="500"/>
              </a:spcBef>
              <a:tabLst>
                <a:tab pos="215900" algn="l"/>
                <a:tab pos="457200" algn="l"/>
              </a:tabLst>
            </a:pPr>
            <a:r>
              <a:rPr lang="en-AU" sz="1800" dirty="0">
                <a:effectLst/>
                <a:ea typeface="Times New Roman" panose="02020603050405020304" pitchFamily="18" charset="0"/>
              </a:rPr>
              <a:t>Outcomes for the consumer would be what matters.</a:t>
            </a:r>
          </a:p>
          <a:p>
            <a:pPr marL="215900" indent="-215900" algn="just">
              <a:lnSpc>
                <a:spcPct val="100000"/>
              </a:lnSpc>
              <a:spcBef>
                <a:spcPts val="500"/>
              </a:spcBef>
              <a:tabLst>
                <a:tab pos="215900" algn="l"/>
                <a:tab pos="457200" algn="l"/>
              </a:tabLst>
            </a:pPr>
            <a:r>
              <a:rPr lang="en-AU" sz="1800" dirty="0">
                <a:effectLst/>
                <a:ea typeface="Times New Roman" panose="02020603050405020304" pitchFamily="18" charset="0"/>
              </a:rPr>
              <a:t>The consumer — rather than the provider — would be the focus of service delivery.</a:t>
            </a:r>
          </a:p>
          <a:p>
            <a:pPr marL="215900" indent="-215900" algn="just">
              <a:lnSpc>
                <a:spcPct val="100000"/>
              </a:lnSpc>
              <a:spcBef>
                <a:spcPts val="500"/>
              </a:spcBef>
              <a:tabLst>
                <a:tab pos="215900" algn="l"/>
                <a:tab pos="457200" algn="l"/>
              </a:tabLst>
            </a:pPr>
            <a:r>
              <a:rPr lang="en-AU" sz="1800" dirty="0">
                <a:effectLst/>
                <a:ea typeface="Times New Roman" panose="02020603050405020304" pitchFamily="18" charset="0"/>
              </a:rPr>
              <a:t>Measurement and transparent reporting of all service outcomes by people using services, to enhance improvement in services, and to facilitate choices.</a:t>
            </a:r>
          </a:p>
          <a:p>
            <a:endParaRPr lang="en-AU" dirty="0"/>
          </a:p>
        </p:txBody>
      </p:sp>
    </p:spTree>
    <p:extLst>
      <p:ext uri="{BB962C8B-B14F-4D97-AF65-F5344CB8AC3E}">
        <p14:creationId xmlns:p14="http://schemas.microsoft.com/office/powerpoint/2010/main" val="14763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D2248-F4E4-4BC6-A3C9-5FE9FD5A889E}"/>
              </a:ext>
            </a:extLst>
          </p:cNvPr>
          <p:cNvSpPr>
            <a:spLocks noGrp="1"/>
          </p:cNvSpPr>
          <p:nvPr>
            <p:ph type="title"/>
          </p:nvPr>
        </p:nvSpPr>
        <p:spPr>
          <a:xfrm>
            <a:off x="0" y="440872"/>
            <a:ext cx="11794836" cy="1129310"/>
          </a:xfrm>
        </p:spPr>
        <p:txBody>
          <a:bodyPr>
            <a:normAutofit fontScale="90000"/>
          </a:bodyPr>
          <a:lstStyle/>
          <a:p>
            <a:r>
              <a:rPr lang="en-AU" sz="4400" dirty="0">
                <a:effectLst/>
                <a:ea typeface="Times New Roman" panose="02020603050405020304" pitchFamily="18" charset="0"/>
              </a:rPr>
              <a:t>Criticisms of mental health services and of governments</a:t>
            </a:r>
            <a:endParaRPr lang="en-AU" sz="4400" dirty="0"/>
          </a:p>
        </p:txBody>
      </p:sp>
      <p:sp>
        <p:nvSpPr>
          <p:cNvPr id="3" name="Content Placeholder 2">
            <a:extLst>
              <a:ext uri="{FF2B5EF4-FFF2-40B4-BE49-F238E27FC236}">
                <a16:creationId xmlns:a16="http://schemas.microsoft.com/office/drawing/2014/main" id="{62BD3275-3CB3-40D0-A020-BC3441508649}"/>
              </a:ext>
            </a:extLst>
          </p:cNvPr>
          <p:cNvSpPr>
            <a:spLocks noGrp="1"/>
          </p:cNvSpPr>
          <p:nvPr>
            <p:ph idx="1"/>
          </p:nvPr>
        </p:nvSpPr>
        <p:spPr>
          <a:xfrm>
            <a:off x="913795" y="1698172"/>
            <a:ext cx="10353762" cy="4898572"/>
          </a:xfrm>
        </p:spPr>
        <p:txBody>
          <a:bodyPr>
            <a:normAutofit fontScale="92500" lnSpcReduction="10000"/>
          </a:bodyPr>
          <a:lstStyle/>
          <a:p>
            <a:pPr marL="285750" indent="-285750" algn="just">
              <a:lnSpc>
                <a:spcPct val="120000"/>
              </a:lnSpc>
              <a:spcBef>
                <a:spcPts val="0"/>
              </a:spcBef>
              <a:buSzPts val="900"/>
              <a:tabLst>
                <a:tab pos="215900" algn="l"/>
              </a:tabLst>
            </a:pPr>
            <a:r>
              <a:rPr lang="en-AU" sz="1800" dirty="0">
                <a:effectLst/>
                <a:ea typeface="Times New Roman" panose="02020603050405020304" pitchFamily="18" charset="0"/>
              </a:rPr>
              <a:t>mental health services have an incomplete picture of what people are seeking, failing to look beyond symptoms to work out what help an individual needs, and how to most effectively deliver that help. </a:t>
            </a:r>
          </a:p>
          <a:p>
            <a:pPr marL="285750" indent="-285750" algn="just">
              <a:lnSpc>
                <a:spcPct val="120000"/>
              </a:lnSpc>
              <a:spcBef>
                <a:spcPts val="0"/>
              </a:spcBef>
              <a:buSzPts val="900"/>
              <a:tabLst>
                <a:tab pos="215900" algn="l"/>
              </a:tabLst>
            </a:pPr>
            <a:r>
              <a:rPr lang="en-AU" sz="1800" dirty="0">
                <a:effectLst/>
                <a:ea typeface="Times New Roman" panose="02020603050405020304" pitchFamily="18" charset="0"/>
              </a:rPr>
              <a:t>under-investment in prevention and early intervention</a:t>
            </a:r>
          </a:p>
          <a:p>
            <a:pPr marL="285750" indent="-285750" algn="just">
              <a:lnSpc>
                <a:spcPct val="120000"/>
              </a:lnSpc>
              <a:spcBef>
                <a:spcPts val="0"/>
              </a:spcBef>
              <a:buSzPts val="900"/>
              <a:tabLst>
                <a:tab pos="215900" algn="l"/>
              </a:tabLst>
            </a:pPr>
            <a:r>
              <a:rPr lang="en-AU" sz="1800" dirty="0">
                <a:effectLst/>
                <a:ea typeface="Times New Roman" panose="02020603050405020304" pitchFamily="18" charset="0"/>
              </a:rPr>
              <a:t>disproportionate focus on clinical services overlooking other determinants of mental health:</a:t>
            </a:r>
          </a:p>
          <a:p>
            <a:pPr marL="662850" lvl="1" indent="-285750" algn="just">
              <a:lnSpc>
                <a:spcPct val="120000"/>
              </a:lnSpc>
              <a:spcBef>
                <a:spcPts val="0"/>
              </a:spcBef>
              <a:buSzPts val="900"/>
              <a:tabLst>
                <a:tab pos="215900" algn="l"/>
              </a:tabLst>
            </a:pPr>
            <a:r>
              <a:rPr lang="en-AU" sz="1600" dirty="0">
                <a:effectLst/>
                <a:ea typeface="Times New Roman" panose="02020603050405020304" pitchFamily="18" charset="0"/>
              </a:rPr>
              <a:t> family/ kinship groups/carers, and providers of social support services.</a:t>
            </a:r>
          </a:p>
          <a:p>
            <a:pPr marL="285750" indent="-285750" algn="just">
              <a:lnSpc>
                <a:spcPct val="120000"/>
              </a:lnSpc>
              <a:spcBef>
                <a:spcPts val="0"/>
              </a:spcBef>
              <a:buSzPts val="900"/>
              <a:tabLst>
                <a:tab pos="215900" algn="l"/>
              </a:tabLst>
            </a:pPr>
            <a:r>
              <a:rPr lang="en-AU" sz="1800" dirty="0">
                <a:effectLst/>
                <a:ea typeface="Times New Roman" panose="02020603050405020304" pitchFamily="18" charset="0"/>
              </a:rPr>
              <a:t>difficulties in finding and accessing suitable </a:t>
            </a:r>
            <a:r>
              <a:rPr lang="en-AU" sz="1800" spc="10" dirty="0">
                <a:effectLst/>
                <a:ea typeface="Times New Roman" panose="02020603050405020304" pitchFamily="18" charset="0"/>
              </a:rPr>
              <a:t>supports that are below best practice in part due to: </a:t>
            </a:r>
            <a:endParaRPr lang="en-AU" sz="1800" dirty="0">
              <a:effectLst/>
              <a:ea typeface="Times New Roman" panose="02020603050405020304" pitchFamily="18" charset="0"/>
            </a:endParaRPr>
          </a:p>
          <a:p>
            <a:pPr marL="662850" lvl="1" indent="-285750" algn="just">
              <a:lnSpc>
                <a:spcPct val="120000"/>
              </a:lnSpc>
              <a:spcBef>
                <a:spcPts val="0"/>
              </a:spcBef>
              <a:buSzPts val="900"/>
              <a:tabLst>
                <a:tab pos="215900" algn="l"/>
              </a:tabLst>
            </a:pPr>
            <a:r>
              <a:rPr lang="en-AU" sz="1600" spc="10" dirty="0">
                <a:effectLst/>
                <a:ea typeface="Times New Roman" panose="02020603050405020304" pitchFamily="18" charset="0"/>
              </a:rPr>
              <a:t>a lack of measurement and evaluation of what works</a:t>
            </a:r>
            <a:endParaRPr lang="en-AU" sz="1600" dirty="0">
              <a:effectLst/>
              <a:ea typeface="Times New Roman" panose="02020603050405020304" pitchFamily="18" charset="0"/>
            </a:endParaRPr>
          </a:p>
          <a:p>
            <a:pPr marL="662850" lvl="1" indent="-285750" algn="just">
              <a:lnSpc>
                <a:spcPct val="120000"/>
              </a:lnSpc>
              <a:spcBef>
                <a:spcPts val="0"/>
              </a:spcBef>
              <a:buSzPts val="900"/>
              <a:tabLst>
                <a:tab pos="215900" algn="l"/>
              </a:tabLst>
            </a:pPr>
            <a:r>
              <a:rPr lang="en-AU" sz="1600" spc="10" dirty="0">
                <a:effectLst/>
                <a:ea typeface="Times New Roman" panose="02020603050405020304" pitchFamily="18" charset="0"/>
              </a:rPr>
              <a:t>a culture of superiority that places clinicians above other service providers, consumers and their families and carers.</a:t>
            </a:r>
            <a:endParaRPr lang="en-AU" sz="1600" dirty="0">
              <a:effectLst/>
              <a:ea typeface="Times New Roman" panose="02020603050405020304" pitchFamily="18" charset="0"/>
            </a:endParaRPr>
          </a:p>
          <a:p>
            <a:pPr marL="285750" indent="-285750" algn="just">
              <a:lnSpc>
                <a:spcPct val="120000"/>
              </a:lnSpc>
              <a:spcBef>
                <a:spcPts val="0"/>
              </a:spcBef>
              <a:buSzPts val="900"/>
              <a:tabLst>
                <a:tab pos="215900" algn="l"/>
              </a:tabLst>
            </a:pPr>
            <a:r>
              <a:rPr lang="en-AU" sz="1800" spc="-10" dirty="0">
                <a:effectLst/>
                <a:ea typeface="Times New Roman" panose="02020603050405020304" pitchFamily="18" charset="0"/>
              </a:rPr>
              <a:t>stigma and discrimination in how </a:t>
            </a:r>
            <a:endParaRPr lang="en-AU" sz="1800" dirty="0">
              <a:effectLst/>
              <a:ea typeface="Times New Roman" panose="02020603050405020304" pitchFamily="18" charset="0"/>
            </a:endParaRPr>
          </a:p>
          <a:p>
            <a:pPr marL="662850" lvl="1" indent="-285750" algn="just">
              <a:lnSpc>
                <a:spcPct val="120000"/>
              </a:lnSpc>
              <a:spcBef>
                <a:spcPts val="0"/>
              </a:spcBef>
              <a:buSzPts val="900"/>
              <a:tabLst>
                <a:tab pos="215900" algn="l"/>
              </a:tabLst>
            </a:pPr>
            <a:r>
              <a:rPr lang="en-AU" sz="1600" spc="-10" dirty="0">
                <a:effectLst/>
                <a:ea typeface="Times New Roman" panose="02020603050405020304" pitchFamily="18" charset="0"/>
              </a:rPr>
              <a:t>people view themselves, </a:t>
            </a:r>
            <a:endParaRPr lang="en-AU" sz="1600" dirty="0">
              <a:effectLst/>
              <a:ea typeface="Times New Roman" panose="02020603050405020304" pitchFamily="18" charset="0"/>
            </a:endParaRPr>
          </a:p>
          <a:p>
            <a:pPr marL="662850" lvl="1" indent="-285750" algn="just">
              <a:lnSpc>
                <a:spcPct val="120000"/>
              </a:lnSpc>
              <a:spcBef>
                <a:spcPts val="0"/>
              </a:spcBef>
              <a:buSzPts val="900"/>
              <a:tabLst>
                <a:tab pos="215900" algn="l"/>
              </a:tabLst>
            </a:pPr>
            <a:r>
              <a:rPr lang="en-AU" sz="1600" spc="-10" dirty="0">
                <a:effectLst/>
                <a:ea typeface="Times New Roman" panose="02020603050405020304" pitchFamily="18" charset="0"/>
              </a:rPr>
              <a:t>how people with mental illness are viewed by the community and </a:t>
            </a:r>
            <a:r>
              <a:rPr lang="en-AU" sz="1600" u="sng" spc="-10" dirty="0">
                <a:effectLst/>
                <a:ea typeface="Times New Roman" panose="02020603050405020304" pitchFamily="18" charset="0"/>
              </a:rPr>
              <a:t>service providers</a:t>
            </a:r>
            <a:r>
              <a:rPr lang="en-AU" sz="1600" spc="-10" dirty="0">
                <a:effectLst/>
                <a:ea typeface="Times New Roman" panose="02020603050405020304" pitchFamily="18" charset="0"/>
              </a:rPr>
              <a:t>.</a:t>
            </a:r>
            <a:endParaRPr lang="en-AU" sz="1600" dirty="0">
              <a:effectLst/>
              <a:ea typeface="Times New Roman" panose="02020603050405020304" pitchFamily="18" charset="0"/>
            </a:endParaRPr>
          </a:p>
          <a:p>
            <a:pPr marL="285750" indent="-285750" algn="just">
              <a:lnSpc>
                <a:spcPct val="120000"/>
              </a:lnSpc>
              <a:spcBef>
                <a:spcPts val="0"/>
              </a:spcBef>
              <a:buSzPts val="900"/>
              <a:tabLst>
                <a:tab pos="215900" algn="l"/>
              </a:tabLst>
            </a:pPr>
            <a:r>
              <a:rPr lang="en-AU" sz="1800" dirty="0">
                <a:effectLst/>
                <a:ea typeface="Times New Roman" panose="02020603050405020304" pitchFamily="18" charset="0"/>
              </a:rPr>
              <a:t>dysfunctional approaches to the funding of services and supports — leading to poor incentives for service providers, and increased costs to both the people seeking support and to taxpayers. </a:t>
            </a:r>
          </a:p>
          <a:p>
            <a:pPr marL="285750" indent="-285750" algn="just">
              <a:lnSpc>
                <a:spcPct val="120000"/>
              </a:lnSpc>
              <a:spcBef>
                <a:spcPts val="0"/>
              </a:spcBef>
              <a:buSzPts val="900"/>
              <a:tabLst>
                <a:tab pos="215900" algn="l"/>
              </a:tabLst>
            </a:pPr>
            <a:r>
              <a:rPr lang="en-AU" sz="1800" dirty="0">
                <a:effectLst/>
                <a:ea typeface="Times New Roman" panose="02020603050405020304" pitchFamily="18" charset="0"/>
              </a:rPr>
              <a:t>a lack of clarity across the tiers of government about roles, responsibilities and funding </a:t>
            </a:r>
          </a:p>
          <a:p>
            <a:endParaRPr lang="en-AU" dirty="0"/>
          </a:p>
        </p:txBody>
      </p:sp>
    </p:spTree>
    <p:extLst>
      <p:ext uri="{BB962C8B-B14F-4D97-AF65-F5344CB8AC3E}">
        <p14:creationId xmlns:p14="http://schemas.microsoft.com/office/powerpoint/2010/main" val="353228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65C27-C5A7-4F6D-ABE3-16449441F138}"/>
              </a:ext>
            </a:extLst>
          </p:cNvPr>
          <p:cNvSpPr>
            <a:spLocks noGrp="1"/>
          </p:cNvSpPr>
          <p:nvPr>
            <p:ph type="title"/>
          </p:nvPr>
        </p:nvSpPr>
        <p:spPr/>
        <p:txBody>
          <a:bodyPr/>
          <a:lstStyle/>
          <a:p>
            <a:r>
              <a:rPr lang="en-US" dirty="0"/>
              <a:t>The </a:t>
            </a:r>
            <a:r>
              <a:rPr lang="en-US" dirty="0" err="1"/>
              <a:t>Baddddd</a:t>
            </a:r>
            <a:endParaRPr lang="en-AU" dirty="0"/>
          </a:p>
        </p:txBody>
      </p:sp>
      <p:pic>
        <p:nvPicPr>
          <p:cNvPr id="12" name="Content Placeholder 11">
            <a:extLst>
              <a:ext uri="{FF2B5EF4-FFF2-40B4-BE49-F238E27FC236}">
                <a16:creationId xmlns:a16="http://schemas.microsoft.com/office/drawing/2014/main" id="{CE5D6663-86E2-453F-819A-D348D856E773}"/>
              </a:ext>
            </a:extLst>
          </p:cNvPr>
          <p:cNvPicPr>
            <a:picLocks noGrp="1" noChangeAspect="1"/>
          </p:cNvPicPr>
          <p:nvPr>
            <p:ph idx="1"/>
          </p:nvPr>
        </p:nvPicPr>
        <p:blipFill>
          <a:blip r:embed="rId2"/>
          <a:stretch>
            <a:fillRect/>
          </a:stretch>
        </p:blipFill>
        <p:spPr>
          <a:xfrm>
            <a:off x="3331027" y="1611129"/>
            <a:ext cx="5803641" cy="4758361"/>
          </a:xfrm>
        </p:spPr>
      </p:pic>
      <p:pic>
        <p:nvPicPr>
          <p:cNvPr id="14" name="Picture 13">
            <a:extLst>
              <a:ext uri="{FF2B5EF4-FFF2-40B4-BE49-F238E27FC236}">
                <a16:creationId xmlns:a16="http://schemas.microsoft.com/office/drawing/2014/main" id="{5EE1CF50-BC75-4E68-A996-1C675D576E05}"/>
              </a:ext>
            </a:extLst>
          </p:cNvPr>
          <p:cNvPicPr>
            <a:picLocks noChangeAspect="1"/>
          </p:cNvPicPr>
          <p:nvPr/>
        </p:nvPicPr>
        <p:blipFill>
          <a:blip r:embed="rId3"/>
          <a:stretch>
            <a:fillRect/>
          </a:stretch>
        </p:blipFill>
        <p:spPr>
          <a:xfrm>
            <a:off x="2899618" y="1611129"/>
            <a:ext cx="6382115" cy="5246870"/>
          </a:xfrm>
          <a:prstGeom prst="rect">
            <a:avLst/>
          </a:prstGeom>
        </p:spPr>
      </p:pic>
    </p:spTree>
    <p:extLst>
      <p:ext uri="{BB962C8B-B14F-4D97-AF65-F5344CB8AC3E}">
        <p14:creationId xmlns:p14="http://schemas.microsoft.com/office/powerpoint/2010/main" val="40550636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59BB-BF63-4F26-B051-45DD4A947FE7}"/>
              </a:ext>
            </a:extLst>
          </p:cNvPr>
          <p:cNvSpPr>
            <a:spLocks noGrp="1"/>
          </p:cNvSpPr>
          <p:nvPr>
            <p:ph type="title"/>
          </p:nvPr>
        </p:nvSpPr>
        <p:spPr/>
        <p:txBody>
          <a:bodyPr/>
          <a:lstStyle/>
          <a:p>
            <a:r>
              <a:rPr lang="en-US" dirty="0"/>
              <a:t>The Bad</a:t>
            </a:r>
            <a:endParaRPr lang="en-AU" dirty="0"/>
          </a:p>
        </p:txBody>
      </p:sp>
      <p:sp>
        <p:nvSpPr>
          <p:cNvPr id="3" name="Content Placeholder 2">
            <a:extLst>
              <a:ext uri="{FF2B5EF4-FFF2-40B4-BE49-F238E27FC236}">
                <a16:creationId xmlns:a16="http://schemas.microsoft.com/office/drawing/2014/main" id="{1FEBB166-499C-442D-AA49-F0056BF13B0C}"/>
              </a:ext>
            </a:extLst>
          </p:cNvPr>
          <p:cNvSpPr>
            <a:spLocks noGrp="1"/>
          </p:cNvSpPr>
          <p:nvPr>
            <p:ph idx="1"/>
          </p:nvPr>
        </p:nvSpPr>
        <p:spPr/>
        <p:txBody>
          <a:bodyPr>
            <a:normAutofit/>
          </a:bodyPr>
          <a:lstStyle/>
          <a:p>
            <a:r>
              <a:rPr lang="en-US" sz="3200" dirty="0"/>
              <a:t>The one dimensional approach to mental health</a:t>
            </a:r>
          </a:p>
          <a:p>
            <a:pPr lvl="1"/>
            <a:r>
              <a:rPr lang="en-US" sz="2000" dirty="0"/>
              <a:t>Mental health issues are dealt with as an entity, varying from mild to severe. This is like conflating a mild sprain with an amputated leg</a:t>
            </a:r>
          </a:p>
          <a:p>
            <a:r>
              <a:rPr lang="en-US" sz="3200" dirty="0"/>
              <a:t>Tired familiar recommendations for fixes</a:t>
            </a:r>
          </a:p>
          <a:p>
            <a:r>
              <a:rPr lang="en-US" sz="3200" dirty="0"/>
              <a:t>Attacks on under-funded, under-resourced mental services and service providers</a:t>
            </a:r>
            <a:endParaRPr lang="en-AU" sz="3200" dirty="0"/>
          </a:p>
          <a:p>
            <a:endParaRPr lang="en-AU" sz="2000" dirty="0"/>
          </a:p>
        </p:txBody>
      </p:sp>
    </p:spTree>
    <p:extLst>
      <p:ext uri="{BB962C8B-B14F-4D97-AF65-F5344CB8AC3E}">
        <p14:creationId xmlns:p14="http://schemas.microsoft.com/office/powerpoint/2010/main" val="383719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26460-11A3-4E19-8C84-373B55CEE6B3}"/>
              </a:ext>
            </a:extLst>
          </p:cNvPr>
          <p:cNvSpPr>
            <a:spLocks noGrp="1"/>
          </p:cNvSpPr>
          <p:nvPr>
            <p:ph type="title"/>
          </p:nvPr>
        </p:nvSpPr>
        <p:spPr/>
        <p:txBody>
          <a:bodyPr>
            <a:normAutofit fontScale="90000"/>
          </a:bodyPr>
          <a:lstStyle/>
          <a:p>
            <a:r>
              <a:rPr lang="en-US" dirty="0"/>
              <a:t>One dimensional approach to ‘mental health’</a:t>
            </a:r>
            <a:endParaRPr lang="en-AU" dirty="0"/>
          </a:p>
        </p:txBody>
      </p:sp>
      <p:sp>
        <p:nvSpPr>
          <p:cNvPr id="3" name="Content Placeholder 2">
            <a:extLst>
              <a:ext uri="{FF2B5EF4-FFF2-40B4-BE49-F238E27FC236}">
                <a16:creationId xmlns:a16="http://schemas.microsoft.com/office/drawing/2014/main" id="{D147E21E-A5F0-4ACD-87F9-615AFA6AA610}"/>
              </a:ext>
            </a:extLst>
          </p:cNvPr>
          <p:cNvSpPr>
            <a:spLocks noGrp="1"/>
          </p:cNvSpPr>
          <p:nvPr>
            <p:ph idx="1"/>
          </p:nvPr>
        </p:nvSpPr>
        <p:spPr/>
        <p:txBody>
          <a:bodyPr>
            <a:normAutofit/>
          </a:bodyPr>
          <a:lstStyle/>
          <a:p>
            <a:pPr>
              <a:lnSpc>
                <a:spcPct val="107000"/>
              </a:lnSpc>
              <a:spcAft>
                <a:spcPts val="800"/>
              </a:spcAft>
            </a:pPr>
            <a:r>
              <a:rPr lang="en-AU" sz="2400" dirty="0">
                <a:effectLst/>
                <a:latin typeface="Goudy Old Style" panose="02020502050305020303" pitchFamily="18" charset="0"/>
                <a:ea typeface="Calibri" panose="020F0502020204030204" pitchFamily="34" charset="0"/>
                <a:cs typeface="Times New Roman" panose="02020603050405020304" pitchFamily="18" charset="0"/>
              </a:rPr>
              <a:t>Mental health</a:t>
            </a:r>
            <a:r>
              <a:rPr lang="en-AU" sz="2400" dirty="0">
                <a:effectLst/>
                <a:latin typeface="Calibri" panose="020F0502020204030204" pitchFamily="34" charset="0"/>
                <a:ea typeface="Calibri" panose="020F0502020204030204" pitchFamily="34" charset="0"/>
                <a:cs typeface="Times New Roman" panose="02020603050405020304" pitchFamily="18" charset="0"/>
              </a:rPr>
              <a:t>  </a:t>
            </a:r>
            <a:r>
              <a:rPr lang="en-AU" sz="2400" dirty="0">
                <a:effectLst/>
                <a:latin typeface="Wingdings 3" panose="05040102010807070707" pitchFamily="18" charset="2"/>
                <a:ea typeface="Calibri" panose="020F0502020204030204" pitchFamily="34" charset="0"/>
                <a:cs typeface="Times New Roman" panose="02020603050405020304" pitchFamily="18" charset="0"/>
              </a:rPr>
              <a:t>g</a:t>
            </a:r>
            <a:r>
              <a:rPr lang="en-AU" sz="2400" dirty="0">
                <a:effectLst/>
                <a:latin typeface="Goudy Old Style" panose="02020502050305020303" pitchFamily="18" charset="0"/>
                <a:ea typeface="Calibri" panose="020F0502020204030204" pitchFamily="34" charset="0"/>
                <a:cs typeface="Times New Roman" panose="02020603050405020304" pitchFamily="18" charset="0"/>
              </a:rPr>
              <a:t> mental illness regarded as a continuum in much of the Report</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400" dirty="0">
                <a:effectLst/>
                <a:latin typeface="Goudy Old Style" panose="02020502050305020303" pitchFamily="18" charset="0"/>
                <a:ea typeface="Calibri" panose="020F0502020204030204" pitchFamily="34" charset="0"/>
                <a:cs typeface="Times New Roman" panose="02020603050405020304" pitchFamily="18" charset="0"/>
              </a:rPr>
              <a:t>would a report on physical health take the same approach?</a:t>
            </a:r>
          </a:p>
          <a:p>
            <a:pPr>
              <a:lnSpc>
                <a:spcPct val="107000"/>
              </a:lnSpc>
              <a:spcAft>
                <a:spcPts val="800"/>
              </a:spcAft>
            </a:pPr>
            <a:r>
              <a:rPr lang="en-AU" sz="2400" dirty="0" err="1">
                <a:effectLst/>
                <a:latin typeface="Goudy Old Style" panose="02020502050305020303" pitchFamily="18" charset="0"/>
                <a:ea typeface="Calibri" panose="020F0502020204030204" pitchFamily="34" charset="0"/>
                <a:cs typeface="Times New Roman" panose="02020603050405020304" pitchFamily="18" charset="0"/>
              </a:rPr>
              <a:t>eg</a:t>
            </a:r>
            <a:r>
              <a:rPr lang="en-AU" sz="2400" dirty="0">
                <a:effectLst/>
                <a:latin typeface="Goudy Old Style" panose="02020502050305020303" pitchFamily="18" charset="0"/>
                <a:ea typeface="Calibri" panose="020F0502020204030204" pitchFamily="34" charset="0"/>
                <a:cs typeface="Times New Roman" panose="02020603050405020304" pitchFamily="18" charset="0"/>
              </a:rPr>
              <a:t> sprains leading to cancer on a continuum</a:t>
            </a:r>
          </a:p>
          <a:p>
            <a:pPr>
              <a:lnSpc>
                <a:spcPct val="107000"/>
              </a:lnSpc>
              <a:spcAft>
                <a:spcPts val="800"/>
              </a:spcAft>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88094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9D361-F84D-4307-9310-A7543C58A5B8}"/>
              </a:ext>
            </a:extLst>
          </p:cNvPr>
          <p:cNvSpPr>
            <a:spLocks noGrp="1"/>
          </p:cNvSpPr>
          <p:nvPr>
            <p:ph type="title"/>
          </p:nvPr>
        </p:nvSpPr>
        <p:spPr>
          <a:xfrm>
            <a:off x="913795" y="609600"/>
            <a:ext cx="10353762" cy="1466850"/>
          </a:xfrm>
        </p:spPr>
        <p:txBody>
          <a:bodyPr>
            <a:normAutofit/>
          </a:bodyPr>
          <a:lstStyle/>
          <a:p>
            <a:r>
              <a:rPr lang="en-US" dirty="0"/>
              <a:t>What’s good, what’s bad and what’s ugly!</a:t>
            </a:r>
            <a:endParaRPr lang="en-AU" dirty="0"/>
          </a:p>
        </p:txBody>
      </p:sp>
      <p:sp>
        <p:nvSpPr>
          <p:cNvPr id="3" name="Content Placeholder 2">
            <a:extLst>
              <a:ext uri="{FF2B5EF4-FFF2-40B4-BE49-F238E27FC236}">
                <a16:creationId xmlns:a16="http://schemas.microsoft.com/office/drawing/2014/main" id="{8143096F-3B89-445C-9E00-357926B576F4}"/>
              </a:ext>
            </a:extLst>
          </p:cNvPr>
          <p:cNvSpPr>
            <a:spLocks noGrp="1"/>
          </p:cNvSpPr>
          <p:nvPr>
            <p:ph idx="1"/>
          </p:nvPr>
        </p:nvSpPr>
        <p:spPr>
          <a:xfrm>
            <a:off x="913795" y="2076450"/>
            <a:ext cx="10353762" cy="4268366"/>
          </a:xfrm>
        </p:spPr>
        <p:txBody>
          <a:bodyPr>
            <a:normAutofit/>
          </a:bodyPr>
          <a:lstStyle/>
          <a:p>
            <a:r>
              <a:rPr lang="en-US" dirty="0"/>
              <a:t>The Good is the overview of </a:t>
            </a:r>
            <a:r>
              <a:rPr lang="en-US" dirty="0" err="1"/>
              <a:t>Australiawide</a:t>
            </a:r>
            <a:r>
              <a:rPr lang="en-US" dirty="0"/>
              <a:t> concerns regarding mental health including:</a:t>
            </a:r>
          </a:p>
          <a:p>
            <a:pPr lvl="1"/>
            <a:r>
              <a:rPr lang="en-US" dirty="0"/>
              <a:t>Populations at risk – people with mental illness/children and adolescents/Aboriginal and Torres Strait islanders.</a:t>
            </a:r>
          </a:p>
          <a:p>
            <a:pPr lvl="1"/>
            <a:r>
              <a:rPr lang="en-US" dirty="0"/>
              <a:t>Work and mental health</a:t>
            </a:r>
          </a:p>
          <a:p>
            <a:pPr lvl="1"/>
            <a:r>
              <a:rPr lang="en-US" dirty="0"/>
              <a:t>Justice and mental health</a:t>
            </a:r>
          </a:p>
          <a:p>
            <a:pPr lvl="1"/>
            <a:r>
              <a:rPr lang="en-US" dirty="0"/>
              <a:t>Mental health workforce</a:t>
            </a:r>
          </a:p>
          <a:p>
            <a:pPr lvl="1"/>
            <a:r>
              <a:rPr lang="en-AU" dirty="0">
                <a:effectLst/>
              </a:rPr>
              <a:t>A Mental Health System for the future (with some caveats) </a:t>
            </a:r>
          </a:p>
          <a:p>
            <a:pPr lvl="1"/>
            <a:endParaRPr lang="en-US" dirty="0"/>
          </a:p>
          <a:p>
            <a:pPr lvl="1"/>
            <a:endParaRPr lang="en-US" dirty="0"/>
          </a:p>
          <a:p>
            <a:pPr lvl="1"/>
            <a:endParaRPr lang="en-US" dirty="0"/>
          </a:p>
          <a:p>
            <a:endParaRPr lang="en-US" dirty="0"/>
          </a:p>
          <a:p>
            <a:pPr lvl="2"/>
            <a:endParaRPr lang="en-AU" dirty="0"/>
          </a:p>
        </p:txBody>
      </p:sp>
    </p:spTree>
    <p:extLst>
      <p:ext uri="{BB962C8B-B14F-4D97-AF65-F5344CB8AC3E}">
        <p14:creationId xmlns:p14="http://schemas.microsoft.com/office/powerpoint/2010/main" val="59297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7688-F9AF-49F5-868D-AD0710674576}"/>
              </a:ext>
            </a:extLst>
          </p:cNvPr>
          <p:cNvSpPr>
            <a:spLocks noGrp="1"/>
          </p:cNvSpPr>
          <p:nvPr>
            <p:ph type="title"/>
          </p:nvPr>
        </p:nvSpPr>
        <p:spPr/>
        <p:txBody>
          <a:bodyPr/>
          <a:lstStyle/>
          <a:p>
            <a:r>
              <a:rPr lang="en-US" dirty="0"/>
              <a:t>Familiar tired recommendations</a:t>
            </a:r>
            <a:endParaRPr lang="en-AU" dirty="0"/>
          </a:p>
        </p:txBody>
      </p:sp>
      <p:sp>
        <p:nvSpPr>
          <p:cNvPr id="3" name="Content Placeholder 2">
            <a:extLst>
              <a:ext uri="{FF2B5EF4-FFF2-40B4-BE49-F238E27FC236}">
                <a16:creationId xmlns:a16="http://schemas.microsoft.com/office/drawing/2014/main" id="{B0BD496C-2FB1-436B-A631-E01B490BDF27}"/>
              </a:ext>
            </a:extLst>
          </p:cNvPr>
          <p:cNvSpPr>
            <a:spLocks noGrp="1"/>
          </p:cNvSpPr>
          <p:nvPr>
            <p:ph idx="1"/>
          </p:nvPr>
        </p:nvSpPr>
        <p:spPr>
          <a:xfrm>
            <a:off x="913795" y="1866900"/>
            <a:ext cx="10353762" cy="4644736"/>
          </a:xfrm>
        </p:spPr>
        <p:txBody>
          <a:bodyPr>
            <a:normAutofit/>
          </a:bodyPr>
          <a:lstStyle/>
          <a:p>
            <a:pPr algn="just">
              <a:lnSpc>
                <a:spcPct val="100000"/>
              </a:lnSpc>
              <a:spcBef>
                <a:spcPts val="600"/>
              </a:spcBef>
            </a:pPr>
            <a:r>
              <a:rPr lang="en-AU" sz="2000" i="1" dirty="0">
                <a:effectLst/>
                <a:ea typeface="Times New Roman" panose="02020603050405020304" pitchFamily="18" charset="0"/>
              </a:rPr>
              <a:t>People who require treatment provided by bed-based services should be able to access these services.</a:t>
            </a:r>
          </a:p>
          <a:p>
            <a:pPr>
              <a:lnSpc>
                <a:spcPct val="100000"/>
              </a:lnSpc>
            </a:pPr>
            <a:r>
              <a:rPr lang="en-AU" sz="2000" i="1" dirty="0">
                <a:effectLst/>
                <a:ea typeface="Times New Roman" panose="02020603050405020304" pitchFamily="18" charset="0"/>
              </a:rPr>
              <a:t>State and Territory Governments, with support from the Australian Government, should increase funding for these services, in line with agreed commitments to rectify service shortfalls over time.</a:t>
            </a:r>
          </a:p>
          <a:p>
            <a:pPr>
              <a:lnSpc>
                <a:spcPct val="100000"/>
              </a:lnSpc>
            </a:pPr>
            <a:r>
              <a:rPr lang="en-AU" sz="2000" dirty="0">
                <a:effectLst/>
              </a:rPr>
              <a:t>All interested parties have agitated for additional funding for bed based services for years.</a:t>
            </a:r>
          </a:p>
          <a:p>
            <a:pPr>
              <a:lnSpc>
                <a:spcPct val="100000"/>
              </a:lnSpc>
              <a:spcBef>
                <a:spcPts val="0"/>
              </a:spcBef>
            </a:pPr>
            <a:r>
              <a:rPr lang="en-AU" sz="2000" i="1" dirty="0">
                <a:effectLst/>
                <a:ea typeface="Times New Roman" panose="02020603050405020304" pitchFamily="18" charset="0"/>
              </a:rPr>
              <a:t>State and Territory Governments should mitigate burnout and poor mental health among the mental health workforce by targeting factors that may reduce the risk of adverse outcomes, including:</a:t>
            </a:r>
          </a:p>
          <a:p>
            <a:pPr lvl="1">
              <a:spcBef>
                <a:spcPts val="0"/>
              </a:spcBef>
            </a:pPr>
            <a:r>
              <a:rPr lang="en-AU" sz="2000" i="1" dirty="0">
                <a:effectLst/>
                <a:ea typeface="Times New Roman" panose="02020603050405020304" pitchFamily="18" charset="0"/>
              </a:rPr>
              <a:t> adequate supervision</a:t>
            </a:r>
          </a:p>
          <a:p>
            <a:pPr lvl="1">
              <a:spcBef>
                <a:spcPts val="0"/>
              </a:spcBef>
            </a:pPr>
            <a:r>
              <a:rPr lang="en-AU" sz="2000" i="1" dirty="0">
                <a:effectLst/>
                <a:ea typeface="Times New Roman" panose="02020603050405020304" pitchFamily="18" charset="0"/>
              </a:rPr>
              <a:t> professional support</a:t>
            </a:r>
          </a:p>
          <a:p>
            <a:pPr lvl="1">
              <a:spcBef>
                <a:spcPts val="0"/>
              </a:spcBef>
            </a:pPr>
            <a:r>
              <a:rPr lang="en-AU" sz="2000" i="1" dirty="0">
                <a:effectLst/>
                <a:ea typeface="Times New Roman" panose="02020603050405020304" pitchFamily="18" charset="0"/>
              </a:rPr>
              <a:t> better resourcing </a:t>
            </a:r>
          </a:p>
          <a:p>
            <a:pPr lvl="1">
              <a:spcBef>
                <a:spcPts val="0"/>
              </a:spcBef>
            </a:pPr>
            <a:r>
              <a:rPr lang="en-AU" sz="2000" i="1" dirty="0">
                <a:effectLst/>
                <a:ea typeface="Times New Roman" panose="02020603050405020304" pitchFamily="18" charset="0"/>
              </a:rPr>
              <a:t> reducing the risk of exposure to work‑related violence and aggression.</a:t>
            </a:r>
          </a:p>
          <a:p>
            <a:pPr>
              <a:lnSpc>
                <a:spcPct val="100000"/>
              </a:lnSpc>
            </a:pPr>
            <a:r>
              <a:rPr lang="en-AU" sz="2000" dirty="0"/>
              <a:t>This long term problem would be solved with adequate funding.</a:t>
            </a:r>
          </a:p>
        </p:txBody>
      </p:sp>
    </p:spTree>
    <p:extLst>
      <p:ext uri="{BB962C8B-B14F-4D97-AF65-F5344CB8AC3E}">
        <p14:creationId xmlns:p14="http://schemas.microsoft.com/office/powerpoint/2010/main" val="15593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D39C-5824-47CD-A54D-861B8245A865}"/>
              </a:ext>
            </a:extLst>
          </p:cNvPr>
          <p:cNvSpPr>
            <a:spLocks noGrp="1"/>
          </p:cNvSpPr>
          <p:nvPr>
            <p:ph type="title"/>
          </p:nvPr>
        </p:nvSpPr>
        <p:spPr>
          <a:xfrm>
            <a:off x="913795" y="749559"/>
            <a:ext cx="10353762" cy="1257300"/>
          </a:xfrm>
        </p:spPr>
        <p:txBody>
          <a:bodyPr>
            <a:normAutofit fontScale="90000"/>
          </a:bodyPr>
          <a:lstStyle/>
          <a:p>
            <a:r>
              <a:rPr lang="en-US" sz="4800" dirty="0"/>
              <a:t>Criticism of under-funded, under-resourced mental services and service providers</a:t>
            </a:r>
            <a:br>
              <a:rPr lang="en-AU" sz="4800" dirty="0"/>
            </a:br>
            <a:endParaRPr lang="en-AU" dirty="0"/>
          </a:p>
        </p:txBody>
      </p:sp>
      <p:sp>
        <p:nvSpPr>
          <p:cNvPr id="3" name="Content Placeholder 2">
            <a:extLst>
              <a:ext uri="{FF2B5EF4-FFF2-40B4-BE49-F238E27FC236}">
                <a16:creationId xmlns:a16="http://schemas.microsoft.com/office/drawing/2014/main" id="{1A2F055E-29E8-468A-972E-48465D20EFD0}"/>
              </a:ext>
            </a:extLst>
          </p:cNvPr>
          <p:cNvSpPr>
            <a:spLocks noGrp="1"/>
          </p:cNvSpPr>
          <p:nvPr>
            <p:ph idx="1"/>
          </p:nvPr>
        </p:nvSpPr>
        <p:spPr>
          <a:xfrm>
            <a:off x="913795" y="1810328"/>
            <a:ext cx="10353762" cy="4553528"/>
          </a:xfrm>
        </p:spPr>
        <p:txBody>
          <a:bodyPr>
            <a:normAutofit lnSpcReduction="10000"/>
          </a:bodyPr>
          <a:lstStyle/>
          <a:p>
            <a:r>
              <a:rPr lang="en-AU" sz="1800" dirty="0">
                <a:effectLst/>
                <a:ea typeface="Times New Roman" panose="02020603050405020304" pitchFamily="18" charset="0"/>
              </a:rPr>
              <a:t>mental health services have an incomplete picture of what people are seeking and fail to look beyond symptoms to work out what help an individual needs, and how to deliver that help. </a:t>
            </a:r>
          </a:p>
          <a:p>
            <a:r>
              <a:rPr lang="en-AU" sz="1800" dirty="0">
                <a:effectLst/>
                <a:ea typeface="Times New Roman" panose="02020603050405020304" pitchFamily="18" charset="0"/>
              </a:rPr>
              <a:t>disproportionate focus on clinical services overlooking other determinants of mental health.</a:t>
            </a:r>
          </a:p>
          <a:p>
            <a:r>
              <a:rPr lang="en-AU" sz="1800" spc="10" dirty="0">
                <a:effectLst/>
                <a:ea typeface="Times New Roman" panose="02020603050405020304" pitchFamily="18" charset="0"/>
              </a:rPr>
              <a:t>a culture of superiority that places </a:t>
            </a:r>
            <a:r>
              <a:rPr lang="en-AU" sz="1800" u="sng" spc="10" dirty="0">
                <a:effectLst/>
                <a:ea typeface="Times New Roman" panose="02020603050405020304" pitchFamily="18" charset="0"/>
              </a:rPr>
              <a:t>clinicians above other service providers, consumers and their families and carers.</a:t>
            </a:r>
          </a:p>
          <a:p>
            <a:r>
              <a:rPr lang="en-AU" sz="1800" spc="-10" dirty="0">
                <a:effectLst/>
                <a:ea typeface="Times New Roman" panose="02020603050405020304" pitchFamily="18" charset="0"/>
              </a:rPr>
              <a:t>stigma and discrimination in how people with mental illness are viewed by </a:t>
            </a:r>
            <a:r>
              <a:rPr lang="en-AU" sz="1800" u="sng" spc="-10" dirty="0">
                <a:effectLst/>
                <a:ea typeface="Times New Roman" panose="02020603050405020304" pitchFamily="18" charset="0"/>
              </a:rPr>
              <a:t>service providers</a:t>
            </a:r>
            <a:r>
              <a:rPr lang="en-AU" sz="1800" spc="-10" dirty="0">
                <a:effectLst/>
                <a:ea typeface="Times New Roman" panose="02020603050405020304" pitchFamily="18" charset="0"/>
              </a:rPr>
              <a:t>.</a:t>
            </a:r>
          </a:p>
          <a:p>
            <a:pPr marL="36900" indent="0">
              <a:buNone/>
            </a:pPr>
            <a:r>
              <a:rPr lang="en-AU" sz="1800" spc="-10" dirty="0">
                <a:effectLst/>
                <a:ea typeface="Times New Roman" panose="02020603050405020304" pitchFamily="18" charset="0"/>
              </a:rPr>
              <a:t>But also note that the Report states:</a:t>
            </a:r>
          </a:p>
          <a:p>
            <a:pPr marL="423000" indent="-342900" algn="just">
              <a:spcBef>
                <a:spcPts val="0"/>
              </a:spcBef>
            </a:pPr>
            <a:r>
              <a:rPr lang="en-AU" sz="1800" dirty="0">
                <a:effectLst/>
                <a:ea typeface="Times New Roman" panose="02020603050405020304" pitchFamily="18" charset="0"/>
                <a:cs typeface="Times New Roman" panose="02020603050405020304" pitchFamily="18" charset="0"/>
              </a:rPr>
              <a:t>In some services (mainly public) workers experience stigma, stress, verbal and physical assaults this leads to high staff turnover and poor outcomes for consumers.</a:t>
            </a:r>
          </a:p>
          <a:p>
            <a:pPr marL="423000" indent="-342900" algn="just">
              <a:spcBef>
                <a:spcPts val="0"/>
              </a:spcBef>
            </a:pPr>
            <a:r>
              <a:rPr lang="en-AU" sz="1800" dirty="0">
                <a:effectLst/>
                <a:ea typeface="Times New Roman" panose="02020603050405020304" pitchFamily="18" charset="0"/>
              </a:rPr>
              <a:t>exit and entry rates into psychiatry are affected by attitudes to the profession</a:t>
            </a:r>
          </a:p>
          <a:p>
            <a:pPr marL="800100" lvl="1" indent="-342900" algn="just">
              <a:spcBef>
                <a:spcPts val="0"/>
              </a:spcBef>
            </a:pPr>
            <a:r>
              <a:rPr lang="en-AU" sz="1800" dirty="0">
                <a:effectLst/>
                <a:ea typeface="Times New Roman" panose="02020603050405020304" pitchFamily="18" charset="0"/>
              </a:rPr>
              <a:t>particularly the stresses in the public mental health system. </a:t>
            </a:r>
          </a:p>
          <a:p>
            <a:pPr marL="457200" lvl="1" indent="0" algn="just">
              <a:spcBef>
                <a:spcPts val="0"/>
              </a:spcBef>
              <a:buNone/>
            </a:pPr>
            <a:r>
              <a:rPr lang="en-AU" sz="3200" dirty="0">
                <a:effectLst/>
                <a:ea typeface="Times New Roman" panose="02020603050405020304" pitchFamily="18" charset="0"/>
              </a:rPr>
              <a:t>*</a:t>
            </a:r>
          </a:p>
          <a:p>
            <a:endParaRPr lang="en-AU" sz="1800" dirty="0">
              <a:effectLst/>
              <a:ea typeface="Times New Roman" panose="02020603050405020304" pitchFamily="18" charset="0"/>
            </a:endParaRPr>
          </a:p>
          <a:p>
            <a:pPr marL="377100" lvl="1" indent="0" algn="just">
              <a:lnSpc>
                <a:spcPct val="120000"/>
              </a:lnSpc>
              <a:spcBef>
                <a:spcPts val="0"/>
              </a:spcBef>
              <a:buSzPts val="900"/>
              <a:buNone/>
              <a:tabLst>
                <a:tab pos="215900" algn="l"/>
              </a:tabLst>
            </a:pPr>
            <a:endParaRPr lang="en-AU" sz="1800" dirty="0"/>
          </a:p>
        </p:txBody>
      </p:sp>
    </p:spTree>
    <p:extLst>
      <p:ext uri="{BB962C8B-B14F-4D97-AF65-F5344CB8AC3E}">
        <p14:creationId xmlns:p14="http://schemas.microsoft.com/office/powerpoint/2010/main" val="48142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72069-E59E-458F-A77E-3FFC9B937829}"/>
              </a:ext>
            </a:extLst>
          </p:cNvPr>
          <p:cNvSpPr>
            <a:spLocks noGrp="1"/>
          </p:cNvSpPr>
          <p:nvPr>
            <p:ph type="title"/>
          </p:nvPr>
        </p:nvSpPr>
        <p:spPr/>
        <p:txBody>
          <a:bodyPr/>
          <a:lstStyle/>
          <a:p>
            <a:r>
              <a:rPr lang="en-US" dirty="0"/>
              <a:t>The Ugly (well, more like garbage)</a:t>
            </a:r>
            <a:endParaRPr lang="en-AU" dirty="0"/>
          </a:p>
        </p:txBody>
      </p:sp>
      <p:pic>
        <p:nvPicPr>
          <p:cNvPr id="5" name="Content Placeholder 4">
            <a:extLst>
              <a:ext uri="{FF2B5EF4-FFF2-40B4-BE49-F238E27FC236}">
                <a16:creationId xmlns:a16="http://schemas.microsoft.com/office/drawing/2014/main" id="{0DC97599-22CB-4929-8DDA-A6E86C29C6B2}"/>
              </a:ext>
            </a:extLst>
          </p:cNvPr>
          <p:cNvPicPr>
            <a:picLocks noGrp="1" noChangeAspect="1"/>
          </p:cNvPicPr>
          <p:nvPr>
            <p:ph idx="1"/>
          </p:nvPr>
        </p:nvPicPr>
        <p:blipFill>
          <a:blip r:embed="rId2"/>
          <a:stretch>
            <a:fillRect/>
          </a:stretch>
        </p:blipFill>
        <p:spPr>
          <a:xfrm>
            <a:off x="2281382" y="1583406"/>
            <a:ext cx="7841673" cy="5046700"/>
          </a:xfrm>
        </p:spPr>
      </p:pic>
    </p:spTree>
    <p:extLst>
      <p:ext uri="{BB962C8B-B14F-4D97-AF65-F5344CB8AC3E}">
        <p14:creationId xmlns:p14="http://schemas.microsoft.com/office/powerpoint/2010/main" val="23388668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5234-B33E-48C4-AEAE-03E32E7260F5}"/>
              </a:ext>
            </a:extLst>
          </p:cNvPr>
          <p:cNvSpPr>
            <a:spLocks noGrp="1"/>
          </p:cNvSpPr>
          <p:nvPr>
            <p:ph type="title"/>
          </p:nvPr>
        </p:nvSpPr>
        <p:spPr/>
        <p:txBody>
          <a:bodyPr/>
          <a:lstStyle/>
          <a:p>
            <a:r>
              <a:rPr lang="en-US" dirty="0"/>
              <a:t>What is ‘Ugly’ in the Report</a:t>
            </a:r>
            <a:endParaRPr lang="en-AU" dirty="0"/>
          </a:p>
        </p:txBody>
      </p:sp>
      <p:sp>
        <p:nvSpPr>
          <p:cNvPr id="3" name="Content Placeholder 2">
            <a:extLst>
              <a:ext uri="{FF2B5EF4-FFF2-40B4-BE49-F238E27FC236}">
                <a16:creationId xmlns:a16="http://schemas.microsoft.com/office/drawing/2014/main" id="{78BFBBB5-70F6-4C5E-AF72-8D0123536A0F}"/>
              </a:ext>
            </a:extLst>
          </p:cNvPr>
          <p:cNvSpPr>
            <a:spLocks noGrp="1"/>
          </p:cNvSpPr>
          <p:nvPr>
            <p:ph idx="1"/>
          </p:nvPr>
        </p:nvSpPr>
        <p:spPr/>
        <p:txBody>
          <a:bodyPr>
            <a:normAutofit/>
          </a:bodyPr>
          <a:lstStyle/>
          <a:p>
            <a:r>
              <a:rPr lang="en-US" sz="3600" dirty="0"/>
              <a:t>The fantasyland estimate of costings</a:t>
            </a:r>
          </a:p>
          <a:p>
            <a:pPr lvl="1"/>
            <a:r>
              <a:rPr lang="en-US" sz="2800" dirty="0"/>
              <a:t>Known costs are added to guesses and then to guesses about guesses and treated as equivalent.</a:t>
            </a:r>
          </a:p>
          <a:p>
            <a:r>
              <a:rPr lang="en-AU" sz="3600" dirty="0"/>
              <a:t>Confusing mental health issues with mental illness</a:t>
            </a:r>
          </a:p>
        </p:txBody>
      </p:sp>
    </p:spTree>
    <p:extLst>
      <p:ext uri="{BB962C8B-B14F-4D97-AF65-F5344CB8AC3E}">
        <p14:creationId xmlns:p14="http://schemas.microsoft.com/office/powerpoint/2010/main" val="301461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E5A0-CAFA-4169-AA03-93F405A95C16}"/>
              </a:ext>
            </a:extLst>
          </p:cNvPr>
          <p:cNvSpPr>
            <a:spLocks noGrp="1"/>
          </p:cNvSpPr>
          <p:nvPr>
            <p:ph type="title"/>
          </p:nvPr>
        </p:nvSpPr>
        <p:spPr/>
        <p:txBody>
          <a:bodyPr>
            <a:normAutofit fontScale="90000"/>
          </a:bodyPr>
          <a:lstStyle/>
          <a:p>
            <a:r>
              <a:rPr lang="en-US" dirty="0"/>
              <a:t>Cost estimates, guesstimates and fantasyland</a:t>
            </a:r>
            <a:endParaRPr lang="en-AU" dirty="0"/>
          </a:p>
        </p:txBody>
      </p:sp>
      <p:sp>
        <p:nvSpPr>
          <p:cNvPr id="3" name="Content Placeholder 2">
            <a:extLst>
              <a:ext uri="{FF2B5EF4-FFF2-40B4-BE49-F238E27FC236}">
                <a16:creationId xmlns:a16="http://schemas.microsoft.com/office/drawing/2014/main" id="{EDE65651-3FA0-4A61-895F-D6CA0077CF55}"/>
              </a:ext>
            </a:extLst>
          </p:cNvPr>
          <p:cNvSpPr>
            <a:spLocks noGrp="1"/>
          </p:cNvSpPr>
          <p:nvPr>
            <p:ph idx="1"/>
          </p:nvPr>
        </p:nvSpPr>
        <p:spPr>
          <a:xfrm>
            <a:off x="913795" y="1745674"/>
            <a:ext cx="10353762" cy="4747490"/>
          </a:xfrm>
        </p:spPr>
        <p:txBody>
          <a:bodyPr>
            <a:noAutofit/>
          </a:bodyPr>
          <a:lstStyle/>
          <a:p>
            <a:pPr marL="36900" indent="0">
              <a:lnSpc>
                <a:spcPct val="107000"/>
              </a:lnSpc>
              <a:spcAft>
                <a:spcPts val="800"/>
              </a:spcAft>
              <a:buNone/>
            </a:pPr>
            <a:r>
              <a:rPr lang="en-US" sz="2000" dirty="0">
                <a:effectLst/>
                <a:ea typeface="Calibri" panose="020F0502020204030204" pitchFamily="34" charset="0"/>
                <a:cs typeface="Times New Roman" panose="02020603050405020304" pitchFamily="18" charset="0"/>
              </a:rPr>
              <a:t>Known Costs</a:t>
            </a:r>
          </a:p>
          <a:p>
            <a:pPr>
              <a:lnSpc>
                <a:spcPct val="107000"/>
              </a:lnSpc>
              <a:spcAft>
                <a:spcPts val="800"/>
              </a:spcAft>
            </a:pPr>
            <a:r>
              <a:rPr lang="en-US" sz="2000" dirty="0">
                <a:effectLst/>
                <a:ea typeface="Calibri" panose="020F0502020204030204" pitchFamily="34" charset="0"/>
                <a:cs typeface="Times New Roman" panose="02020603050405020304" pitchFamily="18" charset="0"/>
              </a:rPr>
              <a:t>Estimated mental healthcare expenditure………………………………………$11.3Bn.</a:t>
            </a:r>
            <a:endParaRPr lang="en-AU" sz="2000" dirty="0">
              <a:effectLst/>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ea typeface="Calibri" panose="020F0502020204030204" pitchFamily="34" charset="0"/>
                <a:cs typeface="Times New Roman" panose="02020603050405020304" pitchFamily="18" charset="0"/>
              </a:rPr>
              <a:t>Govt. expenditure on other services due to mental illness………………..$4.12Bn.</a:t>
            </a:r>
            <a:endParaRPr lang="en-AU" sz="2000" dirty="0">
              <a:effectLst/>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ea typeface="Calibri" panose="020F0502020204030204" pitchFamily="34" charset="0"/>
                <a:cs typeface="Times New Roman" panose="02020603050405020304" pitchFamily="18" charset="0"/>
              </a:rPr>
              <a:t>Income support payments related to mental illness………………………..$10.9Bn</a:t>
            </a:r>
            <a:endParaRPr lang="en-AU" sz="2000" dirty="0">
              <a:effectLst/>
              <a:ea typeface="Calibri" panose="020F0502020204030204" pitchFamily="34" charset="0"/>
              <a:cs typeface="Times New Roman" panose="02020603050405020304" pitchFamily="18" charset="0"/>
            </a:endParaRPr>
          </a:p>
          <a:p>
            <a:pPr marL="36900" indent="0">
              <a:lnSpc>
                <a:spcPct val="107000"/>
              </a:lnSpc>
              <a:spcAft>
                <a:spcPts val="800"/>
              </a:spcAft>
              <a:buNone/>
            </a:pPr>
            <a:r>
              <a:rPr lang="en-US" sz="2000" dirty="0">
                <a:solidFill>
                  <a:srgbClr val="07E952"/>
                </a:solidFill>
                <a:effectLst/>
                <a:ea typeface="Calibri" panose="020F0502020204030204" pitchFamily="34" charset="0"/>
                <a:cs typeface="Times New Roman" panose="02020603050405020304" pitchFamily="18" charset="0"/>
              </a:rPr>
              <a:t>Guesstimate </a:t>
            </a:r>
            <a:endParaRPr lang="en-AU" sz="2000" dirty="0">
              <a:solidFill>
                <a:srgbClr val="07E952"/>
              </a:solidFill>
              <a:effectLst/>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07E952"/>
                </a:solidFill>
                <a:effectLst/>
                <a:ea typeface="Calibri" panose="020F0502020204030204" pitchFamily="34" charset="0"/>
                <a:cs typeface="Times New Roman" panose="02020603050405020304" pitchFamily="18" charset="0"/>
              </a:rPr>
              <a:t>Estimated </a:t>
            </a:r>
            <a:r>
              <a:rPr lang="en-US" sz="2000" dirty="0" err="1">
                <a:solidFill>
                  <a:srgbClr val="07E952"/>
                </a:solidFill>
                <a:effectLst/>
                <a:ea typeface="Calibri" panose="020F0502020204030204" pitchFamily="34" charset="0"/>
                <a:cs typeface="Times New Roman" panose="02020603050405020304" pitchFamily="18" charset="0"/>
              </a:rPr>
              <a:t>labour</a:t>
            </a:r>
            <a:r>
              <a:rPr lang="en-US" sz="2000" dirty="0">
                <a:solidFill>
                  <a:srgbClr val="07E952"/>
                </a:solidFill>
                <a:effectLst/>
                <a:ea typeface="Calibri" panose="020F0502020204030204" pitchFamily="34" charset="0"/>
                <a:cs typeface="Times New Roman" panose="02020603050405020304" pitchFamily="18" charset="0"/>
              </a:rPr>
              <a:t> market costs due to mental ill health…………………....$12.2Bn – $39.1Bn</a:t>
            </a:r>
            <a:endParaRPr lang="en-AU" sz="2000" dirty="0">
              <a:solidFill>
                <a:srgbClr val="07E952"/>
              </a:solidFill>
              <a:effectLst/>
              <a:ea typeface="Calibri" panose="020F0502020204030204" pitchFamily="34" charset="0"/>
              <a:cs typeface="Times New Roman" panose="02020603050405020304" pitchFamily="18" charset="0"/>
            </a:endParaRPr>
          </a:p>
          <a:p>
            <a:pPr marL="36900" indent="0">
              <a:lnSpc>
                <a:spcPct val="107000"/>
              </a:lnSpc>
              <a:spcAft>
                <a:spcPts val="800"/>
              </a:spcAft>
              <a:buNone/>
            </a:pPr>
            <a:r>
              <a:rPr lang="en-US" sz="2000" dirty="0">
                <a:solidFill>
                  <a:srgbClr val="FFFF00"/>
                </a:solidFill>
                <a:effectLst/>
                <a:ea typeface="Calibri" panose="020F0502020204030204" pitchFamily="34" charset="0"/>
                <a:cs typeface="Times New Roman" panose="02020603050405020304" pitchFamily="18" charset="0"/>
              </a:rPr>
              <a:t>Fantasyland</a:t>
            </a:r>
          </a:p>
          <a:p>
            <a:pPr>
              <a:lnSpc>
                <a:spcPct val="107000"/>
              </a:lnSpc>
              <a:spcAft>
                <a:spcPts val="800"/>
              </a:spcAft>
            </a:pPr>
            <a:r>
              <a:rPr lang="en-US" sz="2000" dirty="0">
                <a:solidFill>
                  <a:srgbClr val="FFFF00"/>
                </a:solidFill>
                <a:effectLst/>
                <a:ea typeface="Calibri" panose="020F0502020204030204" pitchFamily="34" charset="0"/>
                <a:cs typeface="Times New Roman" panose="02020603050405020304" pitchFamily="18" charset="0"/>
              </a:rPr>
              <a:t>Cost of suicide and non-fatal suicidal </a:t>
            </a:r>
            <a:r>
              <a:rPr lang="en-US" sz="2000" dirty="0" err="1">
                <a:solidFill>
                  <a:srgbClr val="FFFF00"/>
                </a:solidFill>
                <a:effectLst/>
                <a:ea typeface="Calibri" panose="020F0502020204030204" pitchFamily="34" charset="0"/>
                <a:cs typeface="Times New Roman" panose="02020603050405020304" pitchFamily="18" charset="0"/>
              </a:rPr>
              <a:t>behaviour</a:t>
            </a:r>
            <a:r>
              <a:rPr lang="en-US" sz="2000" dirty="0">
                <a:solidFill>
                  <a:srgbClr val="FFFF00"/>
                </a:solidFill>
                <a:effectLst/>
                <a:ea typeface="Calibri" panose="020F0502020204030204" pitchFamily="34" charset="0"/>
                <a:cs typeface="Times New Roman" panose="02020603050405020304" pitchFamily="18" charset="0"/>
              </a:rPr>
              <a:t>……………………………….$30.56Bn.</a:t>
            </a:r>
            <a:endParaRPr lang="en-AU" sz="2000" dirty="0">
              <a:solidFill>
                <a:srgbClr val="FFFF00"/>
              </a:solidFill>
              <a:effectLst/>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FFFF00"/>
                </a:solidFill>
                <a:effectLst/>
                <a:ea typeface="Calibri" panose="020F0502020204030204" pitchFamily="34" charset="0"/>
                <a:cs typeface="Times New Roman" panose="02020603050405020304" pitchFamily="18" charset="0"/>
              </a:rPr>
              <a:t>Cost of disability and early death mental ill health/self harm/suicide..$150.8Bn</a:t>
            </a:r>
            <a:endParaRPr lang="en-AU" sz="2000" dirty="0">
              <a:solidFill>
                <a:srgbClr val="FFFF00"/>
              </a:solidFill>
              <a:effectLst/>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ea typeface="Calibri" panose="020F0502020204030204" pitchFamily="34" charset="0"/>
                <a:cs typeface="Times New Roman" panose="02020603050405020304" pitchFamily="18" charset="0"/>
              </a:rPr>
              <a:t> </a:t>
            </a:r>
            <a:r>
              <a:rPr lang="en-US" sz="2000" b="1" dirty="0">
                <a:effectLst/>
                <a:ea typeface="Calibri" panose="020F0502020204030204" pitchFamily="34" charset="0"/>
                <a:cs typeface="Times New Roman" panose="02020603050405020304" pitchFamily="18" charset="0"/>
              </a:rPr>
              <a:t>Total………………………………………………………………………………………$220.12Bn -  $247.02Bn</a:t>
            </a:r>
            <a:endParaRPr lang="en-AU" sz="2000" b="1" dirty="0"/>
          </a:p>
        </p:txBody>
      </p:sp>
    </p:spTree>
    <p:extLst>
      <p:ext uri="{BB962C8B-B14F-4D97-AF65-F5344CB8AC3E}">
        <p14:creationId xmlns:p14="http://schemas.microsoft.com/office/powerpoint/2010/main" val="11524862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EE8D-4AC8-48EB-98B8-8423AB220DE6}"/>
              </a:ext>
            </a:extLst>
          </p:cNvPr>
          <p:cNvSpPr>
            <a:spLocks noGrp="1"/>
          </p:cNvSpPr>
          <p:nvPr>
            <p:ph type="title"/>
          </p:nvPr>
        </p:nvSpPr>
        <p:spPr/>
        <p:txBody>
          <a:bodyPr/>
          <a:lstStyle/>
          <a:p>
            <a:r>
              <a:rPr lang="en-US" dirty="0"/>
              <a:t>Statistical life &amp; $150 Bn</a:t>
            </a:r>
            <a:endParaRPr lang="en-AU" dirty="0"/>
          </a:p>
        </p:txBody>
      </p:sp>
      <p:sp>
        <p:nvSpPr>
          <p:cNvPr id="3" name="Content Placeholder 2">
            <a:extLst>
              <a:ext uri="{FF2B5EF4-FFF2-40B4-BE49-F238E27FC236}">
                <a16:creationId xmlns:a16="http://schemas.microsoft.com/office/drawing/2014/main" id="{AF53A8E5-BC04-427B-A8DE-950D7A53CEF9}"/>
              </a:ext>
            </a:extLst>
          </p:cNvPr>
          <p:cNvSpPr>
            <a:spLocks noGrp="1"/>
          </p:cNvSpPr>
          <p:nvPr>
            <p:ph idx="1"/>
          </p:nvPr>
        </p:nvSpPr>
        <p:spPr/>
        <p:txBody>
          <a:bodyPr/>
          <a:lstStyle/>
          <a:p>
            <a:pPr algn="l">
              <a:lnSpc>
                <a:spcPct val="100000"/>
              </a:lnSpc>
              <a:spcBef>
                <a:spcPts val="0"/>
              </a:spcBef>
            </a:pPr>
            <a:r>
              <a:rPr lang="en-AU" sz="1800" dirty="0">
                <a:effectLst/>
                <a:ea typeface="Times New Roman" panose="02020603050405020304" pitchFamily="18" charset="0"/>
                <a:cs typeface="Times New Roman" panose="02020603050405020304" pitchFamily="18" charset="0"/>
              </a:rPr>
              <a:t>Statistical life is an estimate of the financial value society places on reducing/avoiding the death of a person. A healthy person living for another 40 years, in 2019 valued as $4.9 million and $213 000 /person/year. </a:t>
            </a:r>
          </a:p>
          <a:p>
            <a:pPr lvl="8"/>
            <a:r>
              <a:rPr lang="en-AU" dirty="0"/>
              <a:t>  			</a:t>
            </a:r>
            <a:r>
              <a:rPr lang="en-AU" sz="2000" dirty="0"/>
              <a:t>Mental disorders	   Suicide and self injury	Total</a:t>
            </a:r>
          </a:p>
          <a:p>
            <a:r>
              <a:rPr lang="en-AU" dirty="0"/>
              <a:t>Years of life with disability			   558,596			   1,241			559,837</a:t>
            </a:r>
          </a:p>
          <a:p>
            <a:r>
              <a:rPr lang="en-AU" dirty="0"/>
              <a:t>Years of life lost due to death		      14,178			134,133			148,311	</a:t>
            </a:r>
          </a:p>
          <a:p>
            <a:r>
              <a:rPr lang="en-AU" dirty="0"/>
              <a:t>Disability adjusted life years(2015)	     572,775			 135,374		 708,149</a:t>
            </a:r>
          </a:p>
          <a:p>
            <a:r>
              <a:rPr lang="en-AU" dirty="0"/>
              <a:t>Cost of disability &amp; premature death    $122.0Bn.		 $21.8Bn.		$150.8Bn.		</a:t>
            </a:r>
          </a:p>
        </p:txBody>
      </p:sp>
    </p:spTree>
    <p:extLst>
      <p:ext uri="{BB962C8B-B14F-4D97-AF65-F5344CB8AC3E}">
        <p14:creationId xmlns:p14="http://schemas.microsoft.com/office/powerpoint/2010/main" val="276492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4789-1BAF-4CCF-B531-DE421EFA8354}"/>
              </a:ext>
            </a:extLst>
          </p:cNvPr>
          <p:cNvSpPr>
            <a:spLocks noGrp="1"/>
          </p:cNvSpPr>
          <p:nvPr>
            <p:ph type="title"/>
          </p:nvPr>
        </p:nvSpPr>
        <p:spPr/>
        <p:txBody>
          <a:bodyPr/>
          <a:lstStyle/>
          <a:p>
            <a:r>
              <a:rPr lang="en-US" dirty="0"/>
              <a:t>What the ???</a:t>
            </a:r>
            <a:endParaRPr lang="en-AU" dirty="0"/>
          </a:p>
        </p:txBody>
      </p:sp>
      <p:sp>
        <p:nvSpPr>
          <p:cNvPr id="3" name="Content Placeholder 2">
            <a:extLst>
              <a:ext uri="{FF2B5EF4-FFF2-40B4-BE49-F238E27FC236}">
                <a16:creationId xmlns:a16="http://schemas.microsoft.com/office/drawing/2014/main" id="{0D7D81DC-E662-4208-93AC-7A5CFB14F847}"/>
              </a:ext>
            </a:extLst>
          </p:cNvPr>
          <p:cNvSpPr>
            <a:spLocks noGrp="1"/>
          </p:cNvSpPr>
          <p:nvPr>
            <p:ph idx="1"/>
          </p:nvPr>
        </p:nvSpPr>
        <p:spPr>
          <a:xfrm>
            <a:off x="913795" y="2076450"/>
            <a:ext cx="10353762" cy="4389005"/>
          </a:xfrm>
        </p:spPr>
        <p:txBody>
          <a:bodyPr>
            <a:normAutofit/>
          </a:bodyPr>
          <a:lstStyle/>
          <a:p>
            <a:r>
              <a:rPr lang="en-US" sz="2800" dirty="0"/>
              <a:t>Known costs ………………………. $26.32Bn/year</a:t>
            </a:r>
          </a:p>
          <a:p>
            <a:r>
              <a:rPr lang="en-US" sz="2800" dirty="0"/>
              <a:t>Guesstimates………………………..$</a:t>
            </a:r>
            <a:r>
              <a:rPr lang="en-US" sz="2800" dirty="0">
                <a:solidFill>
                  <a:schemeClr val="tx1"/>
                </a:solidFill>
                <a:effectLst/>
                <a:latin typeface="Goudy Old Style" panose="02020502050305020303" pitchFamily="18" charset="0"/>
                <a:ea typeface="Times New Roman" panose="02020603050405020304" pitchFamily="18" charset="0"/>
              </a:rPr>
              <a:t>42.76 – 69.66Bn/year</a:t>
            </a:r>
          </a:p>
          <a:p>
            <a:r>
              <a:rPr lang="en-US" sz="2800" dirty="0">
                <a:solidFill>
                  <a:schemeClr val="tx1"/>
                </a:solidFill>
                <a:effectLst/>
                <a:latin typeface="Goudy Old Style" panose="02020502050305020303" pitchFamily="18" charset="0"/>
              </a:rPr>
              <a:t>Fantasyland…………………………..$150.8Bn/year</a:t>
            </a:r>
          </a:p>
          <a:p>
            <a:r>
              <a:rPr lang="en-US" sz="2800" b="1" dirty="0">
                <a:solidFill>
                  <a:schemeClr val="tx1"/>
                </a:solidFill>
                <a:effectLst/>
                <a:latin typeface="Goudy Old Style" panose="02020502050305020303" pitchFamily="18" charset="0"/>
              </a:rPr>
              <a:t>Total of these….</a:t>
            </a:r>
            <a:r>
              <a:rPr lang="en-US" sz="2800" b="1" dirty="0">
                <a:effectLst/>
                <a:ea typeface="Calibri" panose="020F0502020204030204" pitchFamily="34" charset="0"/>
                <a:cs typeface="Times New Roman" panose="02020603050405020304" pitchFamily="18" charset="0"/>
              </a:rPr>
              <a:t>………………$220.12Bn -  $247.02Bn</a:t>
            </a:r>
            <a:r>
              <a:rPr lang="en-US" sz="2800" b="1" dirty="0">
                <a:solidFill>
                  <a:schemeClr val="tx1"/>
                </a:solidFill>
                <a:effectLst/>
                <a:latin typeface="Goudy Old Style" panose="02020502050305020303" pitchFamily="18" charset="0"/>
              </a:rPr>
              <a:t>/year </a:t>
            </a:r>
          </a:p>
          <a:p>
            <a:r>
              <a:rPr lang="en-US" sz="2800" b="1" dirty="0">
                <a:solidFill>
                  <a:schemeClr val="tx1"/>
                </a:solidFill>
                <a:effectLst/>
                <a:latin typeface="Goudy Old Style" panose="02020502050305020303" pitchFamily="18" charset="0"/>
              </a:rPr>
              <a:t>However Report total is $200.0  -  220.0Bn/year</a:t>
            </a:r>
          </a:p>
          <a:p>
            <a:r>
              <a:rPr lang="en-US" sz="2800" dirty="0"/>
              <a:t>Why the difference? It is difficult to know what to make of these figures.</a:t>
            </a:r>
          </a:p>
          <a:p>
            <a:endParaRPr lang="en-US" sz="2800" b="1" dirty="0">
              <a:solidFill>
                <a:schemeClr val="tx1"/>
              </a:solidFill>
              <a:effectLst/>
              <a:latin typeface="Goudy Old Style" panose="02020502050305020303" pitchFamily="18" charset="0"/>
            </a:endParaRPr>
          </a:p>
        </p:txBody>
      </p:sp>
    </p:spTree>
    <p:extLst>
      <p:ext uri="{BB962C8B-B14F-4D97-AF65-F5344CB8AC3E}">
        <p14:creationId xmlns:p14="http://schemas.microsoft.com/office/powerpoint/2010/main" val="417805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2D532-FBD6-4610-8481-35A199B3F3ED}"/>
              </a:ext>
            </a:extLst>
          </p:cNvPr>
          <p:cNvSpPr>
            <a:spLocks noGrp="1"/>
          </p:cNvSpPr>
          <p:nvPr>
            <p:ph type="title"/>
          </p:nvPr>
        </p:nvSpPr>
        <p:spPr/>
        <p:txBody>
          <a:bodyPr/>
          <a:lstStyle/>
          <a:p>
            <a:r>
              <a:rPr lang="en-US" dirty="0"/>
              <a:t>Commentary</a:t>
            </a:r>
            <a:endParaRPr lang="en-AU" dirty="0"/>
          </a:p>
        </p:txBody>
      </p:sp>
      <p:sp>
        <p:nvSpPr>
          <p:cNvPr id="3" name="Content Placeholder 2">
            <a:extLst>
              <a:ext uri="{FF2B5EF4-FFF2-40B4-BE49-F238E27FC236}">
                <a16:creationId xmlns:a16="http://schemas.microsoft.com/office/drawing/2014/main" id="{F9FD3128-C0D4-403B-86D5-026CE609126A}"/>
              </a:ext>
            </a:extLst>
          </p:cNvPr>
          <p:cNvSpPr>
            <a:spLocks noGrp="1"/>
          </p:cNvSpPr>
          <p:nvPr>
            <p:ph idx="1"/>
          </p:nvPr>
        </p:nvSpPr>
        <p:spPr>
          <a:xfrm>
            <a:off x="1073815" y="1931436"/>
            <a:ext cx="10353762" cy="4926564"/>
          </a:xfrm>
        </p:spPr>
        <p:txBody>
          <a:bodyPr>
            <a:normAutofit/>
          </a:bodyPr>
          <a:lstStyle/>
          <a:p>
            <a:pPr marL="36900" indent="0">
              <a:lnSpc>
                <a:spcPct val="120000"/>
              </a:lnSpc>
              <a:spcAft>
                <a:spcPts val="300"/>
              </a:spcAft>
              <a:buNone/>
            </a:pPr>
            <a:r>
              <a:rPr lang="en-US" dirty="0"/>
              <a:t>All these numbers are treated as if they have equal validity. </a:t>
            </a:r>
          </a:p>
          <a:p>
            <a:pPr lvl="1">
              <a:lnSpc>
                <a:spcPct val="120000"/>
              </a:lnSpc>
              <a:spcAft>
                <a:spcPts val="300"/>
              </a:spcAft>
            </a:pPr>
            <a:r>
              <a:rPr lang="en-US" dirty="0"/>
              <a:t>‘Mental health care $</a:t>
            </a:r>
            <a:r>
              <a:rPr lang="en-US" sz="2400" dirty="0"/>
              <a:t> $26.32Bn/year</a:t>
            </a:r>
            <a:r>
              <a:rPr lang="en-US" dirty="0"/>
              <a:t>’ =‘</a:t>
            </a:r>
            <a:r>
              <a:rPr lang="en-US" sz="2200" dirty="0">
                <a:effectLst/>
                <a:ea typeface="Times New Roman" panose="02020603050405020304" pitchFamily="18" charset="0"/>
              </a:rPr>
              <a:t>disability &amp; early death $150.8Bn’</a:t>
            </a:r>
          </a:p>
          <a:p>
            <a:pPr>
              <a:lnSpc>
                <a:spcPct val="120000"/>
              </a:lnSpc>
              <a:spcAft>
                <a:spcPts val="300"/>
              </a:spcAft>
            </a:pPr>
            <a:r>
              <a:rPr lang="en-AU" sz="2400" b="0" dirty="0">
                <a:effectLst/>
                <a:ea typeface="Times New Roman" panose="02020603050405020304" pitchFamily="18" charset="0"/>
              </a:rPr>
              <a:t>The Commission have a ‘let out’ clause - </a:t>
            </a:r>
            <a:r>
              <a:rPr lang="en-AU" sz="2400" b="1" dirty="0">
                <a:effectLst/>
                <a:ea typeface="Times New Roman" panose="02020603050405020304" pitchFamily="18" charset="0"/>
              </a:rPr>
              <a:t>The lack of quantification of these costs does not diminish their importance. (but it does diminish their significance).</a:t>
            </a:r>
          </a:p>
          <a:p>
            <a:pPr marL="450000" lvl="1" indent="0">
              <a:buNone/>
            </a:pPr>
            <a:endParaRPr lang="en-US" sz="2200" dirty="0">
              <a:solidFill>
                <a:schemeClr val="tx1"/>
              </a:solidFill>
              <a:effectLst/>
              <a:latin typeface="Goudy Old Style" panose="02020502050305020303" pitchFamily="18" charset="0"/>
              <a:ea typeface="Times New Roman" panose="02020603050405020304" pitchFamily="18" charset="0"/>
            </a:endParaRPr>
          </a:p>
        </p:txBody>
      </p:sp>
    </p:spTree>
    <p:extLst>
      <p:ext uri="{BB962C8B-B14F-4D97-AF65-F5344CB8AC3E}">
        <p14:creationId xmlns:p14="http://schemas.microsoft.com/office/powerpoint/2010/main" val="133394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32F6-4EAC-48A6-89BF-7FEDF5E4B625}"/>
              </a:ext>
            </a:extLst>
          </p:cNvPr>
          <p:cNvSpPr>
            <a:spLocks noGrp="1"/>
          </p:cNvSpPr>
          <p:nvPr>
            <p:ph type="title"/>
          </p:nvPr>
        </p:nvSpPr>
        <p:spPr/>
        <p:txBody>
          <a:bodyPr/>
          <a:lstStyle/>
          <a:p>
            <a:r>
              <a:rPr lang="en-US" dirty="0"/>
              <a:t>Some perspective</a:t>
            </a:r>
            <a:endParaRPr lang="en-AU" dirty="0"/>
          </a:p>
        </p:txBody>
      </p:sp>
      <p:sp>
        <p:nvSpPr>
          <p:cNvPr id="3" name="Content Placeholder 2">
            <a:extLst>
              <a:ext uri="{FF2B5EF4-FFF2-40B4-BE49-F238E27FC236}">
                <a16:creationId xmlns:a16="http://schemas.microsoft.com/office/drawing/2014/main" id="{8189062E-35BC-4420-80F4-CA66464E8685}"/>
              </a:ext>
            </a:extLst>
          </p:cNvPr>
          <p:cNvSpPr>
            <a:spLocks noGrp="1"/>
          </p:cNvSpPr>
          <p:nvPr>
            <p:ph idx="1"/>
          </p:nvPr>
        </p:nvSpPr>
        <p:spPr/>
        <p:txBody>
          <a:bodyPr/>
          <a:lstStyle/>
          <a:p>
            <a:pPr algn="just">
              <a:lnSpc>
                <a:spcPct val="120000"/>
              </a:lnSpc>
              <a:spcBef>
                <a:spcPts val="600"/>
              </a:spcBef>
              <a:spcAft>
                <a:spcPts val="300"/>
              </a:spcAft>
            </a:pPr>
            <a:r>
              <a:rPr lang="en-AU" sz="2000" dirty="0">
                <a:effectLst/>
                <a:ea typeface="Times New Roman" panose="02020603050405020304" pitchFamily="18" charset="0"/>
              </a:rPr>
              <a:t>To put these figures in perspective </a:t>
            </a:r>
          </a:p>
          <a:p>
            <a:pPr lvl="0" indent="-342900" algn="just">
              <a:lnSpc>
                <a:spcPct val="120000"/>
              </a:lnSpc>
              <a:spcBef>
                <a:spcPts val="600"/>
              </a:spcBef>
              <a:spcAft>
                <a:spcPts val="300"/>
              </a:spcAft>
              <a:buFont typeface="+mj-lt"/>
              <a:buAutoNum type="arabicPeriod"/>
            </a:pPr>
            <a:r>
              <a:rPr lang="en-AU" sz="2000" dirty="0">
                <a:effectLst/>
                <a:ea typeface="Times New Roman" panose="02020603050405020304" pitchFamily="18" charset="0"/>
              </a:rPr>
              <a:t>The total Australian Workforce in 2019 was 11.9Mn .</a:t>
            </a:r>
          </a:p>
          <a:p>
            <a:pPr marL="342900" lvl="0" indent="-342900" algn="just">
              <a:lnSpc>
                <a:spcPct val="120000"/>
              </a:lnSpc>
              <a:spcBef>
                <a:spcPts val="600"/>
              </a:spcBef>
              <a:spcAft>
                <a:spcPts val="300"/>
              </a:spcAft>
              <a:buFont typeface="+mj-lt"/>
              <a:buAutoNum type="arabicPeriod"/>
            </a:pPr>
            <a:r>
              <a:rPr lang="en-AU" sz="2000" dirty="0">
                <a:effectLst/>
                <a:ea typeface="Times New Roman" panose="02020603050405020304" pitchFamily="18" charset="0"/>
              </a:rPr>
              <a:t> Average weekly earnings in 2019 were $1700.  </a:t>
            </a:r>
          </a:p>
          <a:p>
            <a:pPr marL="342900" lvl="0" indent="-342900" algn="just">
              <a:lnSpc>
                <a:spcPct val="120000"/>
              </a:lnSpc>
              <a:spcBef>
                <a:spcPts val="600"/>
              </a:spcBef>
              <a:spcAft>
                <a:spcPts val="300"/>
              </a:spcAft>
              <a:buFont typeface="+mj-lt"/>
              <a:buAutoNum type="arabicPeriod"/>
            </a:pPr>
            <a:r>
              <a:rPr lang="en-AU" sz="2000" dirty="0">
                <a:effectLst/>
                <a:ea typeface="Times New Roman" panose="02020603050405020304" pitchFamily="18" charset="0"/>
              </a:rPr>
              <a:t>A one day nationwide holiday ‘costs’ $4.04Bn in lost earnings? (but what does that actually mean?  Workers get paid, employers miss out on a day’s work but make up for it.)</a:t>
            </a:r>
          </a:p>
          <a:p>
            <a:endParaRPr lang="en-AU" dirty="0"/>
          </a:p>
        </p:txBody>
      </p:sp>
    </p:spTree>
    <p:extLst>
      <p:ext uri="{BB962C8B-B14F-4D97-AF65-F5344CB8AC3E}">
        <p14:creationId xmlns:p14="http://schemas.microsoft.com/office/powerpoint/2010/main" val="33510068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6376E-9FDF-4B58-BDA8-B07727C60EDF}"/>
              </a:ext>
            </a:extLst>
          </p:cNvPr>
          <p:cNvSpPr>
            <a:spLocks noGrp="1"/>
          </p:cNvSpPr>
          <p:nvPr>
            <p:ph type="title"/>
          </p:nvPr>
        </p:nvSpPr>
        <p:spPr/>
        <p:txBody>
          <a:bodyPr/>
          <a:lstStyle/>
          <a:p>
            <a:r>
              <a:rPr lang="en-US" dirty="0"/>
              <a:t>More from the Report</a:t>
            </a:r>
            <a:endParaRPr lang="en-AU" dirty="0"/>
          </a:p>
        </p:txBody>
      </p:sp>
      <p:sp>
        <p:nvSpPr>
          <p:cNvPr id="3" name="Content Placeholder 2">
            <a:extLst>
              <a:ext uri="{FF2B5EF4-FFF2-40B4-BE49-F238E27FC236}">
                <a16:creationId xmlns:a16="http://schemas.microsoft.com/office/drawing/2014/main" id="{17C20D9D-96F7-40A1-AE1B-49452AE866AA}"/>
              </a:ext>
            </a:extLst>
          </p:cNvPr>
          <p:cNvSpPr>
            <a:spLocks noGrp="1"/>
          </p:cNvSpPr>
          <p:nvPr>
            <p:ph idx="1"/>
          </p:nvPr>
        </p:nvSpPr>
        <p:spPr>
          <a:xfrm>
            <a:off x="913795" y="1773853"/>
            <a:ext cx="10353762" cy="4922982"/>
          </a:xfrm>
        </p:spPr>
        <p:txBody>
          <a:bodyPr>
            <a:normAutofit/>
          </a:bodyPr>
          <a:lstStyle/>
          <a:p>
            <a:pPr algn="just">
              <a:lnSpc>
                <a:spcPct val="100000"/>
              </a:lnSpc>
              <a:spcBef>
                <a:spcPts val="0"/>
              </a:spcBef>
            </a:pPr>
            <a:r>
              <a:rPr lang="en-AU" sz="2400" i="1" dirty="0">
                <a:effectLst/>
                <a:ea typeface="Times New Roman" panose="02020603050405020304" pitchFamily="18" charset="0"/>
              </a:rPr>
              <a:t>The cost of mental illness and suicide is estimated (conservatively, given data limitations) to be up to about $70 billion per year. </a:t>
            </a:r>
          </a:p>
          <a:p>
            <a:pPr algn="just">
              <a:lnSpc>
                <a:spcPct val="100000"/>
              </a:lnSpc>
              <a:spcBef>
                <a:spcPts val="0"/>
              </a:spcBef>
            </a:pPr>
            <a:r>
              <a:rPr lang="en-AU" sz="2400" dirty="0">
                <a:effectLst/>
                <a:ea typeface="Times New Roman" panose="02020603050405020304" pitchFamily="18" charset="0"/>
              </a:rPr>
              <a:t>The Report states that: </a:t>
            </a:r>
            <a:r>
              <a:rPr lang="en-AU" sz="2400" b="1" i="1" dirty="0">
                <a:effectLst/>
                <a:ea typeface="Times New Roman" panose="02020603050405020304" pitchFamily="18" charset="0"/>
              </a:rPr>
              <a:t>these costs have been rising over time with no clear indication of improvement in mental health. </a:t>
            </a:r>
          </a:p>
          <a:p>
            <a:pPr marL="36900" indent="0" algn="just">
              <a:lnSpc>
                <a:spcPct val="100000"/>
              </a:lnSpc>
              <a:spcBef>
                <a:spcPts val="0"/>
              </a:spcBef>
              <a:spcAft>
                <a:spcPts val="0"/>
              </a:spcAft>
              <a:buNone/>
            </a:pPr>
            <a:r>
              <a:rPr lang="en-AU" sz="2400" dirty="0">
                <a:effectLst/>
              </a:rPr>
              <a:t>These costs have been rising because of: </a:t>
            </a:r>
          </a:p>
          <a:p>
            <a:pPr marL="414000" lvl="1" indent="0" algn="just">
              <a:spcBef>
                <a:spcPts val="0"/>
              </a:spcBef>
              <a:spcAft>
                <a:spcPts val="0"/>
              </a:spcAft>
              <a:buNone/>
            </a:pPr>
            <a:r>
              <a:rPr lang="en-AU" sz="2400" dirty="0">
                <a:effectLst/>
              </a:rPr>
              <a:t>Population increase.</a:t>
            </a:r>
          </a:p>
          <a:p>
            <a:pPr lvl="2" algn="just">
              <a:spcBef>
                <a:spcPts val="0"/>
              </a:spcBef>
              <a:spcAft>
                <a:spcPts val="0"/>
              </a:spcAft>
            </a:pPr>
            <a:r>
              <a:rPr lang="en-AU" sz="2400" dirty="0">
                <a:effectLst/>
              </a:rPr>
              <a:t>2010 population 22.03Mn</a:t>
            </a:r>
          </a:p>
          <a:p>
            <a:pPr lvl="2" algn="just">
              <a:spcBef>
                <a:spcPts val="0"/>
              </a:spcBef>
              <a:spcAft>
                <a:spcPts val="0"/>
              </a:spcAft>
            </a:pPr>
            <a:r>
              <a:rPr lang="en-AU" sz="2400" dirty="0">
                <a:effectLst/>
              </a:rPr>
              <a:t>2019 population 25.36Mn</a:t>
            </a:r>
          </a:p>
          <a:p>
            <a:pPr lvl="2" algn="just">
              <a:spcBef>
                <a:spcPts val="0"/>
              </a:spcBef>
              <a:spcAft>
                <a:spcPts val="0"/>
              </a:spcAft>
            </a:pPr>
            <a:r>
              <a:rPr lang="en-AU" sz="2400" dirty="0">
                <a:effectLst/>
              </a:rPr>
              <a:t>An increase of 3.33Mn in 9 years</a:t>
            </a:r>
          </a:p>
          <a:p>
            <a:pPr marL="36900" indent="0" algn="just">
              <a:lnSpc>
                <a:spcPct val="100000"/>
              </a:lnSpc>
              <a:spcBef>
                <a:spcPts val="0"/>
              </a:spcBef>
              <a:spcAft>
                <a:spcPts val="0"/>
              </a:spcAft>
              <a:buNone/>
            </a:pPr>
            <a:r>
              <a:rPr lang="en-AU" sz="2400" dirty="0">
                <a:effectLst/>
              </a:rPr>
              <a:t>Cost of living increases</a:t>
            </a:r>
          </a:p>
          <a:p>
            <a:pPr lvl="2" algn="just">
              <a:spcBef>
                <a:spcPts val="0"/>
              </a:spcBef>
              <a:spcAft>
                <a:spcPts val="0"/>
              </a:spcAft>
            </a:pPr>
            <a:r>
              <a:rPr lang="en-AU" sz="2400" dirty="0">
                <a:effectLst/>
              </a:rPr>
              <a:t>$15,300 in 2010 equivalent to purchasing power in 2019 of $17,938</a:t>
            </a:r>
            <a:endParaRPr lang="en-AU" sz="2400" dirty="0"/>
          </a:p>
          <a:p>
            <a:pPr marL="36900" indent="0">
              <a:buNone/>
            </a:pPr>
            <a:endParaRPr lang="en-AU" sz="2400" dirty="0"/>
          </a:p>
        </p:txBody>
      </p:sp>
    </p:spTree>
    <p:extLst>
      <p:ext uri="{BB962C8B-B14F-4D97-AF65-F5344CB8AC3E}">
        <p14:creationId xmlns:p14="http://schemas.microsoft.com/office/powerpoint/2010/main" val="23340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11A76-1112-412D-92F2-D7F0E811CD9F}"/>
              </a:ext>
            </a:extLst>
          </p:cNvPr>
          <p:cNvSpPr>
            <a:spLocks noGrp="1"/>
          </p:cNvSpPr>
          <p:nvPr>
            <p:ph type="title"/>
          </p:nvPr>
        </p:nvSpPr>
        <p:spPr/>
        <p:txBody>
          <a:bodyPr/>
          <a:lstStyle/>
          <a:p>
            <a:r>
              <a:rPr lang="en-US" dirty="0"/>
              <a:t>The Bad</a:t>
            </a:r>
            <a:endParaRPr lang="en-AU" dirty="0"/>
          </a:p>
        </p:txBody>
      </p:sp>
      <p:sp>
        <p:nvSpPr>
          <p:cNvPr id="3" name="Content Placeholder 2">
            <a:extLst>
              <a:ext uri="{FF2B5EF4-FFF2-40B4-BE49-F238E27FC236}">
                <a16:creationId xmlns:a16="http://schemas.microsoft.com/office/drawing/2014/main" id="{248CE62E-2AD7-4331-B4DF-6F5C1DD51173}"/>
              </a:ext>
            </a:extLst>
          </p:cNvPr>
          <p:cNvSpPr>
            <a:spLocks noGrp="1"/>
          </p:cNvSpPr>
          <p:nvPr>
            <p:ph idx="1"/>
          </p:nvPr>
        </p:nvSpPr>
        <p:spPr/>
        <p:txBody>
          <a:bodyPr/>
          <a:lstStyle/>
          <a:p>
            <a:r>
              <a:rPr lang="en-US" sz="3200" dirty="0"/>
              <a:t>The one dimensional approach to mental health</a:t>
            </a:r>
          </a:p>
          <a:p>
            <a:r>
              <a:rPr lang="en-US" sz="3200" dirty="0"/>
              <a:t>Tired familiar recommendations for fixes</a:t>
            </a:r>
          </a:p>
          <a:p>
            <a:r>
              <a:rPr lang="en-US" sz="3200" dirty="0"/>
              <a:t>Criticism of under-funded, under-resourced mental services and service providers – of people who actually do the work.</a:t>
            </a:r>
          </a:p>
          <a:p>
            <a:endParaRPr lang="en-AU" sz="3200" dirty="0"/>
          </a:p>
          <a:p>
            <a:endParaRPr lang="en-US" dirty="0"/>
          </a:p>
          <a:p>
            <a:endParaRPr lang="en-AU" dirty="0"/>
          </a:p>
        </p:txBody>
      </p:sp>
    </p:spTree>
    <p:extLst>
      <p:ext uri="{BB962C8B-B14F-4D97-AF65-F5344CB8AC3E}">
        <p14:creationId xmlns:p14="http://schemas.microsoft.com/office/powerpoint/2010/main" val="45219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2133-C629-4B90-85D5-690347F5112A}"/>
              </a:ext>
            </a:extLst>
          </p:cNvPr>
          <p:cNvSpPr>
            <a:spLocks noGrp="1"/>
          </p:cNvSpPr>
          <p:nvPr>
            <p:ph type="title"/>
          </p:nvPr>
        </p:nvSpPr>
        <p:spPr>
          <a:xfrm>
            <a:off x="814735" y="563880"/>
            <a:ext cx="10353762" cy="443345"/>
          </a:xfrm>
        </p:spPr>
        <p:txBody>
          <a:bodyPr>
            <a:normAutofit fontScale="90000"/>
          </a:bodyPr>
          <a:lstStyle/>
          <a:p>
            <a:r>
              <a:rPr lang="en-US" dirty="0"/>
              <a:t>and</a:t>
            </a:r>
            <a:endParaRPr lang="en-AU" dirty="0"/>
          </a:p>
        </p:txBody>
      </p:sp>
      <p:sp>
        <p:nvSpPr>
          <p:cNvPr id="3" name="Content Placeholder 2">
            <a:extLst>
              <a:ext uri="{FF2B5EF4-FFF2-40B4-BE49-F238E27FC236}">
                <a16:creationId xmlns:a16="http://schemas.microsoft.com/office/drawing/2014/main" id="{63819B78-F7AF-4D48-9210-69E5C334DA0B}"/>
              </a:ext>
            </a:extLst>
          </p:cNvPr>
          <p:cNvSpPr>
            <a:spLocks noGrp="1"/>
          </p:cNvSpPr>
          <p:nvPr>
            <p:ph idx="1"/>
          </p:nvPr>
        </p:nvSpPr>
        <p:spPr>
          <a:xfrm>
            <a:off x="919119" y="1553325"/>
            <a:ext cx="10353762" cy="5247291"/>
          </a:xfrm>
        </p:spPr>
        <p:txBody>
          <a:bodyPr>
            <a:normAutofit/>
          </a:bodyPr>
          <a:lstStyle/>
          <a:p>
            <a:r>
              <a:rPr lang="en-AU" sz="2000" i="1" dirty="0">
                <a:effectLst/>
                <a:latin typeface="Times New Roman" panose="02020603050405020304" pitchFamily="18" charset="0"/>
                <a:ea typeface="Times New Roman" panose="02020603050405020304" pitchFamily="18" charset="0"/>
              </a:rPr>
              <a:t>Additional to this is a further (largely avoidable) cost of approximately $150 billion per year associated with diminished health and reduced life expectancy for those living with mental illness. </a:t>
            </a:r>
            <a:r>
              <a:rPr lang="en-AU" sz="2000" dirty="0">
                <a:effectLst/>
                <a:latin typeface="Times New Roman" panose="02020603050405020304" pitchFamily="18" charset="0"/>
                <a:ea typeface="Times New Roman" panose="02020603050405020304" pitchFamily="18" charset="0"/>
              </a:rPr>
              <a:t>(we have seen how this number was derived)</a:t>
            </a:r>
          </a:p>
          <a:p>
            <a:r>
              <a:rPr lang="en-AU" sz="2000" dirty="0"/>
              <a:t>This number is </a:t>
            </a:r>
            <a:r>
              <a:rPr lang="en-AU" sz="2000" u="sng" dirty="0"/>
              <a:t>nothing</a:t>
            </a:r>
            <a:r>
              <a:rPr lang="en-AU" sz="2000" dirty="0"/>
              <a:t> to do with productivity, it is derived from ‘disability adjusted life years’. (</a:t>
            </a:r>
            <a:r>
              <a:rPr lang="en-AU" sz="2000" b="1" i="1" dirty="0">
                <a:effectLst/>
              </a:rPr>
              <a:t>Productivity </a:t>
            </a:r>
            <a:r>
              <a:rPr lang="en-AU" sz="2000" i="1" dirty="0">
                <a:effectLst/>
              </a:rPr>
              <a:t>measures how much people produce from a given amount of effort and resources.</a:t>
            </a:r>
            <a:r>
              <a:rPr lang="en-AU" sz="2000" dirty="0">
                <a:effectLst/>
              </a:rPr>
              <a:t>)</a:t>
            </a:r>
          </a:p>
        </p:txBody>
      </p:sp>
    </p:spTree>
    <p:extLst>
      <p:ext uri="{BB962C8B-B14F-4D97-AF65-F5344CB8AC3E}">
        <p14:creationId xmlns:p14="http://schemas.microsoft.com/office/powerpoint/2010/main" val="146894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40764-3651-4A0D-96F3-FE18BC2F1FDC}"/>
              </a:ext>
            </a:extLst>
          </p:cNvPr>
          <p:cNvSpPr>
            <a:spLocks noGrp="1"/>
          </p:cNvSpPr>
          <p:nvPr>
            <p:ph type="title"/>
          </p:nvPr>
        </p:nvSpPr>
        <p:spPr>
          <a:xfrm>
            <a:off x="762000" y="609600"/>
            <a:ext cx="10759440" cy="1257300"/>
          </a:xfrm>
        </p:spPr>
        <p:txBody>
          <a:bodyPr>
            <a:normAutofit/>
          </a:bodyPr>
          <a:lstStyle/>
          <a:p>
            <a:r>
              <a:rPr lang="en-US" sz="4000" dirty="0"/>
              <a:t>Cost of mental ill health as a percentage of the GDP</a:t>
            </a:r>
            <a:endParaRPr lang="en-AU" sz="4000" dirty="0"/>
          </a:p>
        </p:txBody>
      </p:sp>
      <p:sp>
        <p:nvSpPr>
          <p:cNvPr id="3" name="Content Placeholder 2">
            <a:extLst>
              <a:ext uri="{FF2B5EF4-FFF2-40B4-BE49-F238E27FC236}">
                <a16:creationId xmlns:a16="http://schemas.microsoft.com/office/drawing/2014/main" id="{8948E6DC-1329-4D99-809E-5C2942A4CBA3}"/>
              </a:ext>
            </a:extLst>
          </p:cNvPr>
          <p:cNvSpPr>
            <a:spLocks noGrp="1"/>
          </p:cNvSpPr>
          <p:nvPr>
            <p:ph idx="1"/>
          </p:nvPr>
        </p:nvSpPr>
        <p:spPr>
          <a:xfrm>
            <a:off x="919119" y="1748790"/>
            <a:ext cx="10353762" cy="4499610"/>
          </a:xfrm>
        </p:spPr>
        <p:txBody>
          <a:bodyPr>
            <a:normAutofit/>
          </a:bodyPr>
          <a:lstStyle/>
          <a:p>
            <a:r>
              <a:rPr lang="en-AU" sz="2400" dirty="0">
                <a:effectLst/>
                <a:latin typeface="Times New Roman" panose="02020603050405020304" pitchFamily="18" charset="0"/>
              </a:rPr>
              <a:t>The Report states: </a:t>
            </a:r>
            <a:r>
              <a:rPr lang="en-AU" sz="2400" i="1" dirty="0">
                <a:effectLst/>
                <a:latin typeface="Times New Roman" panose="02020603050405020304" pitchFamily="18" charset="0"/>
                <a:ea typeface="Times New Roman" panose="02020603050405020304" pitchFamily="18" charset="0"/>
              </a:rPr>
              <a:t>In total, mental illness, on a conservative basis, is costing Australia about $200-220 billion per year. To put that in context, this is just over one-tenth of the size of Australia’s entire economic production in 2019</a:t>
            </a:r>
            <a:r>
              <a:rPr lang="en-AU" sz="2400" dirty="0">
                <a:effectLst/>
                <a:latin typeface="Times New Roman" panose="02020603050405020304" pitchFamily="18" charset="0"/>
                <a:ea typeface="Times New Roman" panose="02020603050405020304" pitchFamily="18" charset="0"/>
              </a:rPr>
              <a:t>. </a:t>
            </a:r>
            <a:endParaRPr lang="en-AU" sz="2400" dirty="0">
              <a:effectLst/>
              <a:latin typeface="Times New Roman" panose="02020603050405020304" pitchFamily="18" charset="0"/>
            </a:endParaRPr>
          </a:p>
          <a:p>
            <a:pPr lvl="0" indent="-342900">
              <a:lnSpc>
                <a:spcPct val="107000"/>
              </a:lnSpc>
              <a:spcAft>
                <a:spcPts val="800"/>
              </a:spcAft>
              <a:buFont typeface="Wingdings 2" panose="05020102010507070707" pitchFamily="18" charset="2"/>
              <a:buChar char=""/>
              <a:tabLst>
                <a:tab pos="457200" algn="l"/>
              </a:tabLst>
            </a:pPr>
            <a:r>
              <a:rPr lang="en-US" sz="2400" dirty="0">
                <a:effectLst/>
                <a:ea typeface="Calibri" panose="020F0502020204030204" pitchFamily="34" charset="0"/>
                <a:cs typeface="Calibri" panose="020F0502020204030204" pitchFamily="34" charset="0"/>
              </a:rPr>
              <a:t>Yet the Productivity Commission report figures given above total </a:t>
            </a:r>
            <a:r>
              <a:rPr lang="en-US" sz="2400" b="1" dirty="0">
                <a:effectLst/>
              </a:rPr>
              <a:t>$</a:t>
            </a:r>
            <a:r>
              <a:rPr lang="en-US" sz="2400" b="1" dirty="0">
                <a:effectLst/>
                <a:ea typeface="Calibri" panose="020F0502020204030204" pitchFamily="34" charset="0"/>
                <a:cs typeface="Times New Roman" panose="02020603050405020304" pitchFamily="18" charset="0"/>
              </a:rPr>
              <a:t> 220.12Bn -  $247.02Bn </a:t>
            </a:r>
            <a:r>
              <a:rPr lang="en-US" sz="2400" b="1" dirty="0">
                <a:effectLst/>
              </a:rPr>
              <a:t> </a:t>
            </a:r>
            <a:endParaRPr lang="en-AU" sz="24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2" panose="05020102010507070707" pitchFamily="18" charset="2"/>
              <a:buChar char=""/>
              <a:tabLst>
                <a:tab pos="457200" algn="l"/>
              </a:tabLst>
            </a:pPr>
            <a:r>
              <a:rPr lang="en-AU" sz="2400" dirty="0">
                <a:effectLst/>
                <a:ea typeface="Calibri" panose="020F0502020204030204" pitchFamily="34" charset="0"/>
                <a:cs typeface="Calibri" panose="020F0502020204030204" pitchFamily="34" charset="0"/>
              </a:rPr>
              <a:t>In 2019 the GDP was $1.397 trillion. The higher of the above totals is 17.7% of the GDP!</a:t>
            </a:r>
            <a:endParaRPr lang="en-AU" sz="24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2" panose="05020102010507070707" pitchFamily="18" charset="2"/>
              <a:buChar char=""/>
              <a:tabLst>
                <a:tab pos="457200" algn="l"/>
              </a:tabLst>
            </a:pPr>
            <a:r>
              <a:rPr lang="en-AU" sz="2400" dirty="0">
                <a:effectLst/>
                <a:ea typeface="Calibri" panose="020F0502020204030204" pitchFamily="34" charset="0"/>
                <a:cs typeface="Calibri" panose="020F0502020204030204" pitchFamily="34" charset="0"/>
              </a:rPr>
              <a:t>Even using the Report’s stated cost of $200-220Bn this is 15.7% of the GDP</a:t>
            </a:r>
            <a:endParaRPr lang="en-AU" sz="2400" dirty="0">
              <a:effectLst/>
              <a:ea typeface="Calibri" panose="020F0502020204030204" pitchFamily="34" charset="0"/>
              <a:cs typeface="Times New Roman" panose="02020603050405020304" pitchFamily="18" charset="0"/>
            </a:endParaRPr>
          </a:p>
          <a:p>
            <a:r>
              <a:rPr lang="en-AU" dirty="0"/>
              <a:t>Let us look at specific examples of Report costing.</a:t>
            </a:r>
          </a:p>
        </p:txBody>
      </p:sp>
    </p:spTree>
    <p:extLst>
      <p:ext uri="{BB962C8B-B14F-4D97-AF65-F5344CB8AC3E}">
        <p14:creationId xmlns:p14="http://schemas.microsoft.com/office/powerpoint/2010/main" val="75705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6607F-B771-49BE-BE51-4F4190D3DFAE}"/>
              </a:ext>
            </a:extLst>
          </p:cNvPr>
          <p:cNvSpPr>
            <a:spLocks noGrp="1"/>
          </p:cNvSpPr>
          <p:nvPr>
            <p:ph type="title"/>
          </p:nvPr>
        </p:nvSpPr>
        <p:spPr/>
        <p:txBody>
          <a:bodyPr/>
          <a:lstStyle/>
          <a:p>
            <a:r>
              <a:rPr lang="en-AU" sz="4800" dirty="0">
                <a:effectLst/>
                <a:ea typeface="Times New Roman" panose="02020603050405020304" pitchFamily="18" charset="0"/>
              </a:rPr>
              <a:t>The costs of bullying in the workplace </a:t>
            </a:r>
            <a:endParaRPr lang="en-AU" dirty="0"/>
          </a:p>
        </p:txBody>
      </p:sp>
      <p:sp>
        <p:nvSpPr>
          <p:cNvPr id="3" name="Content Placeholder 2">
            <a:extLst>
              <a:ext uri="{FF2B5EF4-FFF2-40B4-BE49-F238E27FC236}">
                <a16:creationId xmlns:a16="http://schemas.microsoft.com/office/drawing/2014/main" id="{415D64CF-4010-4328-AECD-A8F466D28960}"/>
              </a:ext>
            </a:extLst>
          </p:cNvPr>
          <p:cNvSpPr>
            <a:spLocks noGrp="1"/>
          </p:cNvSpPr>
          <p:nvPr>
            <p:ph idx="1"/>
          </p:nvPr>
        </p:nvSpPr>
        <p:spPr>
          <a:xfrm>
            <a:off x="913795" y="1866900"/>
            <a:ext cx="10353762" cy="4407477"/>
          </a:xfrm>
        </p:spPr>
        <p:txBody>
          <a:bodyPr>
            <a:normAutofit fontScale="85000" lnSpcReduction="10000"/>
          </a:bodyPr>
          <a:lstStyle/>
          <a:p>
            <a:pPr algn="just">
              <a:lnSpc>
                <a:spcPct val="120000"/>
              </a:lnSpc>
              <a:spcBef>
                <a:spcPts val="0"/>
              </a:spcBef>
              <a:spcAft>
                <a:spcPts val="0"/>
              </a:spcAft>
            </a:pPr>
            <a:r>
              <a:rPr lang="en-AU" sz="1800" dirty="0">
                <a:effectLst/>
                <a:ea typeface="Times New Roman" panose="02020603050405020304" pitchFamily="18" charset="0"/>
              </a:rPr>
              <a:t>Recent estimates undertaken by the Productivity Commission based on a prevalence rate of 9.4% - estimated cost of between $22 billion and $47.4 billion - midpoint $34.7 billion in 2018. </a:t>
            </a:r>
          </a:p>
          <a:p>
            <a:pPr algn="just">
              <a:lnSpc>
                <a:spcPct val="120000"/>
              </a:lnSpc>
              <a:spcBef>
                <a:spcPts val="0"/>
              </a:spcBef>
              <a:spcAft>
                <a:spcPts val="0"/>
              </a:spcAft>
            </a:pPr>
            <a:r>
              <a:rPr lang="en-AU" sz="1800" dirty="0">
                <a:effectLst/>
                <a:ea typeface="Times New Roman" panose="02020603050405020304" pitchFamily="18" charset="0"/>
              </a:rPr>
              <a:t> Costs to: </a:t>
            </a:r>
          </a:p>
          <a:p>
            <a:pPr lvl="1" algn="just">
              <a:lnSpc>
                <a:spcPct val="120000"/>
              </a:lnSpc>
              <a:spcBef>
                <a:spcPts val="0"/>
              </a:spcBef>
              <a:spcAft>
                <a:spcPts val="0"/>
              </a:spcAft>
            </a:pPr>
            <a:r>
              <a:rPr lang="en-AU" sz="1600" dirty="0">
                <a:effectLst/>
                <a:ea typeface="Times New Roman" panose="02020603050405020304" pitchFamily="18" charset="0"/>
              </a:rPr>
              <a:t>management </a:t>
            </a:r>
          </a:p>
          <a:p>
            <a:pPr lvl="1" algn="just">
              <a:lnSpc>
                <a:spcPct val="120000"/>
              </a:lnSpc>
              <a:spcBef>
                <a:spcPts val="0"/>
              </a:spcBef>
              <a:spcAft>
                <a:spcPts val="0"/>
              </a:spcAft>
            </a:pPr>
            <a:r>
              <a:rPr lang="en-AU" sz="1600" dirty="0">
                <a:effectLst/>
                <a:ea typeface="Times New Roman" panose="02020603050405020304" pitchFamily="18" charset="0"/>
              </a:rPr>
              <a:t>victims </a:t>
            </a:r>
          </a:p>
          <a:p>
            <a:pPr lvl="1" algn="just">
              <a:lnSpc>
                <a:spcPct val="120000"/>
              </a:lnSpc>
              <a:spcBef>
                <a:spcPts val="0"/>
              </a:spcBef>
              <a:spcAft>
                <a:spcPts val="0"/>
              </a:spcAft>
            </a:pPr>
            <a:r>
              <a:rPr lang="en-AU" sz="1600" dirty="0">
                <a:effectLst/>
                <a:ea typeface="Times New Roman" panose="02020603050405020304" pitchFamily="18" charset="0"/>
              </a:rPr>
              <a:t>the community </a:t>
            </a:r>
          </a:p>
          <a:p>
            <a:r>
              <a:rPr lang="en-AU" sz="2000" dirty="0">
                <a:effectLst/>
                <a:ea typeface="Times New Roman" panose="02020603050405020304" pitchFamily="18" charset="0"/>
              </a:rPr>
              <a:t>This assumes about 1.12Mn workers are not only bullied each year but have had reduced productivity/time off work because of bullying.</a:t>
            </a:r>
          </a:p>
          <a:p>
            <a:r>
              <a:rPr lang="en-AU" sz="2000" dirty="0">
                <a:effectLst/>
                <a:ea typeface="Times New Roman" panose="02020603050405020304" pitchFamily="18" charset="0"/>
              </a:rPr>
              <a:t>Cost per bullied worker is between $19,600 - $42,300/year.</a:t>
            </a:r>
          </a:p>
          <a:p>
            <a:r>
              <a:rPr lang="en-AU" sz="2000" dirty="0">
                <a:effectLst/>
                <a:ea typeface="Times New Roman" panose="02020603050405020304" pitchFamily="18" charset="0"/>
              </a:rPr>
              <a:t>However the number of serious workers compensation claims (serious meaning a week or more off work) has fluctuated between 6000 - 8000 for the past 15 years, of those about 30% are related to harassment/ bullying so between 1800 – 2400 claims/year are for bullying!</a:t>
            </a:r>
          </a:p>
          <a:p>
            <a:r>
              <a:rPr lang="en-AU" sz="2000" dirty="0">
                <a:effectLst/>
                <a:ea typeface="Times New Roman" panose="02020603050405020304" pitchFamily="18" charset="0"/>
              </a:rPr>
              <a:t>The average cost of a mental health claim is $25,650/person so bullying claims cost $48Mn - $61.5Mn/year</a:t>
            </a:r>
          </a:p>
          <a:p>
            <a:r>
              <a:rPr lang="en-AU" sz="2000" dirty="0">
                <a:effectLst/>
                <a:ea typeface="Times New Roman" panose="02020603050405020304" pitchFamily="18" charset="0"/>
              </a:rPr>
              <a:t>The figures do not correlate. </a:t>
            </a:r>
            <a:endParaRPr lang="en-AU" dirty="0"/>
          </a:p>
          <a:p>
            <a:pPr marL="36900" indent="0">
              <a:buNone/>
            </a:pPr>
            <a:endParaRPr lang="en-AU" dirty="0"/>
          </a:p>
        </p:txBody>
      </p:sp>
    </p:spTree>
    <p:extLst>
      <p:ext uri="{BB962C8B-B14F-4D97-AF65-F5344CB8AC3E}">
        <p14:creationId xmlns:p14="http://schemas.microsoft.com/office/powerpoint/2010/main" val="361437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4CE6A-E383-452D-87F9-509E107DBEB3}"/>
              </a:ext>
            </a:extLst>
          </p:cNvPr>
          <p:cNvSpPr>
            <a:spLocks noGrp="1"/>
          </p:cNvSpPr>
          <p:nvPr>
            <p:ph type="title"/>
          </p:nvPr>
        </p:nvSpPr>
        <p:spPr/>
        <p:txBody>
          <a:bodyPr/>
          <a:lstStyle/>
          <a:p>
            <a:r>
              <a:rPr lang="en-US" dirty="0"/>
              <a:t>Report comment on cost of suicide</a:t>
            </a:r>
            <a:endParaRPr lang="en-AU" dirty="0"/>
          </a:p>
        </p:txBody>
      </p:sp>
      <p:sp>
        <p:nvSpPr>
          <p:cNvPr id="6" name="Content Placeholder 5">
            <a:extLst>
              <a:ext uri="{FF2B5EF4-FFF2-40B4-BE49-F238E27FC236}">
                <a16:creationId xmlns:a16="http://schemas.microsoft.com/office/drawing/2014/main" id="{95840C93-BED8-41E1-85FD-0F3B6F7AD8B9}"/>
              </a:ext>
            </a:extLst>
          </p:cNvPr>
          <p:cNvSpPr>
            <a:spLocks noGrp="1"/>
          </p:cNvSpPr>
          <p:nvPr>
            <p:ph idx="1"/>
          </p:nvPr>
        </p:nvSpPr>
        <p:spPr>
          <a:xfrm>
            <a:off x="913795" y="1708728"/>
            <a:ext cx="10353762" cy="5033818"/>
          </a:xfrm>
        </p:spPr>
        <p:txBody>
          <a:bodyPr>
            <a:normAutofit/>
          </a:bodyPr>
          <a:lstStyle/>
          <a:p>
            <a:pPr marL="36900" indent="0" algn="just">
              <a:lnSpc>
                <a:spcPts val="1500"/>
              </a:lnSpc>
              <a:spcBef>
                <a:spcPts val="1200"/>
              </a:spcBef>
              <a:spcAft>
                <a:spcPts val="0"/>
              </a:spcAft>
              <a:buNone/>
            </a:pPr>
            <a:r>
              <a:rPr lang="en-AU" sz="1800" dirty="0">
                <a:effectLst/>
                <a:ea typeface="Times New Roman" panose="02020603050405020304" pitchFamily="18" charset="0"/>
              </a:rPr>
              <a:t>The Report estimated economic costs of suicide/ non‑fatal suicide behaviour as $30.5Bn/ year.</a:t>
            </a:r>
          </a:p>
          <a:p>
            <a:pPr marL="36900" indent="0" algn="just">
              <a:lnSpc>
                <a:spcPts val="1500"/>
              </a:lnSpc>
              <a:spcBef>
                <a:spcPts val="1200"/>
              </a:spcBef>
              <a:spcAft>
                <a:spcPts val="0"/>
              </a:spcAft>
              <a:buNone/>
            </a:pPr>
            <a:r>
              <a:rPr lang="en-AU" sz="1800" dirty="0">
                <a:effectLst/>
                <a:ea typeface="Times New Roman" panose="02020603050405020304" pitchFamily="18" charset="0"/>
              </a:rPr>
              <a:t>Cost estimates of suicide deaths (3093 in 2018)– </a:t>
            </a:r>
          </a:p>
          <a:p>
            <a:pPr marL="414000" lvl="1" indent="0" algn="just">
              <a:lnSpc>
                <a:spcPts val="1500"/>
              </a:lnSpc>
              <a:spcBef>
                <a:spcPts val="1200"/>
              </a:spcBef>
              <a:spcAft>
                <a:spcPts val="0"/>
              </a:spcAft>
              <a:buNone/>
            </a:pPr>
            <a:r>
              <a:rPr lang="en-AU" sz="1800" dirty="0">
                <a:effectLst/>
                <a:ea typeface="Times New Roman" panose="02020603050405020304" pitchFamily="18" charset="0"/>
              </a:rPr>
              <a:t>average direct costs of about $134 000 </a:t>
            </a:r>
          </a:p>
          <a:p>
            <a:pPr marL="414000" lvl="1" indent="0" algn="just">
              <a:lnSpc>
                <a:spcPts val="1500"/>
              </a:lnSpc>
              <a:spcBef>
                <a:spcPts val="1200"/>
              </a:spcBef>
              <a:buNone/>
            </a:pPr>
            <a:r>
              <a:rPr lang="en-AU" sz="1800" u="sng" dirty="0">
                <a:effectLst/>
                <a:ea typeface="Times New Roman" panose="02020603050405020304" pitchFamily="18" charset="0"/>
              </a:rPr>
              <a:t>average intangible costs about $9.2 million per person</a:t>
            </a:r>
          </a:p>
          <a:p>
            <a:pPr marL="414000" lvl="1" indent="0" algn="just">
              <a:lnSpc>
                <a:spcPts val="1500"/>
              </a:lnSpc>
              <a:spcBef>
                <a:spcPts val="1200"/>
              </a:spcBef>
              <a:buNone/>
            </a:pPr>
            <a:endParaRPr lang="en-AU" sz="1800" u="sng" dirty="0">
              <a:effectLst/>
              <a:ea typeface="Times New Roman" panose="02020603050405020304" pitchFamily="18" charset="0"/>
            </a:endParaRPr>
          </a:p>
          <a:p>
            <a:pPr marL="414000" lvl="1" indent="0" algn="just">
              <a:lnSpc>
                <a:spcPts val="1500"/>
              </a:lnSpc>
              <a:spcBef>
                <a:spcPts val="1200"/>
              </a:spcBef>
              <a:buNone/>
            </a:pPr>
            <a:endParaRPr lang="en-AU" sz="1800" u="sng" dirty="0">
              <a:effectLst/>
              <a:ea typeface="Times New Roman" panose="02020603050405020304" pitchFamily="18" charset="0"/>
            </a:endParaRPr>
          </a:p>
          <a:p>
            <a:pPr marL="1828800" indent="0">
              <a:lnSpc>
                <a:spcPts val="1500"/>
              </a:lnSpc>
              <a:spcBef>
                <a:spcPts val="1200"/>
              </a:spcBef>
              <a:spcAft>
                <a:spcPts val="0"/>
              </a:spcAft>
              <a:buNone/>
            </a:pPr>
            <a:endParaRPr lang="en-AU" sz="2900" dirty="0">
              <a:effectLst/>
              <a:ea typeface="Times New Roman" panose="02020603050405020304" pitchFamily="18" charset="0"/>
            </a:endParaRPr>
          </a:p>
        </p:txBody>
      </p:sp>
      <p:graphicFrame>
        <p:nvGraphicFramePr>
          <p:cNvPr id="4" name="Chart 3">
            <a:extLst>
              <a:ext uri="{FF2B5EF4-FFF2-40B4-BE49-F238E27FC236}">
                <a16:creationId xmlns:a16="http://schemas.microsoft.com/office/drawing/2014/main" id="{17669C92-9BD6-4EC2-BE4C-587A6CF86292}"/>
              </a:ext>
            </a:extLst>
          </p:cNvPr>
          <p:cNvGraphicFramePr>
            <a:graphicFrameLocks/>
          </p:cNvGraphicFramePr>
          <p:nvPr>
            <p:extLst>
              <p:ext uri="{D42A27DB-BD31-4B8C-83A1-F6EECF244321}">
                <p14:modId xmlns:p14="http://schemas.microsoft.com/office/powerpoint/2010/main" val="1312653283"/>
              </p:ext>
            </p:extLst>
          </p:nvPr>
        </p:nvGraphicFramePr>
        <p:xfrm>
          <a:off x="1706274" y="3063240"/>
          <a:ext cx="7567266" cy="35280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873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BFCEE-B246-4CE0-91FF-3EC041C6722E}"/>
              </a:ext>
            </a:extLst>
          </p:cNvPr>
          <p:cNvSpPr>
            <a:spLocks noGrp="1"/>
          </p:cNvSpPr>
          <p:nvPr>
            <p:ph type="title"/>
          </p:nvPr>
        </p:nvSpPr>
        <p:spPr/>
        <p:txBody>
          <a:bodyPr/>
          <a:lstStyle/>
          <a:p>
            <a:r>
              <a:rPr lang="en-US" dirty="0"/>
              <a:t>Recommendations re suicide/self harm</a:t>
            </a:r>
            <a:endParaRPr lang="en-AU" dirty="0"/>
          </a:p>
        </p:txBody>
      </p:sp>
      <p:sp>
        <p:nvSpPr>
          <p:cNvPr id="3" name="Content Placeholder 2">
            <a:extLst>
              <a:ext uri="{FF2B5EF4-FFF2-40B4-BE49-F238E27FC236}">
                <a16:creationId xmlns:a16="http://schemas.microsoft.com/office/drawing/2014/main" id="{8035FC04-82E9-468D-B59D-86A5D93AF7BA}"/>
              </a:ext>
            </a:extLst>
          </p:cNvPr>
          <p:cNvSpPr>
            <a:spLocks noGrp="1"/>
          </p:cNvSpPr>
          <p:nvPr>
            <p:ph idx="1"/>
          </p:nvPr>
        </p:nvSpPr>
        <p:spPr>
          <a:xfrm>
            <a:off x="913795" y="1760220"/>
            <a:ext cx="10353762" cy="4907280"/>
          </a:xfrm>
        </p:spPr>
        <p:txBody>
          <a:bodyPr>
            <a:normAutofit fontScale="92500"/>
          </a:bodyPr>
          <a:lstStyle/>
          <a:p>
            <a:pPr marL="36900" indent="0">
              <a:buNone/>
            </a:pPr>
            <a:r>
              <a:rPr lang="en-AU" sz="1800" dirty="0">
                <a:effectLst/>
                <a:latin typeface="Times New Roman" panose="02020603050405020304" pitchFamily="18" charset="0"/>
                <a:ea typeface="Times New Roman" panose="02020603050405020304" pitchFamily="18" charset="0"/>
              </a:rPr>
              <a:t>That ‘Aftercare’ be provided for each person hospitalised due to intentional self‑harm </a:t>
            </a:r>
          </a:p>
          <a:p>
            <a:pPr lvl="1"/>
            <a:r>
              <a:rPr lang="en-AU" sz="1800" dirty="0">
                <a:effectLst/>
                <a:latin typeface="Times New Roman" panose="02020603050405020304" pitchFamily="18" charset="0"/>
                <a:ea typeface="Times New Roman" panose="02020603050405020304" pitchFamily="18" charset="0"/>
              </a:rPr>
              <a:t>Cost  $63 million to $194 million each year.</a:t>
            </a:r>
          </a:p>
          <a:p>
            <a:pPr lvl="1"/>
            <a:r>
              <a:rPr lang="en-AU" sz="1800" dirty="0">
                <a:effectLst/>
                <a:latin typeface="Times New Roman" panose="02020603050405020304" pitchFamily="18" charset="0"/>
                <a:ea typeface="Times New Roman" panose="02020603050405020304" pitchFamily="18" charset="0"/>
              </a:rPr>
              <a:t>Could reduce the number of suicide attempts in emergency departments by about 19.8% and</a:t>
            </a:r>
          </a:p>
          <a:p>
            <a:pPr lvl="1"/>
            <a:r>
              <a:rPr lang="en-AU" sz="1800" u="sng" dirty="0">
                <a:effectLst/>
                <a:latin typeface="Times New Roman" panose="02020603050405020304" pitchFamily="18" charset="0"/>
                <a:ea typeface="Times New Roman" panose="02020603050405020304" pitchFamily="18" charset="0"/>
              </a:rPr>
              <a:t>reduce all suicide deaths by 1.1%. (34 people</a:t>
            </a:r>
            <a:r>
              <a:rPr lang="en-AU" sz="1800" dirty="0">
                <a:effectLst/>
                <a:latin typeface="Times New Roman" panose="02020603050405020304" pitchFamily="18" charset="0"/>
                <a:ea typeface="Times New Roman" panose="02020603050405020304" pitchFamily="18" charset="0"/>
              </a:rPr>
              <a:t>) (Obviously still worthwhile even if only a small percentage).</a:t>
            </a:r>
          </a:p>
          <a:p>
            <a:pPr lvl="1"/>
            <a:r>
              <a:rPr lang="en-AU" sz="1800" dirty="0">
                <a:effectLst/>
                <a:latin typeface="Times New Roman" panose="02020603050405020304" pitchFamily="18" charset="0"/>
                <a:ea typeface="Times New Roman" panose="02020603050405020304" pitchFamily="18" charset="0"/>
              </a:rPr>
              <a:t>preventing 6100 people from attempting suicide</a:t>
            </a:r>
          </a:p>
          <a:p>
            <a:pPr lvl="2"/>
            <a:r>
              <a:rPr lang="en-AU" dirty="0">
                <a:effectLst/>
                <a:latin typeface="Times New Roman" panose="02020603050405020304" pitchFamily="18" charset="0"/>
                <a:ea typeface="Times New Roman" panose="02020603050405020304" pitchFamily="18" charset="0"/>
              </a:rPr>
              <a:t> including nearly 40 people unable to return to work</a:t>
            </a:r>
            <a:r>
              <a:rPr lang="en-AU" sz="1300" dirty="0">
                <a:effectLst/>
                <a:latin typeface="Times New Roman" panose="02020603050405020304" pitchFamily="18" charset="0"/>
                <a:ea typeface="Times New Roman" panose="02020603050405020304" pitchFamily="18" charset="0"/>
              </a:rPr>
              <a:t>.</a:t>
            </a:r>
          </a:p>
          <a:p>
            <a:pPr marL="0" indent="0">
              <a:lnSpc>
                <a:spcPct val="100000"/>
              </a:lnSpc>
              <a:spcBef>
                <a:spcPts val="0"/>
              </a:spcBef>
              <a:buNone/>
            </a:pPr>
            <a:r>
              <a:rPr lang="en-AU" sz="1800" b="1" dirty="0">
                <a:effectLst/>
                <a:ea typeface="Times New Roman" panose="02020603050405020304" pitchFamily="18" charset="0"/>
              </a:rPr>
              <a:t>Commentary</a:t>
            </a:r>
          </a:p>
          <a:p>
            <a:pPr marL="285750" indent="-285750">
              <a:lnSpc>
                <a:spcPct val="100000"/>
              </a:lnSpc>
              <a:spcBef>
                <a:spcPts val="0"/>
              </a:spcBef>
            </a:pPr>
            <a:r>
              <a:rPr lang="en-AU" sz="1800" dirty="0">
                <a:effectLst/>
                <a:ea typeface="Times New Roman" panose="02020603050405020304" pitchFamily="18" charset="0"/>
              </a:rPr>
              <a:t>Average intangible costs about $9.2 million per person? Data questionable, hard to believe.</a:t>
            </a:r>
          </a:p>
          <a:p>
            <a:pPr marL="285750" indent="-285750">
              <a:lnSpc>
                <a:spcPct val="100000"/>
              </a:lnSpc>
              <a:spcBef>
                <a:spcPts val="0"/>
              </a:spcBef>
            </a:pPr>
            <a:r>
              <a:rPr lang="en-AU" sz="1800" dirty="0">
                <a:effectLst/>
                <a:ea typeface="Times New Roman" panose="02020603050405020304" pitchFamily="18" charset="0"/>
              </a:rPr>
              <a:t>$63-$194Mn/year to reduce suicide deaths by 1.1%, 34 people? (not 1% but 1.1%) (and reduce ED visits by 19.8%)</a:t>
            </a:r>
          </a:p>
          <a:p>
            <a:pPr marL="285750" indent="-285750">
              <a:lnSpc>
                <a:spcPct val="100000"/>
              </a:lnSpc>
              <a:spcBef>
                <a:spcPts val="0"/>
              </a:spcBef>
            </a:pPr>
            <a:r>
              <a:rPr lang="en-AU" sz="1700" dirty="0">
                <a:effectLst/>
                <a:latin typeface="Times New Roman" panose="02020603050405020304" pitchFamily="18" charset="0"/>
                <a:ea typeface="Times New Roman" panose="02020603050405020304" pitchFamily="18" charset="0"/>
              </a:rPr>
              <a:t>But how would we know considering marked variations in suicide rate year by year.</a:t>
            </a:r>
            <a:endParaRPr lang="en-AU" sz="1700" dirty="0">
              <a:effectLst/>
              <a:ea typeface="Times New Roman" panose="02020603050405020304" pitchFamily="18" charset="0"/>
            </a:endParaRPr>
          </a:p>
          <a:p>
            <a:pPr marL="377100" lvl="1" indent="0">
              <a:spcBef>
                <a:spcPts val="0"/>
              </a:spcBef>
              <a:buNone/>
            </a:pPr>
            <a:r>
              <a:rPr lang="en-AU" sz="1700" dirty="0">
                <a:effectLst/>
                <a:ea typeface="Times New Roman" panose="02020603050405020304" pitchFamily="18" charset="0"/>
              </a:rPr>
              <a:t>Year					2013		2014		2015		2016		2017		2018		2019</a:t>
            </a:r>
          </a:p>
          <a:p>
            <a:pPr marL="377100" lvl="1" indent="0">
              <a:spcBef>
                <a:spcPts val="0"/>
              </a:spcBef>
              <a:buNone/>
            </a:pPr>
            <a:r>
              <a:rPr lang="en-AU" sz="1700" dirty="0">
                <a:effectLst/>
                <a:ea typeface="Times New Roman" panose="02020603050405020304" pitchFamily="18" charset="0"/>
              </a:rPr>
              <a:t>Number of suicide deaths	2520		2922		3027		2866		3128		3046		3318</a:t>
            </a:r>
          </a:p>
          <a:p>
            <a:pPr marL="377100" lvl="1" indent="0">
              <a:spcBef>
                <a:spcPts val="0"/>
              </a:spcBef>
              <a:buNone/>
            </a:pPr>
            <a:r>
              <a:rPr lang="en-AU" sz="1700" dirty="0">
                <a:effectLst/>
                <a:ea typeface="Times New Roman" panose="02020603050405020304" pitchFamily="18" charset="0"/>
              </a:rPr>
              <a:t>Change from </a:t>
            </a:r>
            <a:r>
              <a:rPr lang="en-AU" sz="1700" dirty="0" err="1">
                <a:effectLst/>
                <a:ea typeface="Times New Roman" panose="02020603050405020304" pitchFamily="18" charset="0"/>
              </a:rPr>
              <a:t>prev</a:t>
            </a:r>
            <a:r>
              <a:rPr lang="en-AU" sz="1700" dirty="0">
                <a:effectLst/>
                <a:ea typeface="Times New Roman" panose="02020603050405020304" pitchFamily="18" charset="0"/>
              </a:rPr>
              <a:t> year:	 	 </a:t>
            </a:r>
            <a:r>
              <a:rPr lang="en-AU" sz="1700" b="1" dirty="0">
                <a:effectLst/>
                <a:ea typeface="Times New Roman" panose="02020603050405020304" pitchFamily="18" charset="0"/>
              </a:rPr>
              <a:t>--15		+402		+115		--161		+262		--182		+272</a:t>
            </a:r>
          </a:p>
          <a:p>
            <a:endParaRPr lang="en-AU" dirty="0"/>
          </a:p>
        </p:txBody>
      </p:sp>
    </p:spTree>
    <p:extLst>
      <p:ext uri="{BB962C8B-B14F-4D97-AF65-F5344CB8AC3E}">
        <p14:creationId xmlns:p14="http://schemas.microsoft.com/office/powerpoint/2010/main" val="120092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F9C9D-0104-40EE-8E26-5840D475302B}"/>
              </a:ext>
            </a:extLst>
          </p:cNvPr>
          <p:cNvSpPr>
            <a:spLocks noGrp="1"/>
          </p:cNvSpPr>
          <p:nvPr>
            <p:ph type="title"/>
          </p:nvPr>
        </p:nvSpPr>
        <p:spPr/>
        <p:txBody>
          <a:bodyPr>
            <a:normAutofit fontScale="90000"/>
          </a:bodyPr>
          <a:lstStyle/>
          <a:p>
            <a:r>
              <a:rPr lang="en-AU" sz="4800" b="1" kern="1800" dirty="0">
                <a:effectLst/>
                <a:ea typeface="Times New Roman" panose="02020603050405020304" pitchFamily="18" charset="0"/>
                <a:cs typeface="Calibri" panose="020F0502020204030204" pitchFamily="34" charset="0"/>
              </a:rPr>
              <a:t>Colouring by numbers and other dark economic arts</a:t>
            </a:r>
            <a:endParaRPr lang="en-AU" dirty="0"/>
          </a:p>
        </p:txBody>
      </p:sp>
      <p:sp>
        <p:nvSpPr>
          <p:cNvPr id="3" name="Content Placeholder 2">
            <a:extLst>
              <a:ext uri="{FF2B5EF4-FFF2-40B4-BE49-F238E27FC236}">
                <a16:creationId xmlns:a16="http://schemas.microsoft.com/office/drawing/2014/main" id="{F96E7079-A881-4405-BEE3-658ACAB246E3}"/>
              </a:ext>
            </a:extLst>
          </p:cNvPr>
          <p:cNvSpPr>
            <a:spLocks noGrp="1"/>
          </p:cNvSpPr>
          <p:nvPr>
            <p:ph idx="1"/>
          </p:nvPr>
        </p:nvSpPr>
        <p:spPr>
          <a:xfrm>
            <a:off x="913795" y="1940767"/>
            <a:ext cx="10353762" cy="4590661"/>
          </a:xfrm>
        </p:spPr>
        <p:txBody>
          <a:bodyPr>
            <a:noAutofit/>
          </a:bodyPr>
          <a:lstStyle/>
          <a:p>
            <a:pPr marL="36900" indent="0">
              <a:spcBef>
                <a:spcPts val="600"/>
              </a:spcBef>
              <a:buNone/>
            </a:pPr>
            <a:r>
              <a:rPr lang="en-AU" sz="2000" b="1" dirty="0">
                <a:effectLst/>
                <a:ea typeface="Times New Roman" panose="02020603050405020304" pitchFamily="18" charset="0"/>
              </a:rPr>
              <a:t>The Australian Judith Sloan 30-12-2020</a:t>
            </a:r>
          </a:p>
          <a:p>
            <a:pPr>
              <a:spcBef>
                <a:spcPts val="600"/>
              </a:spcBef>
            </a:pPr>
            <a:r>
              <a:rPr lang="en-AU" sz="1800" dirty="0">
                <a:effectLst/>
                <a:ea typeface="Times New Roman" panose="02020603050405020304" pitchFamily="18" charset="0"/>
              </a:rPr>
              <a:t>What the Productivity Commission doesn’t seem to get is that there is a big difference between disease burden and the economic cost of a disease. </a:t>
            </a:r>
          </a:p>
          <a:p>
            <a:pPr marL="662850" lvl="1" indent="-285750"/>
            <a:r>
              <a:rPr lang="en-AU" sz="1800" dirty="0">
                <a:effectLst/>
                <a:ea typeface="Times New Roman" panose="02020603050405020304" pitchFamily="18" charset="0"/>
              </a:rPr>
              <a:t>not all disease manifestations can be avoided. </a:t>
            </a:r>
          </a:p>
          <a:p>
            <a:pPr marL="662850" lvl="1" indent="-285750"/>
            <a:r>
              <a:rPr lang="en-AU" sz="1800" dirty="0">
                <a:effectLst/>
                <a:ea typeface="Times New Roman" panose="02020603050405020304" pitchFamily="18" charset="0"/>
              </a:rPr>
              <a:t>treatment is not always effective.</a:t>
            </a:r>
          </a:p>
          <a:p>
            <a:pPr marL="662850" lvl="1" indent="-285750"/>
            <a:r>
              <a:rPr lang="en-AU" sz="1800" dirty="0">
                <a:effectLst/>
                <a:ea typeface="Times New Roman" panose="02020603050405020304" pitchFamily="18" charset="0"/>
              </a:rPr>
              <a:t>the burden on those affected can be substantial. </a:t>
            </a:r>
          </a:p>
          <a:p>
            <a:r>
              <a:rPr lang="en-AU" sz="1800" dirty="0">
                <a:effectLst/>
                <a:ea typeface="Times New Roman" panose="02020603050405020304" pitchFamily="18" charset="0"/>
              </a:rPr>
              <a:t>But that is a different point to estimating the economic costs which, by definition, must be avoidable.</a:t>
            </a:r>
          </a:p>
          <a:p>
            <a:r>
              <a:rPr lang="en-AU" sz="1800" dirty="0">
                <a:effectLst/>
                <a:ea typeface="Times New Roman" panose="02020603050405020304" pitchFamily="18" charset="0"/>
              </a:rPr>
              <a:t>Falling into this trap, the Productivity Commission claims people’s quality of life would be improved by $18bn annually and there would be additional annual benefits of $1.3bn because of increased economic participation by adopting its priority reforms. </a:t>
            </a:r>
          </a:p>
          <a:p>
            <a:r>
              <a:rPr lang="en-AU" sz="1800" dirty="0">
                <a:effectLst/>
                <a:ea typeface="Times New Roman" panose="02020603050405020304" pitchFamily="18" charset="0"/>
              </a:rPr>
              <a:t>By spending an additional $2.4bn a year, savings of $1.2bn a year could be achieved. (Yes, it gets a little confusing.)</a:t>
            </a:r>
          </a:p>
        </p:txBody>
      </p:sp>
    </p:spTree>
    <p:extLst>
      <p:ext uri="{BB962C8B-B14F-4D97-AF65-F5344CB8AC3E}">
        <p14:creationId xmlns:p14="http://schemas.microsoft.com/office/powerpoint/2010/main" val="216203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ED5AE-4941-478B-B75D-FC4D9B36B7A5}"/>
              </a:ext>
            </a:extLst>
          </p:cNvPr>
          <p:cNvSpPr>
            <a:spLocks noGrp="1"/>
          </p:cNvSpPr>
          <p:nvPr>
            <p:ph type="title"/>
          </p:nvPr>
        </p:nvSpPr>
        <p:spPr>
          <a:xfrm>
            <a:off x="549902" y="124691"/>
            <a:ext cx="10353762" cy="1257300"/>
          </a:xfrm>
        </p:spPr>
        <p:txBody>
          <a:bodyPr>
            <a:normAutofit fontScale="90000"/>
          </a:bodyPr>
          <a:lstStyle/>
          <a:p>
            <a:r>
              <a:rPr lang="en-US" dirty="0"/>
              <a:t>Report’s comments on estimated workplace savings</a:t>
            </a:r>
            <a:endParaRPr lang="en-AU" dirty="0"/>
          </a:p>
        </p:txBody>
      </p:sp>
      <p:sp>
        <p:nvSpPr>
          <p:cNvPr id="3" name="Content Placeholder 2">
            <a:extLst>
              <a:ext uri="{FF2B5EF4-FFF2-40B4-BE49-F238E27FC236}">
                <a16:creationId xmlns:a16="http://schemas.microsoft.com/office/drawing/2014/main" id="{E66008D1-8A06-4BEA-9761-52113CA8F360}"/>
              </a:ext>
            </a:extLst>
          </p:cNvPr>
          <p:cNvSpPr>
            <a:spLocks noGrp="1"/>
          </p:cNvSpPr>
          <p:nvPr>
            <p:ph idx="1"/>
          </p:nvPr>
        </p:nvSpPr>
        <p:spPr>
          <a:xfrm>
            <a:off x="924443" y="1400464"/>
            <a:ext cx="10353762" cy="5332845"/>
          </a:xfrm>
        </p:spPr>
        <p:txBody>
          <a:bodyPr>
            <a:normAutofit fontScale="25000" lnSpcReduction="20000"/>
          </a:bodyPr>
          <a:lstStyle/>
          <a:p>
            <a:pPr>
              <a:lnSpc>
                <a:spcPct val="120000"/>
              </a:lnSpc>
              <a:spcBef>
                <a:spcPts val="200"/>
              </a:spcBef>
              <a:spcAft>
                <a:spcPts val="0"/>
              </a:spcAft>
            </a:pPr>
            <a:r>
              <a:rPr lang="en-AU" sz="7200" b="1" dirty="0">
                <a:effectLst/>
                <a:ea typeface="Times New Roman" panose="02020603050405020304" pitchFamily="18" charset="0"/>
                <a:cs typeface="Times New Roman" panose="02020603050405020304" pitchFamily="18" charset="0"/>
              </a:rPr>
              <a:t>The Report asks why are the estimated workplace savings so good?</a:t>
            </a:r>
          </a:p>
          <a:p>
            <a:pPr algn="just">
              <a:lnSpc>
                <a:spcPct val="120000"/>
              </a:lnSpc>
              <a:spcBef>
                <a:spcPts val="1200"/>
              </a:spcBef>
              <a:spcAft>
                <a:spcPts val="0"/>
              </a:spcAft>
            </a:pPr>
            <a:r>
              <a:rPr lang="en-AU" sz="7200" dirty="0">
                <a:effectLst/>
                <a:ea typeface="Times New Roman" panose="02020603050405020304" pitchFamily="18" charset="0"/>
              </a:rPr>
              <a:t>“</a:t>
            </a:r>
            <a:r>
              <a:rPr lang="en-AU" sz="7200" i="1" dirty="0">
                <a:effectLst/>
                <a:ea typeface="Times New Roman" panose="02020603050405020304" pitchFamily="18" charset="0"/>
              </a:rPr>
              <a:t>Due to potential reductions in ‘</a:t>
            </a:r>
            <a:r>
              <a:rPr lang="en-AU" sz="7200" b="1" i="1" dirty="0">
                <a:effectLst/>
                <a:ea typeface="Times New Roman" panose="02020603050405020304" pitchFamily="18" charset="0"/>
              </a:rPr>
              <a:t>presenteeism</a:t>
            </a:r>
            <a:r>
              <a:rPr lang="en-AU" sz="7200" i="1" dirty="0">
                <a:effectLst/>
                <a:ea typeface="Times New Roman" panose="02020603050405020304" pitchFamily="18" charset="0"/>
              </a:rPr>
              <a:t>’ with subsequent increase in productivity from the improved mental health and wellbeing of the workforce. </a:t>
            </a:r>
          </a:p>
          <a:p>
            <a:pPr algn="just">
              <a:lnSpc>
                <a:spcPct val="120000"/>
              </a:lnSpc>
              <a:spcBef>
                <a:spcPts val="1200"/>
              </a:spcBef>
              <a:spcAft>
                <a:spcPts val="0"/>
              </a:spcAft>
            </a:pPr>
            <a:r>
              <a:rPr lang="en-AU" sz="7200" dirty="0">
                <a:effectLst/>
                <a:ea typeface="Times New Roman" panose="02020603050405020304" pitchFamily="18" charset="0"/>
              </a:rPr>
              <a:t>How was this calculated by the Productivity Commission?</a:t>
            </a:r>
          </a:p>
          <a:p>
            <a:pPr algn="just">
              <a:lnSpc>
                <a:spcPct val="120000"/>
              </a:lnSpc>
              <a:spcBef>
                <a:spcPts val="1200"/>
              </a:spcBef>
              <a:spcAft>
                <a:spcPts val="0"/>
              </a:spcAft>
            </a:pPr>
            <a:r>
              <a:rPr lang="en-AU" sz="7200" i="1" dirty="0">
                <a:effectLst/>
              </a:rPr>
              <a:t>ABS National Health Survey : people with mental ill‑health said they were less productive at work an average of 14 to 18 days/year due to psychological distress. (This calculation was based on a survey question that asked people if they ‘cut down’ on work or study or day‑to‑day activities because of ‘feelings’ in the last 4 weeks.)</a:t>
            </a:r>
          </a:p>
          <a:p>
            <a:pPr algn="just">
              <a:lnSpc>
                <a:spcPct val="120000"/>
              </a:lnSpc>
              <a:spcBef>
                <a:spcPts val="1200"/>
              </a:spcBef>
              <a:spcAft>
                <a:spcPts val="0"/>
              </a:spcAft>
            </a:pPr>
            <a:r>
              <a:rPr lang="en-AU" sz="7200" i="1" dirty="0">
                <a:effectLst/>
              </a:rPr>
              <a:t>It was then assumed that workers with mental ill-health had a lower productivity of 50% on days that they cut down. </a:t>
            </a:r>
          </a:p>
          <a:p>
            <a:pPr algn="just">
              <a:lnSpc>
                <a:spcPct val="120000"/>
              </a:lnSpc>
              <a:spcBef>
                <a:spcPts val="1200"/>
              </a:spcBef>
              <a:spcAft>
                <a:spcPts val="0"/>
              </a:spcAft>
            </a:pPr>
            <a:r>
              <a:rPr lang="en-AU" sz="7200" i="1" dirty="0">
                <a:effectLst/>
              </a:rPr>
              <a:t>Based on this, approximately 7 to 9 days per worker per year, on average, were lost because of presenteeism due to mental ill‑health and monetised using average weekly earnings.</a:t>
            </a:r>
            <a:endParaRPr lang="en-AU" sz="7200" i="1" dirty="0">
              <a:effectLst/>
              <a:ea typeface="Times New Roman" panose="02020603050405020304" pitchFamily="18" charset="0"/>
            </a:endParaRPr>
          </a:p>
          <a:p>
            <a:pPr algn="just">
              <a:lnSpc>
                <a:spcPct val="120000"/>
              </a:lnSpc>
              <a:spcBef>
                <a:spcPts val="1200"/>
              </a:spcBef>
              <a:spcAft>
                <a:spcPts val="0"/>
              </a:spcAft>
            </a:pPr>
            <a:r>
              <a:rPr lang="en-AU" sz="7200" i="1" dirty="0">
                <a:effectLst/>
                <a:ea typeface="Times New Roman" panose="02020603050405020304" pitchFamily="18" charset="0"/>
              </a:rPr>
              <a:t>For example: </a:t>
            </a:r>
          </a:p>
          <a:p>
            <a:pPr lvl="1" algn="just">
              <a:lnSpc>
                <a:spcPct val="120000"/>
              </a:lnSpc>
              <a:spcBef>
                <a:spcPts val="1200"/>
              </a:spcBef>
              <a:spcAft>
                <a:spcPts val="0"/>
              </a:spcAft>
            </a:pPr>
            <a:r>
              <a:rPr lang="en-AU" sz="7200" i="1" dirty="0">
                <a:effectLst/>
                <a:ea typeface="Times New Roman" panose="02020603050405020304" pitchFamily="18" charset="0"/>
                <a:cs typeface="Times New Roman" panose="02020603050405020304" pitchFamily="18" charset="0"/>
              </a:rPr>
              <a:t>The KPMG study found that presenteeism accounted for 77% ($9.9 billion of the $12.8 billion) of the cost of workplace mental ill‑health in Australia (KPMG and Mental Health Australia 2018) </a:t>
            </a:r>
          </a:p>
          <a:p>
            <a:endParaRPr lang="en-AU" dirty="0"/>
          </a:p>
        </p:txBody>
      </p:sp>
    </p:spTree>
    <p:extLst>
      <p:ext uri="{BB962C8B-B14F-4D97-AF65-F5344CB8AC3E}">
        <p14:creationId xmlns:p14="http://schemas.microsoft.com/office/powerpoint/2010/main" val="187494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6A95C0-F06D-44A1-84FD-CD83C95FFBF3}"/>
              </a:ext>
            </a:extLst>
          </p:cNvPr>
          <p:cNvSpPr txBox="1"/>
          <p:nvPr/>
        </p:nvSpPr>
        <p:spPr>
          <a:xfrm>
            <a:off x="618836" y="747814"/>
            <a:ext cx="11102110" cy="5215787"/>
          </a:xfrm>
          <a:prstGeom prst="rect">
            <a:avLst/>
          </a:prstGeom>
          <a:noFill/>
        </p:spPr>
        <p:txBody>
          <a:bodyPr wrap="square">
            <a:spAutoFit/>
          </a:bodyPr>
          <a:lstStyle/>
          <a:p>
            <a:r>
              <a:rPr lang="en-US" sz="2200" dirty="0">
                <a:solidFill>
                  <a:schemeClr val="tx2"/>
                </a:solidFill>
              </a:rPr>
              <a:t>The Report then states: </a:t>
            </a:r>
            <a:r>
              <a:rPr lang="en-AU" sz="2200" i="1" dirty="0">
                <a:solidFill>
                  <a:schemeClr val="tx2"/>
                </a:solidFill>
                <a:effectLst/>
                <a:ea typeface="Times New Roman" panose="02020603050405020304" pitchFamily="18" charset="0"/>
              </a:rPr>
              <a:t>However if there were healthy financial returns to employers from these programs – it would be expected that employers would be making these investments. </a:t>
            </a:r>
          </a:p>
          <a:p>
            <a:pPr algn="just">
              <a:lnSpc>
                <a:spcPct val="120000"/>
              </a:lnSpc>
              <a:spcBef>
                <a:spcPts val="1200"/>
              </a:spcBef>
              <a:spcAft>
                <a:spcPts val="0"/>
              </a:spcAft>
            </a:pPr>
            <a:r>
              <a:rPr lang="en-AU" sz="2200" i="1" dirty="0">
                <a:solidFill>
                  <a:schemeClr val="tx2"/>
                </a:solidFill>
                <a:effectLst/>
                <a:ea typeface="Times New Roman" panose="02020603050405020304" pitchFamily="18" charset="0"/>
              </a:rPr>
              <a:t>The lack of investment in mental health programs to reduce presenteeism suggests that many studies that attribute high costs to presenteeism — and large benefits to its reduction — should be treated with caution.”</a:t>
            </a:r>
          </a:p>
          <a:p>
            <a:pPr algn="just">
              <a:lnSpc>
                <a:spcPct val="120000"/>
              </a:lnSpc>
              <a:spcBef>
                <a:spcPts val="1200"/>
              </a:spcBef>
              <a:spcAft>
                <a:spcPts val="0"/>
              </a:spcAft>
            </a:pPr>
            <a:r>
              <a:rPr lang="en-AU" sz="2200" dirty="0">
                <a:solidFill>
                  <a:schemeClr val="tx2"/>
                </a:solidFill>
                <a:effectLst/>
                <a:ea typeface="Times New Roman" panose="02020603050405020304" pitchFamily="18" charset="0"/>
              </a:rPr>
              <a:t>There are many programs to reduce presenteeism. One such program highlights the bland jargon used:</a:t>
            </a:r>
          </a:p>
          <a:p>
            <a:pPr marL="935900" lvl="1" indent="-342900">
              <a:spcBef>
                <a:spcPts val="400"/>
              </a:spcBef>
              <a:buFont typeface="Arial" panose="020B0604020202020204" pitchFamily="34" charset="0"/>
              <a:buChar char="•"/>
              <a:tabLst>
                <a:tab pos="228600" algn="l"/>
                <a:tab pos="457200" algn="l"/>
              </a:tabLst>
            </a:pPr>
            <a:r>
              <a:rPr lang="en-AU" sz="2000" b="1" i="1" dirty="0">
                <a:solidFill>
                  <a:schemeClr val="tx2"/>
                </a:solidFill>
                <a:effectLst/>
                <a:ea typeface="Times New Roman" panose="02020603050405020304" pitchFamily="18" charset="0"/>
                <a:cs typeface="Times New Roman" panose="02020603050405020304" pitchFamily="18" charset="0"/>
              </a:rPr>
              <a:t>Awareness</a:t>
            </a:r>
            <a:r>
              <a:rPr lang="en-AU" sz="2000" i="1" dirty="0">
                <a:solidFill>
                  <a:schemeClr val="tx2"/>
                </a:solidFill>
                <a:effectLst/>
                <a:ea typeface="Times New Roman" panose="02020603050405020304" pitchFamily="18" charset="0"/>
                <a:cs typeface="Times New Roman" panose="02020603050405020304" pitchFamily="18" charset="0"/>
              </a:rPr>
              <a:t> of the concept of presenteeism.</a:t>
            </a:r>
          </a:p>
          <a:p>
            <a:pPr marL="935900" lvl="1" indent="-342900">
              <a:spcBef>
                <a:spcPts val="400"/>
              </a:spcBef>
              <a:buFont typeface="Arial" panose="020B0604020202020204" pitchFamily="34" charset="0"/>
              <a:buChar char="•"/>
              <a:tabLst>
                <a:tab pos="228600" algn="l"/>
                <a:tab pos="457200" algn="l"/>
              </a:tabLst>
            </a:pPr>
            <a:r>
              <a:rPr lang="en-AU" sz="2000" b="1" i="1" dirty="0">
                <a:solidFill>
                  <a:schemeClr val="tx2"/>
                </a:solidFill>
                <a:effectLst/>
                <a:ea typeface="Times New Roman" panose="02020603050405020304" pitchFamily="18" charset="0"/>
                <a:cs typeface="Times New Roman" panose="02020603050405020304" pitchFamily="18" charset="0"/>
              </a:rPr>
              <a:t>Promote</a:t>
            </a:r>
            <a:r>
              <a:rPr lang="en-AU" sz="2000" i="1" dirty="0">
                <a:solidFill>
                  <a:schemeClr val="tx2"/>
                </a:solidFill>
                <a:effectLst/>
                <a:ea typeface="Times New Roman" panose="02020603050405020304" pitchFamily="18" charset="0"/>
                <a:cs typeface="Times New Roman" panose="02020603050405020304" pitchFamily="18" charset="0"/>
              </a:rPr>
              <a:t> the importance of having a healthy workforce.</a:t>
            </a:r>
          </a:p>
          <a:p>
            <a:pPr marL="935900" lvl="1" indent="-342900">
              <a:spcBef>
                <a:spcPts val="400"/>
              </a:spcBef>
              <a:buFont typeface="Arial" panose="020B0604020202020204" pitchFamily="34" charset="0"/>
              <a:buChar char="•"/>
              <a:tabLst>
                <a:tab pos="228600" algn="l"/>
                <a:tab pos="457200" algn="l"/>
              </a:tabLst>
            </a:pPr>
            <a:r>
              <a:rPr lang="en-AU" sz="2000" b="1" i="1" dirty="0">
                <a:solidFill>
                  <a:schemeClr val="tx2"/>
                </a:solidFill>
                <a:effectLst/>
                <a:ea typeface="Times New Roman" panose="02020603050405020304" pitchFamily="18" charset="0"/>
                <a:cs typeface="Times New Roman" panose="02020603050405020304" pitchFamily="18" charset="0"/>
              </a:rPr>
              <a:t>Introduce</a:t>
            </a:r>
            <a:r>
              <a:rPr lang="en-AU" sz="2000" i="1" dirty="0">
                <a:solidFill>
                  <a:schemeClr val="tx2"/>
                </a:solidFill>
                <a:effectLst/>
                <a:ea typeface="Times New Roman" panose="02020603050405020304" pitchFamily="18" charset="0"/>
                <a:cs typeface="Times New Roman" panose="02020603050405020304" pitchFamily="18" charset="0"/>
              </a:rPr>
              <a:t> staff surveys as a tool to gauge the extent of worker’s health issues. </a:t>
            </a:r>
          </a:p>
          <a:p>
            <a:pPr marL="935900" lvl="1" indent="-342900">
              <a:spcBef>
                <a:spcPts val="400"/>
              </a:spcBef>
              <a:buFont typeface="Arial" panose="020B0604020202020204" pitchFamily="34" charset="0"/>
              <a:buChar char="•"/>
              <a:tabLst>
                <a:tab pos="228600" algn="l"/>
                <a:tab pos="457200" algn="l"/>
              </a:tabLst>
            </a:pPr>
            <a:r>
              <a:rPr lang="en-AU" sz="2000" b="1" i="1" dirty="0">
                <a:solidFill>
                  <a:schemeClr val="tx2"/>
                </a:solidFill>
                <a:effectLst/>
                <a:ea typeface="Times New Roman" panose="02020603050405020304" pitchFamily="18" charset="0"/>
                <a:cs typeface="Times New Roman" panose="02020603050405020304" pitchFamily="18" charset="0"/>
              </a:rPr>
              <a:t>Open </a:t>
            </a:r>
            <a:r>
              <a:rPr lang="en-AU" sz="2000" i="1" dirty="0">
                <a:solidFill>
                  <a:schemeClr val="tx2"/>
                </a:solidFill>
                <a:effectLst/>
                <a:ea typeface="Times New Roman" panose="02020603050405020304" pitchFamily="18" charset="0"/>
                <a:cs typeface="Times New Roman" panose="02020603050405020304" pitchFamily="18" charset="0"/>
              </a:rPr>
              <a:t>dialogue so workers are encouraged to share their workplace health concerns in a safe way.</a:t>
            </a:r>
          </a:p>
          <a:p>
            <a:pPr marL="935900" lvl="1" indent="-342900">
              <a:spcBef>
                <a:spcPts val="400"/>
              </a:spcBef>
              <a:buFont typeface="Arial" panose="020B0604020202020204" pitchFamily="34" charset="0"/>
              <a:buChar char="•"/>
              <a:tabLst>
                <a:tab pos="228600" algn="l"/>
                <a:tab pos="457200" algn="l"/>
              </a:tabLst>
            </a:pPr>
            <a:r>
              <a:rPr lang="en-AU" sz="2000" b="1" i="1" dirty="0">
                <a:solidFill>
                  <a:schemeClr val="tx2"/>
                </a:solidFill>
                <a:ea typeface="Times New Roman" panose="02020603050405020304" pitchFamily="18" charset="0"/>
                <a:cs typeface="Times New Roman" panose="02020603050405020304" pitchFamily="18" charset="0"/>
              </a:rPr>
              <a:t>Offer </a:t>
            </a:r>
            <a:r>
              <a:rPr lang="en-AU" sz="2000" i="1" dirty="0">
                <a:solidFill>
                  <a:schemeClr val="tx2"/>
                </a:solidFill>
                <a:ea typeface="Times New Roman" panose="02020603050405020304" pitchFamily="18" charset="0"/>
                <a:cs typeface="Times New Roman" panose="02020603050405020304" pitchFamily="18" charset="0"/>
              </a:rPr>
              <a:t>more mental health days</a:t>
            </a:r>
            <a:endParaRPr lang="en-AU" sz="2000" i="1" dirty="0">
              <a:solidFill>
                <a:schemeClr val="tx2"/>
              </a:solidFill>
              <a:effectLst/>
              <a:ea typeface="Times New Roman" panose="02020603050405020304" pitchFamily="18" charset="0"/>
              <a:cs typeface="Times New Roman" panose="02020603050405020304" pitchFamily="18" charset="0"/>
            </a:endParaRPr>
          </a:p>
          <a:p>
            <a:pPr marL="935900" lvl="1" indent="-342900">
              <a:spcBef>
                <a:spcPts val="400"/>
              </a:spcBef>
              <a:buFont typeface="Arial" panose="020B0604020202020204" pitchFamily="34" charset="0"/>
              <a:buChar char="•"/>
              <a:tabLst>
                <a:tab pos="228600" algn="l"/>
                <a:tab pos="457200" algn="l"/>
              </a:tabLst>
            </a:pPr>
            <a:r>
              <a:rPr lang="en-AU" sz="2000" b="1" i="1" dirty="0">
                <a:solidFill>
                  <a:schemeClr val="tx2"/>
                </a:solidFill>
                <a:effectLst/>
                <a:ea typeface="Times New Roman" panose="02020603050405020304" pitchFamily="18" charset="0"/>
                <a:cs typeface="Times New Roman" panose="02020603050405020304" pitchFamily="18" charset="0"/>
              </a:rPr>
              <a:t>Identify</a:t>
            </a:r>
            <a:r>
              <a:rPr lang="en-AU" sz="2000" i="1" dirty="0">
                <a:solidFill>
                  <a:schemeClr val="tx2"/>
                </a:solidFill>
                <a:effectLst/>
                <a:ea typeface="Times New Roman" panose="02020603050405020304" pitchFamily="18" charset="0"/>
                <a:cs typeface="Times New Roman" panose="02020603050405020304" pitchFamily="18" charset="0"/>
              </a:rPr>
              <a:t> what support and resources are needed and begin making them available. </a:t>
            </a:r>
          </a:p>
          <a:p>
            <a:pPr marL="935900" lvl="1" indent="-342900">
              <a:spcBef>
                <a:spcPts val="400"/>
              </a:spcBef>
              <a:buFont typeface="Arial" panose="020B0604020202020204" pitchFamily="34" charset="0"/>
              <a:buChar char="•"/>
              <a:tabLst>
                <a:tab pos="228600" algn="l"/>
                <a:tab pos="457200" algn="l"/>
              </a:tabLst>
            </a:pPr>
            <a:r>
              <a:rPr lang="en-AU" sz="2000" b="1" i="1" dirty="0">
                <a:solidFill>
                  <a:schemeClr val="tx2"/>
                </a:solidFill>
                <a:effectLst/>
                <a:ea typeface="Times New Roman" panose="02020603050405020304" pitchFamily="18" charset="0"/>
                <a:cs typeface="Times New Roman" panose="02020603050405020304" pitchFamily="18" charset="0"/>
              </a:rPr>
              <a:t>Make</a:t>
            </a:r>
            <a:r>
              <a:rPr lang="en-AU" sz="2000" i="1" dirty="0">
                <a:solidFill>
                  <a:schemeClr val="tx2"/>
                </a:solidFill>
                <a:effectLst/>
                <a:ea typeface="Times New Roman" panose="02020603050405020304" pitchFamily="18" charset="0"/>
                <a:cs typeface="Times New Roman" panose="02020603050405020304" pitchFamily="18" charset="0"/>
              </a:rPr>
              <a:t> health and wellbeing practices a cultural imperative. </a:t>
            </a:r>
          </a:p>
        </p:txBody>
      </p:sp>
    </p:spTree>
    <p:extLst>
      <p:ext uri="{BB962C8B-B14F-4D97-AF65-F5344CB8AC3E}">
        <p14:creationId xmlns:p14="http://schemas.microsoft.com/office/powerpoint/2010/main" val="251152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2404B-9372-4198-A68E-5BF10A4ABF17}"/>
              </a:ext>
            </a:extLst>
          </p:cNvPr>
          <p:cNvSpPr>
            <a:spLocks noGrp="1"/>
          </p:cNvSpPr>
          <p:nvPr>
            <p:ph type="title"/>
          </p:nvPr>
        </p:nvSpPr>
        <p:spPr/>
        <p:txBody>
          <a:bodyPr/>
          <a:lstStyle/>
          <a:p>
            <a:r>
              <a:rPr lang="en-US" dirty="0"/>
              <a:t>Commentary</a:t>
            </a:r>
            <a:endParaRPr lang="en-AU" dirty="0"/>
          </a:p>
        </p:txBody>
      </p:sp>
      <p:sp>
        <p:nvSpPr>
          <p:cNvPr id="3" name="Content Placeholder 2">
            <a:extLst>
              <a:ext uri="{FF2B5EF4-FFF2-40B4-BE49-F238E27FC236}">
                <a16:creationId xmlns:a16="http://schemas.microsoft.com/office/drawing/2014/main" id="{3BC62D7C-C54A-442B-B6E3-471BD2EF2E2B}"/>
              </a:ext>
            </a:extLst>
          </p:cNvPr>
          <p:cNvSpPr>
            <a:spLocks noGrp="1"/>
          </p:cNvSpPr>
          <p:nvPr>
            <p:ph idx="1"/>
          </p:nvPr>
        </p:nvSpPr>
        <p:spPr/>
        <p:txBody>
          <a:bodyPr>
            <a:normAutofit fontScale="85000" lnSpcReduction="20000"/>
          </a:bodyPr>
          <a:lstStyle/>
          <a:p>
            <a:pPr marL="494100" indent="-457200">
              <a:buFont typeface="+mj-lt"/>
              <a:buAutoNum type="arabicPeriod"/>
            </a:pPr>
            <a:r>
              <a:rPr lang="en-AU" dirty="0"/>
              <a:t>These programs for </a:t>
            </a:r>
            <a:r>
              <a:rPr lang="en-AU" b="1" dirty="0"/>
              <a:t>presenteeism</a:t>
            </a:r>
            <a:r>
              <a:rPr lang="en-AU" dirty="0"/>
              <a:t> are devoid of meaningful content.</a:t>
            </a:r>
          </a:p>
          <a:p>
            <a:pPr marL="494100" indent="-457200">
              <a:buFont typeface="+mj-lt"/>
              <a:buAutoNum type="arabicPeriod"/>
            </a:pPr>
            <a:r>
              <a:rPr lang="en-AU" dirty="0"/>
              <a:t>KPMG is guesses about guesses to reach $9.9Bn/year for presenteeism. Fails the Pub test!</a:t>
            </a:r>
          </a:p>
          <a:p>
            <a:pPr marL="494100" indent="-457200">
              <a:buFont typeface="+mj-lt"/>
              <a:buAutoNum type="arabicPeriod"/>
            </a:pPr>
            <a:r>
              <a:rPr lang="en-AU" dirty="0"/>
              <a:t>It assumes lowered productivity but on what basis. Less output? Fewer clients contacted?  Sole traders work less?</a:t>
            </a:r>
          </a:p>
          <a:p>
            <a:pPr marL="494100" indent="-457200">
              <a:buFont typeface="+mj-lt"/>
              <a:buAutoNum type="arabicPeriod"/>
            </a:pPr>
            <a:r>
              <a:rPr lang="en-AU" dirty="0"/>
              <a:t>How is an employer expected to recognise ‘presenteeism’?</a:t>
            </a:r>
          </a:p>
          <a:p>
            <a:pPr marL="494100" indent="-457200">
              <a:buFont typeface="+mj-lt"/>
              <a:buAutoNum type="arabicPeriod"/>
            </a:pPr>
            <a:r>
              <a:rPr lang="en-AU" dirty="0"/>
              <a:t>What could an employer realistically do about it? </a:t>
            </a:r>
          </a:p>
          <a:p>
            <a:pPr marL="494100" indent="-457200">
              <a:buFont typeface="+mj-lt"/>
              <a:buAutoNum type="arabicPeriod"/>
            </a:pPr>
            <a:r>
              <a:rPr lang="en-AU" dirty="0"/>
              <a:t>All the suggested programs require more meetings, consultants, more mental health days off work </a:t>
            </a:r>
          </a:p>
          <a:p>
            <a:pPr marL="494100" indent="-457200">
              <a:buFont typeface="+mj-lt"/>
              <a:buAutoNum type="arabicPeriod"/>
            </a:pPr>
            <a:r>
              <a:rPr lang="en-AU" dirty="0"/>
              <a:t>No data as to effectiveness of programs - how could ‘presenteeism’ be measured?. </a:t>
            </a:r>
          </a:p>
          <a:p>
            <a:endParaRPr lang="en-AU" dirty="0"/>
          </a:p>
        </p:txBody>
      </p:sp>
    </p:spTree>
    <p:extLst>
      <p:ext uri="{BB962C8B-B14F-4D97-AF65-F5344CB8AC3E}">
        <p14:creationId xmlns:p14="http://schemas.microsoft.com/office/powerpoint/2010/main" val="427121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2BEB7-DBFE-49D8-B853-1CD32F1E344B}"/>
              </a:ext>
            </a:extLst>
          </p:cNvPr>
          <p:cNvSpPr>
            <a:spLocks noGrp="1"/>
          </p:cNvSpPr>
          <p:nvPr>
            <p:ph type="title"/>
          </p:nvPr>
        </p:nvSpPr>
        <p:spPr/>
        <p:txBody>
          <a:bodyPr>
            <a:normAutofit fontScale="90000"/>
          </a:bodyPr>
          <a:lstStyle/>
          <a:p>
            <a:r>
              <a:rPr lang="en-US" dirty="0"/>
              <a:t>Confusing mental illness with mental health issues</a:t>
            </a:r>
            <a:endParaRPr lang="en-AU" dirty="0"/>
          </a:p>
        </p:txBody>
      </p:sp>
      <p:sp>
        <p:nvSpPr>
          <p:cNvPr id="3" name="Content Placeholder 2">
            <a:extLst>
              <a:ext uri="{FF2B5EF4-FFF2-40B4-BE49-F238E27FC236}">
                <a16:creationId xmlns:a16="http://schemas.microsoft.com/office/drawing/2014/main" id="{673FE3F1-2E7A-4BD7-8787-844ADA4CD06D}"/>
              </a:ext>
            </a:extLst>
          </p:cNvPr>
          <p:cNvSpPr>
            <a:spLocks noGrp="1"/>
          </p:cNvSpPr>
          <p:nvPr>
            <p:ph idx="1"/>
          </p:nvPr>
        </p:nvSpPr>
        <p:spPr/>
        <p:txBody>
          <a:bodyPr/>
          <a:lstStyle/>
          <a:p>
            <a:pPr algn="just">
              <a:lnSpc>
                <a:spcPct val="100000"/>
              </a:lnSpc>
              <a:spcBef>
                <a:spcPts val="1200"/>
              </a:spcBef>
            </a:pPr>
            <a:r>
              <a:rPr lang="en-AU" sz="2000" dirty="0">
                <a:effectLst/>
                <a:ea typeface="Times New Roman" panose="02020603050405020304" pitchFamily="18" charset="0"/>
              </a:rPr>
              <a:t>The Report’s preamble states:</a:t>
            </a:r>
          </a:p>
          <a:p>
            <a:pPr algn="just">
              <a:lnSpc>
                <a:spcPct val="100000"/>
              </a:lnSpc>
              <a:spcBef>
                <a:spcPts val="1200"/>
              </a:spcBef>
            </a:pPr>
            <a:r>
              <a:rPr lang="en-AU" sz="2000" dirty="0">
                <a:effectLst/>
                <a:ea typeface="Times New Roman" panose="02020603050405020304" pitchFamily="18" charset="0"/>
              </a:rPr>
              <a:t>Almost half of all Australians aged 16–85 years have had a mental illness at some point in their life and </a:t>
            </a:r>
            <a:r>
              <a:rPr lang="en-AU" sz="2000" b="1" dirty="0">
                <a:effectLst/>
                <a:ea typeface="Times New Roman" panose="02020603050405020304" pitchFamily="18" charset="0"/>
              </a:rPr>
              <a:t>about one in five adults have experienced mental illness in a given year (ABS 2008).</a:t>
            </a:r>
            <a:r>
              <a:rPr lang="en-AU" sz="2000" dirty="0">
                <a:effectLst/>
                <a:ea typeface="Times New Roman" panose="02020603050405020304" pitchFamily="18" charset="0"/>
              </a:rPr>
              <a:t> </a:t>
            </a:r>
          </a:p>
          <a:p>
            <a:pPr algn="just">
              <a:lnSpc>
                <a:spcPct val="100000"/>
              </a:lnSpc>
              <a:spcBef>
                <a:spcPts val="1200"/>
              </a:spcBef>
            </a:pPr>
            <a:r>
              <a:rPr lang="en-AU" sz="2000" b="1" dirty="0">
                <a:effectLst/>
                <a:ea typeface="Times New Roman" panose="02020603050405020304" pitchFamily="18" charset="0"/>
              </a:rPr>
              <a:t>Definitions in the Report</a:t>
            </a:r>
          </a:p>
          <a:p>
            <a:pPr algn="just">
              <a:lnSpc>
                <a:spcPct val="100000"/>
              </a:lnSpc>
              <a:spcBef>
                <a:spcPts val="600"/>
              </a:spcBef>
            </a:pPr>
            <a:r>
              <a:rPr lang="en-AU" sz="1800" b="1" u="sng" dirty="0">
                <a:effectLst/>
                <a:ea typeface="Times New Roman" panose="02020603050405020304" pitchFamily="18" charset="0"/>
                <a:cs typeface="Times New Roman" panose="02020603050405020304" pitchFamily="18" charset="0"/>
              </a:rPr>
              <a:t>Mental illness</a:t>
            </a:r>
            <a:r>
              <a:rPr lang="en-AU" sz="1800" u="sng" dirty="0">
                <a:effectLst/>
                <a:ea typeface="Times New Roman" panose="02020603050405020304" pitchFamily="18" charset="0"/>
                <a:cs typeface="Times New Roman" panose="02020603050405020304" pitchFamily="18" charset="0"/>
              </a:rPr>
              <a:t> or </a:t>
            </a:r>
            <a:r>
              <a:rPr lang="en-AU" sz="1800" b="1" u="sng" dirty="0">
                <a:effectLst/>
                <a:ea typeface="Times New Roman" panose="02020603050405020304" pitchFamily="18" charset="0"/>
                <a:cs typeface="Times New Roman" panose="02020603050405020304" pitchFamily="18" charset="0"/>
              </a:rPr>
              <a:t>mental disorder</a:t>
            </a:r>
            <a:r>
              <a:rPr lang="en-AU" sz="1800" b="1" dirty="0">
                <a:effectLst/>
                <a:ea typeface="Times New Roman" panose="02020603050405020304" pitchFamily="18" charset="0"/>
                <a:cs typeface="Times New Roman" panose="02020603050405020304" pitchFamily="18" charset="0"/>
              </a:rPr>
              <a:t> </a:t>
            </a:r>
            <a:r>
              <a:rPr lang="en-AU" sz="1800" dirty="0">
                <a:effectLst/>
                <a:ea typeface="Times New Roman" panose="02020603050405020304" pitchFamily="18" charset="0"/>
                <a:cs typeface="Times New Roman" panose="02020603050405020304" pitchFamily="18" charset="0"/>
              </a:rPr>
              <a:t>is a health problem that significantly affects how a person feels, thinks, behaves and interacts with others. It is diagnosed according to standardised criteria.</a:t>
            </a:r>
          </a:p>
          <a:p>
            <a:pPr algn="just">
              <a:lnSpc>
                <a:spcPct val="100000"/>
              </a:lnSpc>
              <a:spcBef>
                <a:spcPts val="600"/>
              </a:spcBef>
            </a:pPr>
            <a:r>
              <a:rPr lang="en-AU" sz="1800" b="1" u="sng" dirty="0">
                <a:effectLst/>
                <a:ea typeface="Times New Roman" panose="02020603050405020304" pitchFamily="18" charset="0"/>
                <a:cs typeface="Times New Roman" panose="02020603050405020304" pitchFamily="18" charset="0"/>
              </a:rPr>
              <a:t>Mental health</a:t>
            </a:r>
            <a:r>
              <a:rPr lang="en-AU" sz="1800" u="sng" dirty="0">
                <a:effectLst/>
                <a:ea typeface="Times New Roman" panose="02020603050405020304" pitchFamily="18" charset="0"/>
                <a:cs typeface="Times New Roman" panose="02020603050405020304" pitchFamily="18" charset="0"/>
              </a:rPr>
              <a:t> </a:t>
            </a:r>
            <a:r>
              <a:rPr lang="en-AU" sz="1800" b="1" u="sng" dirty="0">
                <a:effectLst/>
                <a:ea typeface="Times New Roman" panose="02020603050405020304" pitchFamily="18" charset="0"/>
                <a:cs typeface="Times New Roman" panose="02020603050405020304" pitchFamily="18" charset="0"/>
              </a:rPr>
              <a:t>problem</a:t>
            </a:r>
            <a:r>
              <a:rPr lang="en-AU" sz="1800" dirty="0">
                <a:effectLst/>
                <a:ea typeface="Times New Roman" panose="02020603050405020304" pitchFamily="18" charset="0"/>
                <a:cs typeface="Times New Roman" panose="02020603050405020304" pitchFamily="18" charset="0"/>
              </a:rPr>
              <a:t> refers to a combination of diminished cognitive, emotional, behavioural and social abilities, but not to the extent of meeting the criteria for a mental illness or disorder.</a:t>
            </a:r>
          </a:p>
          <a:p>
            <a:pPr marL="36900" indent="0" algn="just">
              <a:lnSpc>
                <a:spcPct val="100000"/>
              </a:lnSpc>
              <a:spcBef>
                <a:spcPts val="1200"/>
              </a:spcBef>
              <a:buNone/>
            </a:pPr>
            <a:endParaRPr lang="en-AU" sz="2000" dirty="0">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136552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{0890B970-6448-4961-95CB-F0D4B792486A}tf12214701</Template>
  <TotalTime>22707</TotalTime>
  <Words>8908</Words>
  <Application>Microsoft Office PowerPoint</Application>
  <PresentationFormat>Widescreen</PresentationFormat>
  <Paragraphs>770</Paragraphs>
  <Slides>104</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104</vt:i4>
      </vt:variant>
    </vt:vector>
  </HeadingPairs>
  <TitlesOfParts>
    <vt:vector size="115" baseType="lpstr">
      <vt:lpstr>Arial</vt:lpstr>
      <vt:lpstr>Calibri</vt:lpstr>
      <vt:lpstr>Calibri Light</vt:lpstr>
      <vt:lpstr>Courier New</vt:lpstr>
      <vt:lpstr>Goudy Old Style</vt:lpstr>
      <vt:lpstr>Symbol</vt:lpstr>
      <vt:lpstr>Times New Roman</vt:lpstr>
      <vt:lpstr>Wingdings</vt:lpstr>
      <vt:lpstr>Wingdings 2</vt:lpstr>
      <vt:lpstr>Wingdings 3</vt:lpstr>
      <vt:lpstr>SlateVTI</vt:lpstr>
      <vt:lpstr>PowerPoint Presentation</vt:lpstr>
      <vt:lpstr>What is this about?</vt:lpstr>
      <vt:lpstr>The Scope of the Report </vt:lpstr>
      <vt:lpstr>The Scope of the Report II</vt:lpstr>
      <vt:lpstr>Report Definitions</vt:lpstr>
      <vt:lpstr>Commentary on the term “Mental health”</vt:lpstr>
      <vt:lpstr>The Scope of this talk</vt:lpstr>
      <vt:lpstr>What’s good, what’s bad and what’s ugly!</vt:lpstr>
      <vt:lpstr>The Bad</vt:lpstr>
      <vt:lpstr>The Ugly</vt:lpstr>
      <vt:lpstr>The Good</vt:lpstr>
      <vt:lpstr>Work</vt:lpstr>
      <vt:lpstr>Beneficial effects of employment</vt:lpstr>
      <vt:lpstr>Is there an overemphasis on workplace mental health? </vt:lpstr>
      <vt:lpstr>Unforeseen consequences of work health education</vt:lpstr>
      <vt:lpstr>The Report’s conclusions re work</vt:lpstr>
      <vt:lpstr>Mental health and workers compensation</vt:lpstr>
      <vt:lpstr>Accepted serious ‘stress’ claims and time off work</vt:lpstr>
      <vt:lpstr>Divergence between physical/mental health claims </vt:lpstr>
      <vt:lpstr>Reasons for ‘stress’ claims by gender</vt:lpstr>
      <vt:lpstr>‘Serious’ mental health claims (one week or more off work)</vt:lpstr>
      <vt:lpstr>Serious mental health claims by occupation</vt:lpstr>
      <vt:lpstr>Causes of mental health claims</vt:lpstr>
      <vt:lpstr>Specific issues re mental health claims </vt:lpstr>
      <vt:lpstr> Return to work following a psychological injury or mental illness </vt:lpstr>
      <vt:lpstr>Workplace bullying and its effects </vt:lpstr>
      <vt:lpstr>Serious workers compensation claims for bullying, by gender</vt:lpstr>
      <vt:lpstr>Steps to reduce bullying and harassment (Victorian Auditor-General)</vt:lpstr>
      <vt:lpstr>Recommendations re workers’ compensation</vt:lpstr>
      <vt:lpstr>Commentary</vt:lpstr>
      <vt:lpstr>Mental illness and working</vt:lpstr>
      <vt:lpstr> </vt:lpstr>
      <vt:lpstr>Unemployment rate by disability type </vt:lpstr>
      <vt:lpstr>Barriers to employment for people with mental illness *</vt:lpstr>
      <vt:lpstr>Justice</vt:lpstr>
      <vt:lpstr>Justice and mental health - preamble</vt:lpstr>
      <vt:lpstr>Focus on these Justice and mental health topics </vt:lpstr>
      <vt:lpstr>Justice and mental health</vt:lpstr>
      <vt:lpstr>Prevalence in Correctional facilities </vt:lpstr>
      <vt:lpstr>Prevalence of mental illness is higher among some demographic groups </vt:lpstr>
      <vt:lpstr>People with complex needs </vt:lpstr>
      <vt:lpstr>Connecting people in contact with the criminal justice system to mental healthcare   </vt:lpstr>
      <vt:lpstr>  Early intervention in the criminal justice system  </vt:lpstr>
      <vt:lpstr>Mental healthcare in correctional settings — equivalent to that in the community? </vt:lpstr>
      <vt:lpstr>Key issues regarding mental healthcare in correctional facilities</vt:lpstr>
      <vt:lpstr>Estimates of funded &amp; occupied clinical mental health staff (FTE/550 prisoners)</vt:lpstr>
      <vt:lpstr>Leaving correctional facilities </vt:lpstr>
      <vt:lpstr>Barriers to reintegration after prison</vt:lpstr>
      <vt:lpstr>Additional burdens of mental illness and comorbidities  after leaving prison</vt:lpstr>
      <vt:lpstr>Difficulty maintaining an ex-prisoners health care</vt:lpstr>
      <vt:lpstr>Successful transition support programs</vt:lpstr>
      <vt:lpstr>Forensic mental healthcare - shortfalls </vt:lpstr>
      <vt:lpstr>Aboriginal &amp; Torres Strait Islander people</vt:lpstr>
      <vt:lpstr>Rates of mental illness are higher among victims of crime compared to the general population. </vt:lpstr>
      <vt:lpstr>Cost of the criminal justice system overall and the mental health component </vt:lpstr>
      <vt:lpstr>Recommendations of the Productivity Commission re Justice I</vt:lpstr>
      <vt:lpstr>Recommendations of the Productivity Commission II</vt:lpstr>
      <vt:lpstr>Recommendations of the Productivity Commission III</vt:lpstr>
      <vt:lpstr>Mental health workforce</vt:lpstr>
      <vt:lpstr>The mental health workforce – an overview</vt:lpstr>
      <vt:lpstr>Gaps – skills/distribution</vt:lpstr>
      <vt:lpstr>Health workers providing clinical services</vt:lpstr>
      <vt:lpstr>The Report on workforce </vt:lpstr>
      <vt:lpstr>Recommended improvements to workforce planning</vt:lpstr>
      <vt:lpstr>Issues re the clinical workforce - psychiatrists </vt:lpstr>
      <vt:lpstr>Issues re the clinical workforce – psychiatrists II</vt:lpstr>
      <vt:lpstr>Productivity Commission’s recommendations to alleviate shortages</vt:lpstr>
      <vt:lpstr>The Report Actions to increase the number of psychiatrists </vt:lpstr>
      <vt:lpstr>GPs</vt:lpstr>
      <vt:lpstr>Psychologists</vt:lpstr>
      <vt:lpstr>Mental health nurses (MHNs) </vt:lpstr>
      <vt:lpstr>Peer workers </vt:lpstr>
      <vt:lpstr>Other mental health workers</vt:lpstr>
      <vt:lpstr>The Report discusses a mental health system for our future </vt:lpstr>
      <vt:lpstr>The vision is for a person-centred mental health system</vt:lpstr>
      <vt:lpstr>Criticisms of mental health services and of governments</vt:lpstr>
      <vt:lpstr>The Baddddd</vt:lpstr>
      <vt:lpstr>The Bad</vt:lpstr>
      <vt:lpstr>One dimensional approach to ‘mental health’</vt:lpstr>
      <vt:lpstr>Familiar tired recommendations</vt:lpstr>
      <vt:lpstr>Criticism of under-funded, under-resourced mental services and service providers </vt:lpstr>
      <vt:lpstr>The Ugly (well, more like garbage)</vt:lpstr>
      <vt:lpstr>What is ‘Ugly’ in the Report</vt:lpstr>
      <vt:lpstr>Cost estimates, guesstimates and fantasyland</vt:lpstr>
      <vt:lpstr>Statistical life &amp; $150 Bn</vt:lpstr>
      <vt:lpstr>What the ???</vt:lpstr>
      <vt:lpstr>Commentary</vt:lpstr>
      <vt:lpstr>Some perspective</vt:lpstr>
      <vt:lpstr>More from the Report</vt:lpstr>
      <vt:lpstr>and</vt:lpstr>
      <vt:lpstr>Cost of mental ill health as a percentage of the GDP</vt:lpstr>
      <vt:lpstr>The costs of bullying in the workplace </vt:lpstr>
      <vt:lpstr>Report comment on cost of suicide</vt:lpstr>
      <vt:lpstr>Recommendations re suicide/self harm</vt:lpstr>
      <vt:lpstr>Colouring by numbers and other dark economic arts</vt:lpstr>
      <vt:lpstr>Report’s comments on estimated workplace savings</vt:lpstr>
      <vt:lpstr>PowerPoint Presentation</vt:lpstr>
      <vt:lpstr>Commentary</vt:lpstr>
      <vt:lpstr>Confusing mental illness with mental health issues</vt:lpstr>
      <vt:lpstr>PowerPoint Presentation</vt:lpstr>
      <vt:lpstr>Commentary</vt:lpstr>
      <vt:lpstr>Finally (at last)</vt:lpstr>
      <vt:lpstr>What have we learned?</vt:lpstr>
      <vt:lpstr>Rating The Productivity Commission Report on Mental Health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Curate’s Egg</dc:title>
  <dc:creator>Michael Epstein</dc:creator>
  <cp:lastModifiedBy>Michael Epstein</cp:lastModifiedBy>
  <cp:revision>208</cp:revision>
  <cp:lastPrinted>2021-02-16T01:06:25Z</cp:lastPrinted>
  <dcterms:created xsi:type="dcterms:W3CDTF">2021-02-04T02:53:10Z</dcterms:created>
  <dcterms:modified xsi:type="dcterms:W3CDTF">2021-02-23T07:45:55Z</dcterms:modified>
</cp:coreProperties>
</file>